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84"/>
  </p:notesMasterIdLst>
  <p:sldIdLst>
    <p:sldId id="256" r:id="rId2"/>
    <p:sldId id="257" r:id="rId3"/>
    <p:sldId id="258" r:id="rId4"/>
    <p:sldId id="266" r:id="rId5"/>
    <p:sldId id="263" r:id="rId6"/>
    <p:sldId id="264" r:id="rId7"/>
    <p:sldId id="259" r:id="rId8"/>
    <p:sldId id="280" r:id="rId9"/>
    <p:sldId id="261" r:id="rId10"/>
    <p:sldId id="275" r:id="rId11"/>
    <p:sldId id="276" r:id="rId12"/>
    <p:sldId id="278" r:id="rId13"/>
    <p:sldId id="277" r:id="rId14"/>
    <p:sldId id="262" r:id="rId15"/>
    <p:sldId id="279" r:id="rId16"/>
    <p:sldId id="267" r:id="rId17"/>
    <p:sldId id="284" r:id="rId18"/>
    <p:sldId id="268" r:id="rId19"/>
    <p:sldId id="269" r:id="rId20"/>
    <p:sldId id="274" r:id="rId21"/>
    <p:sldId id="286" r:id="rId22"/>
    <p:sldId id="287" r:id="rId23"/>
    <p:sldId id="288" r:id="rId24"/>
    <p:sldId id="290" r:id="rId25"/>
    <p:sldId id="292" r:id="rId26"/>
    <p:sldId id="293" r:id="rId27"/>
    <p:sldId id="294" r:id="rId28"/>
    <p:sldId id="301" r:id="rId29"/>
    <p:sldId id="302" r:id="rId30"/>
    <p:sldId id="303" r:id="rId31"/>
    <p:sldId id="296" r:id="rId32"/>
    <p:sldId id="297" r:id="rId33"/>
    <p:sldId id="273" r:id="rId34"/>
    <p:sldId id="298" r:id="rId35"/>
    <p:sldId id="305" r:id="rId36"/>
    <p:sldId id="306" r:id="rId37"/>
    <p:sldId id="307" r:id="rId38"/>
    <p:sldId id="308" r:id="rId39"/>
    <p:sldId id="304" r:id="rId40"/>
    <p:sldId id="320" r:id="rId41"/>
    <p:sldId id="321" r:id="rId42"/>
    <p:sldId id="322" r:id="rId43"/>
    <p:sldId id="323" r:id="rId44"/>
    <p:sldId id="324" r:id="rId45"/>
    <p:sldId id="325" r:id="rId46"/>
    <p:sldId id="326" r:id="rId47"/>
    <p:sldId id="327" r:id="rId48"/>
    <p:sldId id="328" r:id="rId49"/>
    <p:sldId id="329" r:id="rId50"/>
    <p:sldId id="330" r:id="rId51"/>
    <p:sldId id="331" r:id="rId52"/>
    <p:sldId id="332" r:id="rId53"/>
    <p:sldId id="333" r:id="rId54"/>
    <p:sldId id="334" r:id="rId55"/>
    <p:sldId id="335" r:id="rId56"/>
    <p:sldId id="349" r:id="rId57"/>
    <p:sldId id="309" r:id="rId58"/>
    <p:sldId id="348" r:id="rId59"/>
    <p:sldId id="314" r:id="rId60"/>
    <p:sldId id="310" r:id="rId61"/>
    <p:sldId id="316" r:id="rId62"/>
    <p:sldId id="311" r:id="rId63"/>
    <p:sldId id="318" r:id="rId64"/>
    <p:sldId id="317" r:id="rId65"/>
    <p:sldId id="336" r:id="rId66"/>
    <p:sldId id="346" r:id="rId67"/>
    <p:sldId id="345" r:id="rId68"/>
    <p:sldId id="337" r:id="rId69"/>
    <p:sldId id="312" r:id="rId70"/>
    <p:sldId id="313" r:id="rId71"/>
    <p:sldId id="347" r:id="rId72"/>
    <p:sldId id="338" r:id="rId73"/>
    <p:sldId id="339" r:id="rId74"/>
    <p:sldId id="340" r:id="rId75"/>
    <p:sldId id="341" r:id="rId76"/>
    <p:sldId id="342" r:id="rId77"/>
    <p:sldId id="281" r:id="rId78"/>
    <p:sldId id="282" r:id="rId79"/>
    <p:sldId id="283" r:id="rId80"/>
    <p:sldId id="343" r:id="rId81"/>
    <p:sldId id="265" r:id="rId82"/>
    <p:sldId id="344" r:id="rId8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91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_rels/data2.xml.rels><?xml version="1.0" encoding="UTF-8" standalone="yes"?>
<Relationships xmlns="http://schemas.openxmlformats.org/package/2006/relationships"><Relationship Id="rId1" Type="http://schemas.openxmlformats.org/officeDocument/2006/relationships/image" Target="../media/image18.png"/></Relationships>
</file>

<file path=ppt/diagrams/_rels/data3.xml.rels><?xml version="1.0" encoding="UTF-8" standalone="yes"?>
<Relationships xmlns="http://schemas.openxmlformats.org/package/2006/relationships"><Relationship Id="rId1"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CA81A4-3365-4F78-B9A0-852ACCD85633}" type="doc">
      <dgm:prSet loTypeId="urn:microsoft.com/office/officeart/2005/8/layout/vList4" loCatId="list" qsTypeId="urn:microsoft.com/office/officeart/2005/8/quickstyle/3d4" qsCatId="3D" csTypeId="urn:microsoft.com/office/officeart/2005/8/colors/accent1_2" csCatId="accent1" phldr="1"/>
      <dgm:spPr/>
      <dgm:t>
        <a:bodyPr/>
        <a:lstStyle/>
        <a:p>
          <a:endParaRPr lang="es-MX"/>
        </a:p>
      </dgm:t>
    </dgm:pt>
    <dgm:pt modelId="{7C8C2300-01DA-497C-B463-65A12727832D}">
      <dgm:prSet phldrT="[Texto]" custT="1"/>
      <dgm:spPr/>
      <dgm:t>
        <a:bodyPr/>
        <a:lstStyle/>
        <a:p>
          <a:pPr algn="just"/>
          <a:r>
            <a:rPr lang="es-MX" sz="2400" b="0" i="0" dirty="0" smtClean="0"/>
            <a:t>  En la miastenia ocular:</a:t>
          </a:r>
        </a:p>
        <a:p>
          <a:pPr algn="just"/>
          <a:r>
            <a:rPr lang="es-MX" sz="2000" b="0" i="0" dirty="0" smtClean="0"/>
            <a:t>    La debilidad se limita a los párpados y los músculos  </a:t>
          </a:r>
          <a:r>
            <a:rPr lang="es-MX" sz="2000" b="0" i="0" dirty="0" err="1" smtClean="0"/>
            <a:t>extraoculares</a:t>
          </a:r>
          <a:r>
            <a:rPr lang="es-MX" sz="2000" b="0" i="0" dirty="0" smtClean="0"/>
            <a:t>.</a:t>
          </a:r>
          <a:endParaRPr lang="es-MX" sz="2000" dirty="0"/>
        </a:p>
      </dgm:t>
    </dgm:pt>
    <dgm:pt modelId="{D11093A3-112C-4D17-9173-085B16C16280}" type="parTrans" cxnId="{C4E4C804-4E64-449D-A7DD-0DDC629E737D}">
      <dgm:prSet/>
      <dgm:spPr/>
      <dgm:t>
        <a:bodyPr/>
        <a:lstStyle/>
        <a:p>
          <a:endParaRPr lang="es-MX"/>
        </a:p>
      </dgm:t>
    </dgm:pt>
    <dgm:pt modelId="{39E3826C-9C04-4959-A32B-CE1886C612D0}" type="sibTrans" cxnId="{C4E4C804-4E64-449D-A7DD-0DDC629E737D}">
      <dgm:prSet/>
      <dgm:spPr/>
      <dgm:t>
        <a:bodyPr/>
        <a:lstStyle/>
        <a:p>
          <a:endParaRPr lang="es-MX"/>
        </a:p>
      </dgm:t>
    </dgm:pt>
    <dgm:pt modelId="{9AB065F6-1575-4D8B-960F-2734EEFEEDEF}">
      <dgm:prSet custT="1"/>
      <dgm:spPr/>
      <dgm:t>
        <a:bodyPr/>
        <a:lstStyle/>
        <a:p>
          <a:pPr algn="just"/>
          <a:r>
            <a:rPr lang="es-MX" sz="2400" b="0" i="0" dirty="0" smtClean="0"/>
            <a:t>En la enfermedad generalizada:</a:t>
          </a:r>
        </a:p>
        <a:p>
          <a:pPr algn="just"/>
          <a:r>
            <a:rPr lang="es-MX" sz="2000" b="0" i="0" dirty="0" smtClean="0"/>
            <a:t>La debilidad comúnmente afecta a los músculos oculares, pero también implica una combinación variable de músculos región bulbar, respiratorios y extremidades.</a:t>
          </a:r>
          <a:endParaRPr lang="es-MX" sz="2000" b="0" i="0" dirty="0"/>
        </a:p>
      </dgm:t>
    </dgm:pt>
    <dgm:pt modelId="{BE9C80F5-E87F-4D44-BC59-5B1EB67FF7B8}" type="parTrans" cxnId="{BF6E239A-4E6A-49C7-A6A2-2E45E6369FFD}">
      <dgm:prSet/>
      <dgm:spPr/>
      <dgm:t>
        <a:bodyPr/>
        <a:lstStyle/>
        <a:p>
          <a:endParaRPr lang="es-MX"/>
        </a:p>
      </dgm:t>
    </dgm:pt>
    <dgm:pt modelId="{093EA0E3-CE85-4EA2-BE82-6A28BC520B9F}" type="sibTrans" cxnId="{BF6E239A-4E6A-49C7-A6A2-2E45E6369FFD}">
      <dgm:prSet/>
      <dgm:spPr/>
      <dgm:t>
        <a:bodyPr/>
        <a:lstStyle/>
        <a:p>
          <a:endParaRPr lang="es-MX"/>
        </a:p>
      </dgm:t>
    </dgm:pt>
    <dgm:pt modelId="{378DF063-12C9-4A9A-BBA0-21C341B36129}" type="pres">
      <dgm:prSet presAssocID="{D6CA81A4-3365-4F78-B9A0-852ACCD85633}" presName="linear" presStyleCnt="0">
        <dgm:presLayoutVars>
          <dgm:dir/>
          <dgm:resizeHandles val="exact"/>
        </dgm:presLayoutVars>
      </dgm:prSet>
      <dgm:spPr/>
      <dgm:t>
        <a:bodyPr/>
        <a:lstStyle/>
        <a:p>
          <a:endParaRPr lang="es-MX"/>
        </a:p>
      </dgm:t>
    </dgm:pt>
    <dgm:pt modelId="{3CDCC1DF-3F88-4D77-BF25-3E1C5276B4D4}" type="pres">
      <dgm:prSet presAssocID="{7C8C2300-01DA-497C-B463-65A12727832D}" presName="comp" presStyleCnt="0"/>
      <dgm:spPr/>
    </dgm:pt>
    <dgm:pt modelId="{0E98842C-40F7-4D08-BA4F-E6710C90D7CB}" type="pres">
      <dgm:prSet presAssocID="{7C8C2300-01DA-497C-B463-65A12727832D}" presName="box" presStyleLbl="node1" presStyleIdx="0" presStyleCnt="2"/>
      <dgm:spPr/>
      <dgm:t>
        <a:bodyPr/>
        <a:lstStyle/>
        <a:p>
          <a:endParaRPr lang="es-MX"/>
        </a:p>
      </dgm:t>
    </dgm:pt>
    <dgm:pt modelId="{F234EA4F-2D0E-462F-A6AC-D37A85B846D8}" type="pres">
      <dgm:prSet presAssocID="{7C8C2300-01DA-497C-B463-65A12727832D}" presName="img" presStyleLbl="fgImgPlace1" presStyleIdx="0" presStyleCnt="2" custScaleX="120645"/>
      <dgm:spPr>
        <a:blipFill rotWithShape="0">
          <a:blip xmlns:r="http://schemas.openxmlformats.org/officeDocument/2006/relationships" r:embed="rId1"/>
          <a:stretch>
            <a:fillRect/>
          </a:stretch>
        </a:blipFill>
      </dgm:spPr>
    </dgm:pt>
    <dgm:pt modelId="{92845BC8-841E-433B-90EE-960DD896978F}" type="pres">
      <dgm:prSet presAssocID="{7C8C2300-01DA-497C-B463-65A12727832D}" presName="text" presStyleLbl="node1" presStyleIdx="0" presStyleCnt="2">
        <dgm:presLayoutVars>
          <dgm:bulletEnabled val="1"/>
        </dgm:presLayoutVars>
      </dgm:prSet>
      <dgm:spPr/>
      <dgm:t>
        <a:bodyPr/>
        <a:lstStyle/>
        <a:p>
          <a:endParaRPr lang="es-MX"/>
        </a:p>
      </dgm:t>
    </dgm:pt>
    <dgm:pt modelId="{F510E532-3CA1-4B4E-A164-FE605707CF02}" type="pres">
      <dgm:prSet presAssocID="{39E3826C-9C04-4959-A32B-CE1886C612D0}" presName="spacer" presStyleCnt="0"/>
      <dgm:spPr/>
    </dgm:pt>
    <dgm:pt modelId="{F2A40118-A35E-4F98-BC37-B243DEE3C5D3}" type="pres">
      <dgm:prSet presAssocID="{9AB065F6-1575-4D8B-960F-2734EEFEEDEF}" presName="comp" presStyleCnt="0"/>
      <dgm:spPr/>
    </dgm:pt>
    <dgm:pt modelId="{B45AE6B1-E7EF-4B63-844A-8D2083149F3D}" type="pres">
      <dgm:prSet presAssocID="{9AB065F6-1575-4D8B-960F-2734EEFEEDEF}" presName="box" presStyleLbl="node1" presStyleIdx="1" presStyleCnt="2"/>
      <dgm:spPr/>
      <dgm:t>
        <a:bodyPr/>
        <a:lstStyle/>
        <a:p>
          <a:endParaRPr lang="es-MX"/>
        </a:p>
      </dgm:t>
    </dgm:pt>
    <dgm:pt modelId="{583E0B09-AD99-40A3-AF6A-EEB5E14CCFF5}" type="pres">
      <dgm:prSet presAssocID="{9AB065F6-1575-4D8B-960F-2734EEFEEDEF}" presName="img" presStyleLbl="fgImgPlace1" presStyleIdx="1" presStyleCnt="2"/>
      <dgm:spPr>
        <a:blipFill rotWithShape="0">
          <a:blip xmlns:r="http://schemas.openxmlformats.org/officeDocument/2006/relationships" r:embed="rId2"/>
          <a:stretch>
            <a:fillRect/>
          </a:stretch>
        </a:blipFill>
      </dgm:spPr>
    </dgm:pt>
    <dgm:pt modelId="{475CA6C4-4259-4EFB-9088-8E9ACF4042C0}" type="pres">
      <dgm:prSet presAssocID="{9AB065F6-1575-4D8B-960F-2734EEFEEDEF}" presName="text" presStyleLbl="node1" presStyleIdx="1" presStyleCnt="2">
        <dgm:presLayoutVars>
          <dgm:bulletEnabled val="1"/>
        </dgm:presLayoutVars>
      </dgm:prSet>
      <dgm:spPr/>
      <dgm:t>
        <a:bodyPr/>
        <a:lstStyle/>
        <a:p>
          <a:endParaRPr lang="es-MX"/>
        </a:p>
      </dgm:t>
    </dgm:pt>
  </dgm:ptLst>
  <dgm:cxnLst>
    <dgm:cxn modelId="{FFBB6AB0-B7BB-47AD-A679-B9DB3690AB6A}" type="presOf" srcId="{7C8C2300-01DA-497C-B463-65A12727832D}" destId="{92845BC8-841E-433B-90EE-960DD896978F}" srcOrd="1" destOrd="0" presId="urn:microsoft.com/office/officeart/2005/8/layout/vList4"/>
    <dgm:cxn modelId="{B9A811A2-F392-4D9F-8B76-E6D7F6711CEF}" type="presOf" srcId="{D6CA81A4-3365-4F78-B9A0-852ACCD85633}" destId="{378DF063-12C9-4A9A-BBA0-21C341B36129}" srcOrd="0" destOrd="0" presId="urn:microsoft.com/office/officeart/2005/8/layout/vList4"/>
    <dgm:cxn modelId="{2B4F73E6-0387-4D04-8421-FCAEA52EED43}" type="presOf" srcId="{7C8C2300-01DA-497C-B463-65A12727832D}" destId="{0E98842C-40F7-4D08-BA4F-E6710C90D7CB}" srcOrd="0" destOrd="0" presId="urn:microsoft.com/office/officeart/2005/8/layout/vList4"/>
    <dgm:cxn modelId="{BF6E239A-4E6A-49C7-A6A2-2E45E6369FFD}" srcId="{D6CA81A4-3365-4F78-B9A0-852ACCD85633}" destId="{9AB065F6-1575-4D8B-960F-2734EEFEEDEF}" srcOrd="1" destOrd="0" parTransId="{BE9C80F5-E87F-4D44-BC59-5B1EB67FF7B8}" sibTransId="{093EA0E3-CE85-4EA2-BE82-6A28BC520B9F}"/>
    <dgm:cxn modelId="{C4E4C804-4E64-449D-A7DD-0DDC629E737D}" srcId="{D6CA81A4-3365-4F78-B9A0-852ACCD85633}" destId="{7C8C2300-01DA-497C-B463-65A12727832D}" srcOrd="0" destOrd="0" parTransId="{D11093A3-112C-4D17-9173-085B16C16280}" sibTransId="{39E3826C-9C04-4959-A32B-CE1886C612D0}"/>
    <dgm:cxn modelId="{354D7671-BB7A-4614-B27D-4891DF50E315}" type="presOf" srcId="{9AB065F6-1575-4D8B-960F-2734EEFEEDEF}" destId="{B45AE6B1-E7EF-4B63-844A-8D2083149F3D}" srcOrd="0" destOrd="0" presId="urn:microsoft.com/office/officeart/2005/8/layout/vList4"/>
    <dgm:cxn modelId="{6C3ACAB8-DF13-4BFC-B283-E973B4228FFE}" type="presOf" srcId="{9AB065F6-1575-4D8B-960F-2734EEFEEDEF}" destId="{475CA6C4-4259-4EFB-9088-8E9ACF4042C0}" srcOrd="1" destOrd="0" presId="urn:microsoft.com/office/officeart/2005/8/layout/vList4"/>
    <dgm:cxn modelId="{C934AB49-3E98-477C-BEF3-B546710F6DEB}" type="presParOf" srcId="{378DF063-12C9-4A9A-BBA0-21C341B36129}" destId="{3CDCC1DF-3F88-4D77-BF25-3E1C5276B4D4}" srcOrd="0" destOrd="0" presId="urn:microsoft.com/office/officeart/2005/8/layout/vList4"/>
    <dgm:cxn modelId="{B1EA4D30-604C-466A-BFAB-EA2C0A05EE7E}" type="presParOf" srcId="{3CDCC1DF-3F88-4D77-BF25-3E1C5276B4D4}" destId="{0E98842C-40F7-4D08-BA4F-E6710C90D7CB}" srcOrd="0" destOrd="0" presId="urn:microsoft.com/office/officeart/2005/8/layout/vList4"/>
    <dgm:cxn modelId="{6D9B8D15-98D4-4A7F-BB67-E8D21354328C}" type="presParOf" srcId="{3CDCC1DF-3F88-4D77-BF25-3E1C5276B4D4}" destId="{F234EA4F-2D0E-462F-A6AC-D37A85B846D8}" srcOrd="1" destOrd="0" presId="urn:microsoft.com/office/officeart/2005/8/layout/vList4"/>
    <dgm:cxn modelId="{EAC55E24-655B-4B3F-A19F-DBFFD4A9D483}" type="presParOf" srcId="{3CDCC1DF-3F88-4D77-BF25-3E1C5276B4D4}" destId="{92845BC8-841E-433B-90EE-960DD896978F}" srcOrd="2" destOrd="0" presId="urn:microsoft.com/office/officeart/2005/8/layout/vList4"/>
    <dgm:cxn modelId="{FF59EF69-CCB9-4727-AE9A-E650CB771649}" type="presParOf" srcId="{378DF063-12C9-4A9A-BBA0-21C341B36129}" destId="{F510E532-3CA1-4B4E-A164-FE605707CF02}" srcOrd="1" destOrd="0" presId="urn:microsoft.com/office/officeart/2005/8/layout/vList4"/>
    <dgm:cxn modelId="{1EF75673-72F0-4A76-817D-F00A47C26C1A}" type="presParOf" srcId="{378DF063-12C9-4A9A-BBA0-21C341B36129}" destId="{F2A40118-A35E-4F98-BC37-B243DEE3C5D3}" srcOrd="2" destOrd="0" presId="urn:microsoft.com/office/officeart/2005/8/layout/vList4"/>
    <dgm:cxn modelId="{1E62A95D-2063-4410-8613-19C372F0E147}" type="presParOf" srcId="{F2A40118-A35E-4F98-BC37-B243DEE3C5D3}" destId="{B45AE6B1-E7EF-4B63-844A-8D2083149F3D}" srcOrd="0" destOrd="0" presId="urn:microsoft.com/office/officeart/2005/8/layout/vList4"/>
    <dgm:cxn modelId="{853E7AE6-1FAC-45D7-B2B2-61CA183E2450}" type="presParOf" srcId="{F2A40118-A35E-4F98-BC37-B243DEE3C5D3}" destId="{583E0B09-AD99-40A3-AF6A-EEB5E14CCFF5}" srcOrd="1" destOrd="0" presId="urn:microsoft.com/office/officeart/2005/8/layout/vList4"/>
    <dgm:cxn modelId="{CB44D5CF-F571-49E4-A188-A9B8CB723BFF}" type="presParOf" srcId="{F2A40118-A35E-4F98-BC37-B243DEE3C5D3}" destId="{475CA6C4-4259-4EFB-9088-8E9ACF4042C0}"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D93530-35F8-40D2-8FA2-D2C85A568739}"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es-MX"/>
        </a:p>
      </dgm:t>
    </dgm:pt>
    <dgm:pt modelId="{3714DEDB-B58B-4B9C-9C19-AB93038715E3}">
      <dgm:prSet phldrT="[Texto]" custT="1"/>
      <dgm:spPr/>
      <dgm:t>
        <a:bodyPr/>
        <a:lstStyle/>
        <a:p>
          <a:pPr algn="just"/>
          <a:r>
            <a:rPr lang="es-MX" sz="2000" b="0" i="0" dirty="0" smtClean="0"/>
            <a:t> </a:t>
          </a:r>
        </a:p>
        <a:p>
          <a:pPr algn="just"/>
          <a:r>
            <a:rPr lang="es-MX" sz="2000" b="0" i="0" dirty="0" smtClean="0"/>
            <a:t>- </a:t>
          </a:r>
          <a:r>
            <a:rPr lang="es-MX" sz="2000" b="1" i="0" dirty="0" smtClean="0"/>
            <a:t>Examen para la fatiga del párpado</a:t>
          </a:r>
          <a:endParaRPr lang="es-MX" sz="2000" dirty="0"/>
        </a:p>
      </dgm:t>
    </dgm:pt>
    <dgm:pt modelId="{CD64CA48-DFCB-43D7-80FD-3C015D7AE532}" type="parTrans" cxnId="{C60500DF-C301-48E8-A1A5-397E70E2D9E4}">
      <dgm:prSet/>
      <dgm:spPr/>
      <dgm:t>
        <a:bodyPr/>
        <a:lstStyle/>
        <a:p>
          <a:endParaRPr lang="es-MX"/>
        </a:p>
      </dgm:t>
    </dgm:pt>
    <dgm:pt modelId="{BCEF7494-11C8-4E77-B786-6C8E1597ED91}" type="sibTrans" cxnId="{C60500DF-C301-48E8-A1A5-397E70E2D9E4}">
      <dgm:prSet/>
      <dgm:spPr/>
      <dgm:t>
        <a:bodyPr/>
        <a:lstStyle/>
        <a:p>
          <a:endParaRPr lang="es-MX"/>
        </a:p>
      </dgm:t>
    </dgm:pt>
    <dgm:pt modelId="{B9852607-28E3-477C-945A-BACE94A44F14}">
      <dgm:prSet phldrT="[Texto]" phldr="1"/>
      <dgm:spPr>
        <a:blipFill rotWithShape="0">
          <a:blip xmlns:r="http://schemas.openxmlformats.org/officeDocument/2006/relationships" r:embed="rId1"/>
          <a:stretch>
            <a:fillRect/>
          </a:stretch>
        </a:blipFill>
      </dgm:spPr>
      <dgm:t>
        <a:bodyPr/>
        <a:lstStyle/>
        <a:p>
          <a:endParaRPr lang="es-MX" dirty="0"/>
        </a:p>
      </dgm:t>
    </dgm:pt>
    <dgm:pt modelId="{F742F20B-5FDF-4C82-93DF-43642C80D898}" type="sibTrans" cxnId="{D9C17B8A-AE43-475D-BFE5-E0CA84E5439D}">
      <dgm:prSet/>
      <dgm:spPr/>
      <dgm:t>
        <a:bodyPr/>
        <a:lstStyle/>
        <a:p>
          <a:endParaRPr lang="es-MX"/>
        </a:p>
      </dgm:t>
    </dgm:pt>
    <dgm:pt modelId="{1C5641A8-21B5-4B12-9A2F-2C7B10D630FD}" type="parTrans" cxnId="{D9C17B8A-AE43-475D-BFE5-E0CA84E5439D}">
      <dgm:prSet/>
      <dgm:spPr/>
      <dgm:t>
        <a:bodyPr/>
        <a:lstStyle/>
        <a:p>
          <a:endParaRPr lang="es-MX"/>
        </a:p>
      </dgm:t>
    </dgm:pt>
    <dgm:pt modelId="{5913DDB4-DF31-4F72-AEE6-AA8DE1B42E25}">
      <dgm:prSet phldrT="[Texto]" custT="1"/>
      <dgm:spPr/>
      <dgm:t>
        <a:bodyPr/>
        <a:lstStyle/>
        <a:p>
          <a:pPr algn="just"/>
          <a:endParaRPr lang="es-MX" sz="2000" b="1" i="0" dirty="0" smtClean="0"/>
        </a:p>
        <a:p>
          <a:pPr algn="just"/>
          <a:r>
            <a:rPr lang="es-MX" sz="2000" b="0" i="0" dirty="0" smtClean="0"/>
            <a:t>-Activación prolongada del músculo elevador del párpado.</a:t>
          </a:r>
          <a:endParaRPr lang="es-MX" sz="2000" dirty="0"/>
        </a:p>
      </dgm:t>
    </dgm:pt>
    <dgm:pt modelId="{FF5E56DD-E44D-4829-9D34-C95BBD79BB10}" type="parTrans" cxnId="{96733ADF-8BAC-4ED6-AFC9-CE9E7BA8947C}">
      <dgm:prSet/>
      <dgm:spPr/>
      <dgm:t>
        <a:bodyPr/>
        <a:lstStyle/>
        <a:p>
          <a:endParaRPr lang="es-MX"/>
        </a:p>
      </dgm:t>
    </dgm:pt>
    <dgm:pt modelId="{B0194CE7-07F8-4478-AE3D-8FFEC27D375D}" type="sibTrans" cxnId="{96733ADF-8BAC-4ED6-AFC9-CE9E7BA8947C}">
      <dgm:prSet/>
      <dgm:spPr/>
      <dgm:t>
        <a:bodyPr/>
        <a:lstStyle/>
        <a:p>
          <a:endParaRPr lang="es-MX"/>
        </a:p>
      </dgm:t>
    </dgm:pt>
    <dgm:pt modelId="{E4B340CF-7AF8-4AE9-AC14-CBDF18B6C82D}">
      <dgm:prSet phldrT="[Texto]" custT="1"/>
      <dgm:spPr/>
      <dgm:t>
        <a:bodyPr/>
        <a:lstStyle/>
        <a:p>
          <a:pPr algn="just"/>
          <a:endParaRPr lang="es-MX" sz="2000" b="0" i="0" dirty="0" smtClean="0"/>
        </a:p>
        <a:p>
          <a:pPr algn="just"/>
          <a:r>
            <a:rPr lang="es-MX" sz="2000" b="0" i="0" dirty="0" smtClean="0"/>
            <a:t>-Se pide al paciente mantener una breve mirada hacia abajo y luego hacer un movimiento ocular rápido (o sacada). </a:t>
          </a:r>
          <a:endParaRPr lang="es-MX" sz="2000" dirty="0"/>
        </a:p>
      </dgm:t>
    </dgm:pt>
    <dgm:pt modelId="{3431F7E3-C4DB-4954-BCFE-2C2E76F9D0B1}" type="parTrans" cxnId="{C8184027-DD4B-4CA6-8109-E438CBD72F26}">
      <dgm:prSet/>
      <dgm:spPr/>
      <dgm:t>
        <a:bodyPr/>
        <a:lstStyle/>
        <a:p>
          <a:endParaRPr lang="es-MX"/>
        </a:p>
      </dgm:t>
    </dgm:pt>
    <dgm:pt modelId="{103AFDB3-8133-4887-9C89-CAF30559FA9A}" type="sibTrans" cxnId="{C8184027-DD4B-4CA6-8109-E438CBD72F26}">
      <dgm:prSet/>
      <dgm:spPr/>
      <dgm:t>
        <a:bodyPr/>
        <a:lstStyle/>
        <a:p>
          <a:endParaRPr lang="es-MX"/>
        </a:p>
      </dgm:t>
    </dgm:pt>
    <dgm:pt modelId="{783E3C96-25FD-4AA0-B318-9E71F929C6C6}">
      <dgm:prSet phldrT="[Texto]" custT="1"/>
      <dgm:spPr/>
      <dgm:t>
        <a:bodyPr/>
        <a:lstStyle/>
        <a:p>
          <a:pPr algn="just"/>
          <a:endParaRPr lang="es-MX" sz="2000" b="0" i="0" dirty="0" smtClean="0"/>
        </a:p>
        <a:p>
          <a:pPr algn="just"/>
          <a:r>
            <a:rPr lang="es-MX" sz="2000" b="0" i="0" dirty="0" smtClean="0"/>
            <a:t>-“Prueba de descanso"</a:t>
          </a:r>
          <a:endParaRPr lang="es-MX" sz="2000" dirty="0"/>
        </a:p>
      </dgm:t>
    </dgm:pt>
    <dgm:pt modelId="{3FD034AF-7282-40C6-9765-E827AC1E2634}" type="parTrans" cxnId="{DE96F56D-9842-45A0-B266-054FB1243D8B}">
      <dgm:prSet/>
      <dgm:spPr/>
      <dgm:t>
        <a:bodyPr/>
        <a:lstStyle/>
        <a:p>
          <a:endParaRPr lang="es-MX"/>
        </a:p>
      </dgm:t>
    </dgm:pt>
    <dgm:pt modelId="{D45806AE-639B-489B-944D-CB5C42DAEE5E}" type="sibTrans" cxnId="{DE96F56D-9842-45A0-B266-054FB1243D8B}">
      <dgm:prSet/>
      <dgm:spPr/>
      <dgm:t>
        <a:bodyPr/>
        <a:lstStyle/>
        <a:p>
          <a:endParaRPr lang="es-MX"/>
        </a:p>
      </dgm:t>
    </dgm:pt>
    <dgm:pt modelId="{5CBB554E-20DC-4A16-BC76-E795CF1495E4}" type="pres">
      <dgm:prSet presAssocID="{ABD93530-35F8-40D2-8FA2-D2C85A568739}" presName="Name0" presStyleCnt="0">
        <dgm:presLayoutVars>
          <dgm:dir/>
          <dgm:animLvl val="lvl"/>
          <dgm:resizeHandles val="exact"/>
        </dgm:presLayoutVars>
      </dgm:prSet>
      <dgm:spPr/>
      <dgm:t>
        <a:bodyPr/>
        <a:lstStyle/>
        <a:p>
          <a:endParaRPr lang="es-MX"/>
        </a:p>
      </dgm:t>
    </dgm:pt>
    <dgm:pt modelId="{48F5DE60-13B7-4AA8-AB80-7BDF2052B463}" type="pres">
      <dgm:prSet presAssocID="{B9852607-28E3-477C-945A-BACE94A44F14}" presName="linNode" presStyleCnt="0"/>
      <dgm:spPr/>
    </dgm:pt>
    <dgm:pt modelId="{CBE2C178-D1FF-4254-B3FE-EEEFCD4F75F2}" type="pres">
      <dgm:prSet presAssocID="{B9852607-28E3-477C-945A-BACE94A44F14}" presName="parentText" presStyleLbl="node1" presStyleIdx="0" presStyleCnt="1" custScaleX="92797" custScaleY="84167">
        <dgm:presLayoutVars>
          <dgm:chMax val="1"/>
          <dgm:bulletEnabled val="1"/>
        </dgm:presLayoutVars>
      </dgm:prSet>
      <dgm:spPr/>
      <dgm:t>
        <a:bodyPr/>
        <a:lstStyle/>
        <a:p>
          <a:endParaRPr lang="es-MX"/>
        </a:p>
      </dgm:t>
    </dgm:pt>
    <dgm:pt modelId="{F1BE2327-5B4F-44E0-AB32-EFE87BA18AB2}" type="pres">
      <dgm:prSet presAssocID="{B9852607-28E3-477C-945A-BACE94A44F14}" presName="descendantText" presStyleLbl="alignAccFollowNode1" presStyleIdx="0" presStyleCnt="1" custScaleX="103672" custScaleY="108752">
        <dgm:presLayoutVars>
          <dgm:bulletEnabled val="1"/>
        </dgm:presLayoutVars>
      </dgm:prSet>
      <dgm:spPr/>
      <dgm:t>
        <a:bodyPr/>
        <a:lstStyle/>
        <a:p>
          <a:endParaRPr lang="es-MX"/>
        </a:p>
      </dgm:t>
    </dgm:pt>
  </dgm:ptLst>
  <dgm:cxnLst>
    <dgm:cxn modelId="{DE96F56D-9842-45A0-B266-054FB1243D8B}" srcId="{B9852607-28E3-477C-945A-BACE94A44F14}" destId="{783E3C96-25FD-4AA0-B318-9E71F929C6C6}" srcOrd="3" destOrd="0" parTransId="{3FD034AF-7282-40C6-9765-E827AC1E2634}" sibTransId="{D45806AE-639B-489B-944D-CB5C42DAEE5E}"/>
    <dgm:cxn modelId="{C60500DF-C301-48E8-A1A5-397E70E2D9E4}" srcId="{B9852607-28E3-477C-945A-BACE94A44F14}" destId="{3714DEDB-B58B-4B9C-9C19-AB93038715E3}" srcOrd="0" destOrd="0" parTransId="{CD64CA48-DFCB-43D7-80FD-3C015D7AE532}" sibTransId="{BCEF7494-11C8-4E77-B786-6C8E1597ED91}"/>
    <dgm:cxn modelId="{C8184027-DD4B-4CA6-8109-E438CBD72F26}" srcId="{B9852607-28E3-477C-945A-BACE94A44F14}" destId="{E4B340CF-7AF8-4AE9-AC14-CBDF18B6C82D}" srcOrd="2" destOrd="0" parTransId="{3431F7E3-C4DB-4954-BCFE-2C2E76F9D0B1}" sibTransId="{103AFDB3-8133-4887-9C89-CAF30559FA9A}"/>
    <dgm:cxn modelId="{D9C17B8A-AE43-475D-BFE5-E0CA84E5439D}" srcId="{ABD93530-35F8-40D2-8FA2-D2C85A568739}" destId="{B9852607-28E3-477C-945A-BACE94A44F14}" srcOrd="0" destOrd="0" parTransId="{1C5641A8-21B5-4B12-9A2F-2C7B10D630FD}" sibTransId="{F742F20B-5FDF-4C82-93DF-43642C80D898}"/>
    <dgm:cxn modelId="{4E492ADF-D925-4E4C-B934-BC4558372600}" type="presOf" srcId="{ABD93530-35F8-40D2-8FA2-D2C85A568739}" destId="{5CBB554E-20DC-4A16-BC76-E795CF1495E4}" srcOrd="0" destOrd="0" presId="urn:microsoft.com/office/officeart/2005/8/layout/vList5"/>
    <dgm:cxn modelId="{96733ADF-8BAC-4ED6-AFC9-CE9E7BA8947C}" srcId="{B9852607-28E3-477C-945A-BACE94A44F14}" destId="{5913DDB4-DF31-4F72-AEE6-AA8DE1B42E25}" srcOrd="1" destOrd="0" parTransId="{FF5E56DD-E44D-4829-9D34-C95BBD79BB10}" sibTransId="{B0194CE7-07F8-4478-AE3D-8FFEC27D375D}"/>
    <dgm:cxn modelId="{EB384C42-616A-4875-9B06-B83092F8E7F5}" type="presOf" srcId="{5913DDB4-DF31-4F72-AEE6-AA8DE1B42E25}" destId="{F1BE2327-5B4F-44E0-AB32-EFE87BA18AB2}" srcOrd="0" destOrd="1" presId="urn:microsoft.com/office/officeart/2005/8/layout/vList5"/>
    <dgm:cxn modelId="{DA3E8F2C-A330-49D6-8467-62EF9BC71053}" type="presOf" srcId="{E4B340CF-7AF8-4AE9-AC14-CBDF18B6C82D}" destId="{F1BE2327-5B4F-44E0-AB32-EFE87BA18AB2}" srcOrd="0" destOrd="2" presId="urn:microsoft.com/office/officeart/2005/8/layout/vList5"/>
    <dgm:cxn modelId="{44D4DA9B-BA25-4389-BD8F-3CAFDADE3758}" type="presOf" srcId="{3714DEDB-B58B-4B9C-9C19-AB93038715E3}" destId="{F1BE2327-5B4F-44E0-AB32-EFE87BA18AB2}" srcOrd="0" destOrd="0" presId="urn:microsoft.com/office/officeart/2005/8/layout/vList5"/>
    <dgm:cxn modelId="{03B17A34-5A88-4004-B90D-AA471ABFED40}" type="presOf" srcId="{783E3C96-25FD-4AA0-B318-9E71F929C6C6}" destId="{F1BE2327-5B4F-44E0-AB32-EFE87BA18AB2}" srcOrd="0" destOrd="3" presId="urn:microsoft.com/office/officeart/2005/8/layout/vList5"/>
    <dgm:cxn modelId="{ABEA0B8F-1D37-4290-A4E8-EA58EE2A674F}" type="presOf" srcId="{B9852607-28E3-477C-945A-BACE94A44F14}" destId="{CBE2C178-D1FF-4254-B3FE-EEEFCD4F75F2}" srcOrd="0" destOrd="0" presId="urn:microsoft.com/office/officeart/2005/8/layout/vList5"/>
    <dgm:cxn modelId="{BD310776-6A23-494C-8463-5F004B7AC540}" type="presParOf" srcId="{5CBB554E-20DC-4A16-BC76-E795CF1495E4}" destId="{48F5DE60-13B7-4AA8-AB80-7BDF2052B463}" srcOrd="0" destOrd="0" presId="urn:microsoft.com/office/officeart/2005/8/layout/vList5"/>
    <dgm:cxn modelId="{34967CD7-9F88-4E18-B386-DF2D52516188}" type="presParOf" srcId="{48F5DE60-13B7-4AA8-AB80-7BDF2052B463}" destId="{CBE2C178-D1FF-4254-B3FE-EEEFCD4F75F2}" srcOrd="0" destOrd="0" presId="urn:microsoft.com/office/officeart/2005/8/layout/vList5"/>
    <dgm:cxn modelId="{4CC0BE41-14DA-431E-84D0-1F2658528440}" type="presParOf" srcId="{48F5DE60-13B7-4AA8-AB80-7BDF2052B463}" destId="{F1BE2327-5B4F-44E0-AB32-EFE87BA18AB2}"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D93530-35F8-40D2-8FA2-D2C85A568739}" type="doc">
      <dgm:prSet loTypeId="urn:microsoft.com/office/officeart/2005/8/layout/hList9" loCatId="list" qsTypeId="urn:microsoft.com/office/officeart/2005/8/quickstyle/3d3" qsCatId="3D" csTypeId="urn:microsoft.com/office/officeart/2005/8/colors/accent1_2" csCatId="accent1" phldr="1"/>
      <dgm:spPr/>
      <dgm:t>
        <a:bodyPr/>
        <a:lstStyle/>
        <a:p>
          <a:endParaRPr lang="es-MX"/>
        </a:p>
      </dgm:t>
    </dgm:pt>
    <dgm:pt modelId="{B9852607-28E3-477C-945A-BACE94A44F14}">
      <dgm:prSet phldrT="[Texto]" phldr="1"/>
      <dgm:spPr>
        <a:blipFill rotWithShape="0">
          <a:blip xmlns:r="http://schemas.openxmlformats.org/officeDocument/2006/relationships" r:embed="rId1"/>
          <a:stretch>
            <a:fillRect/>
          </a:stretch>
        </a:blipFill>
      </dgm:spPr>
      <dgm:t>
        <a:bodyPr/>
        <a:lstStyle/>
        <a:p>
          <a:endParaRPr lang="es-MX" dirty="0"/>
        </a:p>
      </dgm:t>
    </dgm:pt>
    <dgm:pt modelId="{1C5641A8-21B5-4B12-9A2F-2C7B10D630FD}" type="parTrans" cxnId="{D9C17B8A-AE43-475D-BFE5-E0CA84E5439D}">
      <dgm:prSet/>
      <dgm:spPr/>
      <dgm:t>
        <a:bodyPr/>
        <a:lstStyle/>
        <a:p>
          <a:endParaRPr lang="es-MX"/>
        </a:p>
      </dgm:t>
    </dgm:pt>
    <dgm:pt modelId="{F742F20B-5FDF-4C82-93DF-43642C80D898}" type="sibTrans" cxnId="{D9C17B8A-AE43-475D-BFE5-E0CA84E5439D}">
      <dgm:prSet/>
      <dgm:spPr/>
      <dgm:t>
        <a:bodyPr/>
        <a:lstStyle/>
        <a:p>
          <a:endParaRPr lang="es-MX"/>
        </a:p>
      </dgm:t>
    </dgm:pt>
    <dgm:pt modelId="{3714DEDB-B58B-4B9C-9C19-AB93038715E3}">
      <dgm:prSet phldrT="[Texto]" custT="1"/>
      <dgm:spPr/>
      <dgm:t>
        <a:bodyPr/>
        <a:lstStyle/>
        <a:p>
          <a:pPr algn="just"/>
          <a:endParaRPr lang="es-MX" sz="2000" b="0" i="0" dirty="0" smtClean="0"/>
        </a:p>
        <a:p>
          <a:pPr algn="just"/>
          <a:r>
            <a:rPr lang="es-MX" sz="2000" b="0" i="0" dirty="0" smtClean="0"/>
            <a:t>- El síntoma puede ser causado por la debilidad de un solo músculo </a:t>
          </a:r>
          <a:r>
            <a:rPr lang="es-MX" sz="2000" b="0" i="0" dirty="0" err="1" smtClean="0"/>
            <a:t>extraocular</a:t>
          </a:r>
          <a:r>
            <a:rPr lang="es-MX" sz="2000" b="0" i="0" dirty="0" smtClean="0"/>
            <a:t> o de cualquier combinación de los músculos del ojo.</a:t>
          </a:r>
        </a:p>
        <a:p>
          <a:pPr algn="just"/>
          <a:r>
            <a:rPr lang="es-MX" sz="2000" b="0" i="0" dirty="0" smtClean="0"/>
            <a:t>- Suele ser de predominio vespertino.</a:t>
          </a:r>
        </a:p>
        <a:p>
          <a:pPr algn="just"/>
          <a:r>
            <a:rPr lang="es-MX" sz="2000" b="0" i="0" dirty="0" smtClean="0"/>
            <a:t>- Diplopía ocurre inicialmente durante la mirada lateral o hacia arriba.</a:t>
          </a:r>
        </a:p>
        <a:p>
          <a:pPr algn="just"/>
          <a:r>
            <a:rPr lang="es-MX" sz="2000" b="0" i="0" dirty="0" smtClean="0"/>
            <a:t>- Por lo general empeora durante al conducir, ver la televisión. </a:t>
          </a:r>
        </a:p>
        <a:p>
          <a:pPr algn="just"/>
          <a:r>
            <a:rPr lang="es-MX" sz="2000" b="0" i="0" dirty="0" smtClean="0"/>
            <a:t>- Desaparece si un ojo está cerrado. </a:t>
          </a:r>
        </a:p>
        <a:p>
          <a:pPr algn="just"/>
          <a:endParaRPr lang="es-MX" sz="2000" dirty="0"/>
        </a:p>
      </dgm:t>
    </dgm:pt>
    <dgm:pt modelId="{CD64CA48-DFCB-43D7-80FD-3C015D7AE532}" type="parTrans" cxnId="{C60500DF-C301-48E8-A1A5-397E70E2D9E4}">
      <dgm:prSet/>
      <dgm:spPr/>
      <dgm:t>
        <a:bodyPr/>
        <a:lstStyle/>
        <a:p>
          <a:endParaRPr lang="es-MX"/>
        </a:p>
      </dgm:t>
    </dgm:pt>
    <dgm:pt modelId="{BCEF7494-11C8-4E77-B786-6C8E1597ED91}" type="sibTrans" cxnId="{C60500DF-C301-48E8-A1A5-397E70E2D9E4}">
      <dgm:prSet/>
      <dgm:spPr/>
      <dgm:t>
        <a:bodyPr/>
        <a:lstStyle/>
        <a:p>
          <a:endParaRPr lang="es-MX"/>
        </a:p>
      </dgm:t>
    </dgm:pt>
    <dgm:pt modelId="{02632265-3D79-4E13-83F0-40466CD779BE}" type="pres">
      <dgm:prSet presAssocID="{ABD93530-35F8-40D2-8FA2-D2C85A568739}" presName="list" presStyleCnt="0">
        <dgm:presLayoutVars>
          <dgm:dir/>
          <dgm:animLvl val="lvl"/>
        </dgm:presLayoutVars>
      </dgm:prSet>
      <dgm:spPr/>
      <dgm:t>
        <a:bodyPr/>
        <a:lstStyle/>
        <a:p>
          <a:endParaRPr lang="es-MX"/>
        </a:p>
      </dgm:t>
    </dgm:pt>
    <dgm:pt modelId="{A3ADA607-CBB1-4403-B5D0-F50CAAD3146E}" type="pres">
      <dgm:prSet presAssocID="{B9852607-28E3-477C-945A-BACE94A44F14}" presName="posSpace" presStyleCnt="0"/>
      <dgm:spPr/>
    </dgm:pt>
    <dgm:pt modelId="{9A949FF3-37A1-4D64-80A3-FF58C82EDA31}" type="pres">
      <dgm:prSet presAssocID="{B9852607-28E3-477C-945A-BACE94A44F14}" presName="vertFlow" presStyleCnt="0"/>
      <dgm:spPr/>
    </dgm:pt>
    <dgm:pt modelId="{573DB26D-600F-4AC6-8900-38F1CAA28C29}" type="pres">
      <dgm:prSet presAssocID="{B9852607-28E3-477C-945A-BACE94A44F14}" presName="topSpace" presStyleCnt="0"/>
      <dgm:spPr/>
    </dgm:pt>
    <dgm:pt modelId="{45053AA3-3BDA-49F3-89A4-D82D60914A47}" type="pres">
      <dgm:prSet presAssocID="{B9852607-28E3-477C-945A-BACE94A44F14}" presName="firstComp" presStyleCnt="0"/>
      <dgm:spPr/>
    </dgm:pt>
    <dgm:pt modelId="{DD5D8C4D-0397-4099-9A64-FA442B842B5F}" type="pres">
      <dgm:prSet presAssocID="{B9852607-28E3-477C-945A-BACE94A44F14}" presName="firstChild" presStyleLbl="bgAccFollowNode1" presStyleIdx="0" presStyleCnt="1" custScaleX="183892" custScaleY="258580" custLinFactNeighborX="-13096" custLinFactNeighborY="-32861"/>
      <dgm:spPr/>
      <dgm:t>
        <a:bodyPr/>
        <a:lstStyle/>
        <a:p>
          <a:endParaRPr lang="es-MX"/>
        </a:p>
      </dgm:t>
    </dgm:pt>
    <dgm:pt modelId="{57F2E2B0-250C-4B2F-9AB6-0F4A2AD20AB0}" type="pres">
      <dgm:prSet presAssocID="{B9852607-28E3-477C-945A-BACE94A44F14}" presName="firstChildTx" presStyleLbl="bgAccFollowNode1" presStyleIdx="0" presStyleCnt="1">
        <dgm:presLayoutVars>
          <dgm:bulletEnabled val="1"/>
        </dgm:presLayoutVars>
      </dgm:prSet>
      <dgm:spPr/>
      <dgm:t>
        <a:bodyPr/>
        <a:lstStyle/>
        <a:p>
          <a:endParaRPr lang="es-MX"/>
        </a:p>
      </dgm:t>
    </dgm:pt>
    <dgm:pt modelId="{4F95D404-BB53-46BB-BE75-4150CDB2FE7B}" type="pres">
      <dgm:prSet presAssocID="{B9852607-28E3-477C-945A-BACE94A44F14}" presName="negSpace" presStyleCnt="0"/>
      <dgm:spPr/>
    </dgm:pt>
    <dgm:pt modelId="{90151BB8-8C5B-49B5-8102-C0D84776DEDA}" type="pres">
      <dgm:prSet presAssocID="{B9852607-28E3-477C-945A-BACE94A44F14}" presName="circle" presStyleLbl="node1" presStyleIdx="0" presStyleCnt="1" custScaleX="95912" custScaleY="99201" custLinFactX="-100000" custLinFactNeighborX="-101208" custLinFactNeighborY="-141"/>
      <dgm:spPr/>
      <dgm:t>
        <a:bodyPr/>
        <a:lstStyle/>
        <a:p>
          <a:endParaRPr lang="es-MX"/>
        </a:p>
      </dgm:t>
    </dgm:pt>
  </dgm:ptLst>
  <dgm:cxnLst>
    <dgm:cxn modelId="{C60500DF-C301-48E8-A1A5-397E70E2D9E4}" srcId="{B9852607-28E3-477C-945A-BACE94A44F14}" destId="{3714DEDB-B58B-4B9C-9C19-AB93038715E3}" srcOrd="0" destOrd="0" parTransId="{CD64CA48-DFCB-43D7-80FD-3C015D7AE532}" sibTransId="{BCEF7494-11C8-4E77-B786-6C8E1597ED91}"/>
    <dgm:cxn modelId="{D9C17B8A-AE43-475D-BFE5-E0CA84E5439D}" srcId="{ABD93530-35F8-40D2-8FA2-D2C85A568739}" destId="{B9852607-28E3-477C-945A-BACE94A44F14}" srcOrd="0" destOrd="0" parTransId="{1C5641A8-21B5-4B12-9A2F-2C7B10D630FD}" sibTransId="{F742F20B-5FDF-4C82-93DF-43642C80D898}"/>
    <dgm:cxn modelId="{DA893AD7-4D3C-4571-88CC-79A3C8EF05A5}" type="presOf" srcId="{B9852607-28E3-477C-945A-BACE94A44F14}" destId="{90151BB8-8C5B-49B5-8102-C0D84776DEDA}" srcOrd="0" destOrd="0" presId="urn:microsoft.com/office/officeart/2005/8/layout/hList9"/>
    <dgm:cxn modelId="{FF63CBCE-8C91-466B-97E2-61B04F13D235}" type="presOf" srcId="{3714DEDB-B58B-4B9C-9C19-AB93038715E3}" destId="{57F2E2B0-250C-4B2F-9AB6-0F4A2AD20AB0}" srcOrd="1" destOrd="0" presId="urn:microsoft.com/office/officeart/2005/8/layout/hList9"/>
    <dgm:cxn modelId="{4E50EB30-FB5F-416B-B36D-B686C6593B3A}" type="presOf" srcId="{ABD93530-35F8-40D2-8FA2-D2C85A568739}" destId="{02632265-3D79-4E13-83F0-40466CD779BE}" srcOrd="0" destOrd="0" presId="urn:microsoft.com/office/officeart/2005/8/layout/hList9"/>
    <dgm:cxn modelId="{9369A385-D894-488D-B9B1-9AEA4DF336A1}" type="presOf" srcId="{3714DEDB-B58B-4B9C-9C19-AB93038715E3}" destId="{DD5D8C4D-0397-4099-9A64-FA442B842B5F}" srcOrd="0" destOrd="0" presId="urn:microsoft.com/office/officeart/2005/8/layout/hList9"/>
    <dgm:cxn modelId="{51232424-FD0C-4E3E-AA61-7071A474D252}" type="presParOf" srcId="{02632265-3D79-4E13-83F0-40466CD779BE}" destId="{A3ADA607-CBB1-4403-B5D0-F50CAAD3146E}" srcOrd="0" destOrd="0" presId="urn:microsoft.com/office/officeart/2005/8/layout/hList9"/>
    <dgm:cxn modelId="{396320D6-9F7F-47D8-9D4E-4F51D3582B47}" type="presParOf" srcId="{02632265-3D79-4E13-83F0-40466CD779BE}" destId="{9A949FF3-37A1-4D64-80A3-FF58C82EDA31}" srcOrd="1" destOrd="0" presId="urn:microsoft.com/office/officeart/2005/8/layout/hList9"/>
    <dgm:cxn modelId="{02CDF1DF-2ED8-40A7-A8AD-CEBD080CE781}" type="presParOf" srcId="{9A949FF3-37A1-4D64-80A3-FF58C82EDA31}" destId="{573DB26D-600F-4AC6-8900-38F1CAA28C29}" srcOrd="0" destOrd="0" presId="urn:microsoft.com/office/officeart/2005/8/layout/hList9"/>
    <dgm:cxn modelId="{538DEA02-421F-41FF-ABD9-C045812D7013}" type="presParOf" srcId="{9A949FF3-37A1-4D64-80A3-FF58C82EDA31}" destId="{45053AA3-3BDA-49F3-89A4-D82D60914A47}" srcOrd="1" destOrd="0" presId="urn:microsoft.com/office/officeart/2005/8/layout/hList9"/>
    <dgm:cxn modelId="{6A59AFB3-261E-47A1-B932-514C8A13CC0F}" type="presParOf" srcId="{45053AA3-3BDA-49F3-89A4-D82D60914A47}" destId="{DD5D8C4D-0397-4099-9A64-FA442B842B5F}" srcOrd="0" destOrd="0" presId="urn:microsoft.com/office/officeart/2005/8/layout/hList9"/>
    <dgm:cxn modelId="{8B82A509-55DB-4475-B17E-CE142403AC5D}" type="presParOf" srcId="{45053AA3-3BDA-49F3-89A4-D82D60914A47}" destId="{57F2E2B0-250C-4B2F-9AB6-0F4A2AD20AB0}" srcOrd="1" destOrd="0" presId="urn:microsoft.com/office/officeart/2005/8/layout/hList9"/>
    <dgm:cxn modelId="{9F773E74-CB6D-46B9-8390-91CB89FF87FD}" type="presParOf" srcId="{02632265-3D79-4E13-83F0-40466CD779BE}" destId="{4F95D404-BB53-46BB-BE75-4150CDB2FE7B}" srcOrd="2" destOrd="0" presId="urn:microsoft.com/office/officeart/2005/8/layout/hList9"/>
    <dgm:cxn modelId="{8317FD60-0CFC-4B7C-8687-7380446C5820}" type="presParOf" srcId="{02632265-3D79-4E13-83F0-40466CD779BE}" destId="{90151BB8-8C5B-49B5-8102-C0D84776DEDA}" srcOrd="3" destOrd="0" presId="urn:microsoft.com/office/officeart/2005/8/layout/hList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98842C-40F7-4D08-BA4F-E6710C90D7CB}">
      <dsp:nvSpPr>
        <dsp:cNvPr id="0" name=""/>
        <dsp:cNvSpPr/>
      </dsp:nvSpPr>
      <dsp:spPr>
        <a:xfrm>
          <a:off x="0" y="0"/>
          <a:ext cx="8075240" cy="2176611"/>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MX" sz="2400" b="0" i="0" kern="1200" dirty="0" smtClean="0"/>
            <a:t>  En la miastenia ocular:</a:t>
          </a:r>
        </a:p>
        <a:p>
          <a:pPr lvl="0" algn="just" defTabSz="1066800">
            <a:lnSpc>
              <a:spcPct val="90000"/>
            </a:lnSpc>
            <a:spcBef>
              <a:spcPct val="0"/>
            </a:spcBef>
            <a:spcAft>
              <a:spcPct val="35000"/>
            </a:spcAft>
          </a:pPr>
          <a:r>
            <a:rPr lang="es-MX" sz="2000" b="0" i="0" kern="1200" dirty="0" smtClean="0"/>
            <a:t>    La debilidad se limita a los párpados y los músculos  </a:t>
          </a:r>
          <a:r>
            <a:rPr lang="es-MX" sz="2000" b="0" i="0" kern="1200" dirty="0" err="1" smtClean="0"/>
            <a:t>extraoculares</a:t>
          </a:r>
          <a:r>
            <a:rPr lang="es-MX" sz="2000" b="0" i="0" kern="1200" dirty="0" smtClean="0"/>
            <a:t>.</a:t>
          </a:r>
          <a:endParaRPr lang="es-MX" sz="2000" kern="1200" dirty="0"/>
        </a:p>
      </dsp:txBody>
      <dsp:txXfrm>
        <a:off x="1832709" y="0"/>
        <a:ext cx="6242530" cy="2176611"/>
      </dsp:txXfrm>
    </dsp:sp>
    <dsp:sp modelId="{F234EA4F-2D0E-462F-A6AC-D37A85B846D8}">
      <dsp:nvSpPr>
        <dsp:cNvPr id="0" name=""/>
        <dsp:cNvSpPr/>
      </dsp:nvSpPr>
      <dsp:spPr>
        <a:xfrm>
          <a:off x="50947" y="217661"/>
          <a:ext cx="1948474" cy="1741289"/>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45AE6B1-E7EF-4B63-844A-8D2083149F3D}">
      <dsp:nvSpPr>
        <dsp:cNvPr id="0" name=""/>
        <dsp:cNvSpPr/>
      </dsp:nvSpPr>
      <dsp:spPr>
        <a:xfrm>
          <a:off x="0" y="2394272"/>
          <a:ext cx="8075240" cy="2176611"/>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MX" sz="2400" b="0" i="0" kern="1200" dirty="0" smtClean="0"/>
            <a:t>En la enfermedad generalizada:</a:t>
          </a:r>
        </a:p>
        <a:p>
          <a:pPr lvl="0" algn="just" defTabSz="1066800">
            <a:lnSpc>
              <a:spcPct val="90000"/>
            </a:lnSpc>
            <a:spcBef>
              <a:spcPct val="0"/>
            </a:spcBef>
            <a:spcAft>
              <a:spcPct val="35000"/>
            </a:spcAft>
          </a:pPr>
          <a:r>
            <a:rPr lang="es-MX" sz="2000" b="0" i="0" kern="1200" dirty="0" smtClean="0"/>
            <a:t>La debilidad comúnmente afecta a los músculos oculares, pero también implica una combinación variable de músculos región bulbar, respiratorios y extremidades.</a:t>
          </a:r>
          <a:endParaRPr lang="es-MX" sz="2000" b="0" i="0" kern="1200" dirty="0"/>
        </a:p>
      </dsp:txBody>
      <dsp:txXfrm>
        <a:off x="1832709" y="2394272"/>
        <a:ext cx="6242530" cy="2176611"/>
      </dsp:txXfrm>
    </dsp:sp>
    <dsp:sp modelId="{583E0B09-AD99-40A3-AF6A-EEB5E14CCFF5}">
      <dsp:nvSpPr>
        <dsp:cNvPr id="0" name=""/>
        <dsp:cNvSpPr/>
      </dsp:nvSpPr>
      <dsp:spPr>
        <a:xfrm>
          <a:off x="217661" y="2611933"/>
          <a:ext cx="1615048" cy="1741289"/>
        </a:xfrm>
        <a:prstGeom prst="roundRect">
          <a:avLst>
            <a:gd name="adj" fmla="val 10000"/>
          </a:avLst>
        </a:prstGeom>
        <a:blipFill rotWithShape="0">
          <a:blip xmlns:r="http://schemas.openxmlformats.org/officeDocument/2006/relationships" r:embed="rId2"/>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BE2327-5B4F-44E0-AB32-EFE87BA18AB2}">
      <dsp:nvSpPr>
        <dsp:cNvPr id="0" name=""/>
        <dsp:cNvSpPr/>
      </dsp:nvSpPr>
      <dsp:spPr>
        <a:xfrm rot="5400000">
          <a:off x="3464719" y="-279704"/>
          <a:ext cx="4419870" cy="5644592"/>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s-MX" sz="2000" b="0" i="0" kern="1200" dirty="0" smtClean="0"/>
            <a:t> </a:t>
          </a:r>
        </a:p>
        <a:p>
          <a:pPr marL="228600" lvl="1" indent="-228600" algn="just" defTabSz="889000">
            <a:lnSpc>
              <a:spcPct val="90000"/>
            </a:lnSpc>
            <a:spcBef>
              <a:spcPct val="0"/>
            </a:spcBef>
            <a:spcAft>
              <a:spcPct val="15000"/>
            </a:spcAft>
            <a:buChar char="••"/>
          </a:pPr>
          <a:r>
            <a:rPr lang="es-MX" sz="2000" b="0" i="0" kern="1200" dirty="0" smtClean="0"/>
            <a:t>- </a:t>
          </a:r>
          <a:r>
            <a:rPr lang="es-MX" sz="2000" b="1" i="0" kern="1200" dirty="0" smtClean="0"/>
            <a:t>Examen para la fatiga del párpado</a:t>
          </a:r>
          <a:endParaRPr lang="es-MX" sz="2000" kern="1200" dirty="0"/>
        </a:p>
        <a:p>
          <a:pPr marL="228600" lvl="1" indent="-228600" algn="just" defTabSz="889000">
            <a:lnSpc>
              <a:spcPct val="90000"/>
            </a:lnSpc>
            <a:spcBef>
              <a:spcPct val="0"/>
            </a:spcBef>
            <a:spcAft>
              <a:spcPct val="15000"/>
            </a:spcAft>
            <a:buChar char="••"/>
          </a:pPr>
          <a:endParaRPr lang="es-MX" sz="2000" b="1" i="0" kern="1200" dirty="0" smtClean="0"/>
        </a:p>
        <a:p>
          <a:pPr marL="228600" lvl="1" indent="-228600" algn="just" defTabSz="889000">
            <a:lnSpc>
              <a:spcPct val="90000"/>
            </a:lnSpc>
            <a:spcBef>
              <a:spcPct val="0"/>
            </a:spcBef>
            <a:spcAft>
              <a:spcPct val="15000"/>
            </a:spcAft>
            <a:buChar char="••"/>
          </a:pPr>
          <a:r>
            <a:rPr lang="es-MX" sz="2000" b="0" i="0" kern="1200" dirty="0" smtClean="0"/>
            <a:t>-Activación prolongada del músculo elevador del párpado.</a:t>
          </a:r>
          <a:endParaRPr lang="es-MX" sz="2000" kern="1200" dirty="0"/>
        </a:p>
        <a:p>
          <a:pPr marL="228600" lvl="1" indent="-228600" algn="just" defTabSz="889000">
            <a:lnSpc>
              <a:spcPct val="90000"/>
            </a:lnSpc>
            <a:spcBef>
              <a:spcPct val="0"/>
            </a:spcBef>
            <a:spcAft>
              <a:spcPct val="15000"/>
            </a:spcAft>
            <a:buChar char="••"/>
          </a:pPr>
          <a:endParaRPr lang="es-MX" sz="2000" b="0" i="0" kern="1200" dirty="0" smtClean="0"/>
        </a:p>
        <a:p>
          <a:pPr marL="228600" lvl="1" indent="-228600" algn="just" defTabSz="889000">
            <a:lnSpc>
              <a:spcPct val="90000"/>
            </a:lnSpc>
            <a:spcBef>
              <a:spcPct val="0"/>
            </a:spcBef>
            <a:spcAft>
              <a:spcPct val="15000"/>
            </a:spcAft>
            <a:buChar char="••"/>
          </a:pPr>
          <a:r>
            <a:rPr lang="es-MX" sz="2000" b="0" i="0" kern="1200" dirty="0" smtClean="0"/>
            <a:t>-Se pide al paciente mantener una breve mirada hacia abajo y luego hacer un movimiento ocular rápido (o sacada). </a:t>
          </a:r>
          <a:endParaRPr lang="es-MX" sz="2000" kern="1200" dirty="0"/>
        </a:p>
        <a:p>
          <a:pPr marL="228600" lvl="1" indent="-228600" algn="just" defTabSz="889000">
            <a:lnSpc>
              <a:spcPct val="90000"/>
            </a:lnSpc>
            <a:spcBef>
              <a:spcPct val="0"/>
            </a:spcBef>
            <a:spcAft>
              <a:spcPct val="15000"/>
            </a:spcAft>
            <a:buChar char="••"/>
          </a:pPr>
          <a:endParaRPr lang="es-MX" sz="2000" b="0" i="0" kern="1200" dirty="0" smtClean="0"/>
        </a:p>
        <a:p>
          <a:pPr marL="228600" lvl="1" indent="-228600" algn="just" defTabSz="889000">
            <a:lnSpc>
              <a:spcPct val="90000"/>
            </a:lnSpc>
            <a:spcBef>
              <a:spcPct val="0"/>
            </a:spcBef>
            <a:spcAft>
              <a:spcPct val="15000"/>
            </a:spcAft>
            <a:buChar char="••"/>
          </a:pPr>
          <a:r>
            <a:rPr lang="es-MX" sz="2000" b="0" i="0" kern="1200" dirty="0" smtClean="0"/>
            <a:t>-“Prueba de descanso"</a:t>
          </a:r>
          <a:endParaRPr lang="es-MX" sz="2000" kern="1200" dirty="0"/>
        </a:p>
      </dsp:txBody>
      <dsp:txXfrm rot="5400000">
        <a:off x="3464719" y="-279704"/>
        <a:ext cx="4419870" cy="5644592"/>
      </dsp:txXfrm>
    </dsp:sp>
    <dsp:sp modelId="{CBE2C178-D1FF-4254-B3FE-EEEFCD4F75F2}">
      <dsp:nvSpPr>
        <dsp:cNvPr id="0" name=""/>
        <dsp:cNvSpPr/>
      </dsp:nvSpPr>
      <dsp:spPr>
        <a:xfrm>
          <a:off x="10336" y="404658"/>
          <a:ext cx="2842022" cy="4275867"/>
        </a:xfrm>
        <a:prstGeom prst="roundRect">
          <a:avLst/>
        </a:prstGeom>
        <a:blipFill rotWithShape="0">
          <a:blip xmlns:r="http://schemas.openxmlformats.org/officeDocument/2006/relationships" r:embed="rId1"/>
          <a:stretch>
            <a:fillRect/>
          </a:stretch>
        </a:blip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7170" tIns="108585" rIns="217170" bIns="108585" numCol="1" spcCol="1270" anchor="ctr" anchorCtr="0">
          <a:noAutofit/>
        </a:bodyPr>
        <a:lstStyle/>
        <a:p>
          <a:pPr lvl="0" algn="ctr" defTabSz="2533650">
            <a:lnSpc>
              <a:spcPct val="90000"/>
            </a:lnSpc>
            <a:spcBef>
              <a:spcPct val="0"/>
            </a:spcBef>
            <a:spcAft>
              <a:spcPct val="35000"/>
            </a:spcAft>
          </a:pPr>
          <a:endParaRPr lang="es-MX" sz="5700" kern="1200" dirty="0"/>
        </a:p>
      </dsp:txBody>
      <dsp:txXfrm>
        <a:off x="10336" y="404658"/>
        <a:ext cx="2842022" cy="427586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5D8C4D-0397-4099-9A64-FA442B842B5F}">
      <dsp:nvSpPr>
        <dsp:cNvPr id="0" name=""/>
        <dsp:cNvSpPr/>
      </dsp:nvSpPr>
      <dsp:spPr>
        <a:xfrm>
          <a:off x="234743" y="114786"/>
          <a:ext cx="8016303" cy="4088549"/>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just" defTabSz="889000">
            <a:lnSpc>
              <a:spcPct val="90000"/>
            </a:lnSpc>
            <a:spcBef>
              <a:spcPct val="0"/>
            </a:spcBef>
            <a:spcAft>
              <a:spcPct val="35000"/>
            </a:spcAft>
          </a:pPr>
          <a:endParaRPr lang="es-MX" sz="2000" b="0" i="0" kern="1200" dirty="0" smtClean="0"/>
        </a:p>
        <a:p>
          <a:pPr lvl="0" algn="just" defTabSz="889000">
            <a:lnSpc>
              <a:spcPct val="90000"/>
            </a:lnSpc>
            <a:spcBef>
              <a:spcPct val="0"/>
            </a:spcBef>
            <a:spcAft>
              <a:spcPct val="35000"/>
            </a:spcAft>
          </a:pPr>
          <a:r>
            <a:rPr lang="es-MX" sz="2000" b="0" i="0" kern="1200" dirty="0" smtClean="0"/>
            <a:t>- El síntoma puede ser causado por la debilidad de un solo músculo </a:t>
          </a:r>
          <a:r>
            <a:rPr lang="es-MX" sz="2000" b="0" i="0" kern="1200" dirty="0" err="1" smtClean="0"/>
            <a:t>extraocular</a:t>
          </a:r>
          <a:r>
            <a:rPr lang="es-MX" sz="2000" b="0" i="0" kern="1200" dirty="0" smtClean="0"/>
            <a:t> o de cualquier combinación de los músculos del ojo.</a:t>
          </a:r>
        </a:p>
        <a:p>
          <a:pPr lvl="0" algn="just" defTabSz="889000">
            <a:lnSpc>
              <a:spcPct val="90000"/>
            </a:lnSpc>
            <a:spcBef>
              <a:spcPct val="0"/>
            </a:spcBef>
            <a:spcAft>
              <a:spcPct val="35000"/>
            </a:spcAft>
          </a:pPr>
          <a:r>
            <a:rPr lang="es-MX" sz="2000" b="0" i="0" kern="1200" dirty="0" smtClean="0"/>
            <a:t>- Suele ser de predominio vespertino.</a:t>
          </a:r>
        </a:p>
        <a:p>
          <a:pPr lvl="0" algn="just" defTabSz="889000">
            <a:lnSpc>
              <a:spcPct val="90000"/>
            </a:lnSpc>
            <a:spcBef>
              <a:spcPct val="0"/>
            </a:spcBef>
            <a:spcAft>
              <a:spcPct val="35000"/>
            </a:spcAft>
          </a:pPr>
          <a:r>
            <a:rPr lang="es-MX" sz="2000" b="0" i="0" kern="1200" dirty="0" smtClean="0"/>
            <a:t>- Diplopía ocurre inicialmente durante la mirada lateral o hacia arriba.</a:t>
          </a:r>
        </a:p>
        <a:p>
          <a:pPr lvl="0" algn="just" defTabSz="889000">
            <a:lnSpc>
              <a:spcPct val="90000"/>
            </a:lnSpc>
            <a:spcBef>
              <a:spcPct val="0"/>
            </a:spcBef>
            <a:spcAft>
              <a:spcPct val="35000"/>
            </a:spcAft>
          </a:pPr>
          <a:r>
            <a:rPr lang="es-MX" sz="2000" b="0" i="0" kern="1200" dirty="0" smtClean="0"/>
            <a:t>- Por lo general empeora durante al conducir, ver la televisión. </a:t>
          </a:r>
        </a:p>
        <a:p>
          <a:pPr lvl="0" algn="just" defTabSz="889000">
            <a:lnSpc>
              <a:spcPct val="90000"/>
            </a:lnSpc>
            <a:spcBef>
              <a:spcPct val="0"/>
            </a:spcBef>
            <a:spcAft>
              <a:spcPct val="35000"/>
            </a:spcAft>
          </a:pPr>
          <a:r>
            <a:rPr lang="es-MX" sz="2000" b="0" i="0" kern="1200" dirty="0" smtClean="0"/>
            <a:t>- Desaparece si un ojo está cerrado. </a:t>
          </a:r>
        </a:p>
        <a:p>
          <a:pPr lvl="0" algn="just" defTabSz="889000">
            <a:lnSpc>
              <a:spcPct val="90000"/>
            </a:lnSpc>
            <a:spcBef>
              <a:spcPct val="0"/>
            </a:spcBef>
            <a:spcAft>
              <a:spcPct val="35000"/>
            </a:spcAft>
          </a:pPr>
          <a:endParaRPr lang="es-MX" sz="2000" kern="1200" dirty="0"/>
        </a:p>
      </dsp:txBody>
      <dsp:txXfrm>
        <a:off x="1517351" y="114786"/>
        <a:ext cx="6733695" cy="4088549"/>
      </dsp:txXfrm>
    </dsp:sp>
    <dsp:sp modelId="{90151BB8-8C5B-49B5-8102-C0D84776DEDA}">
      <dsp:nvSpPr>
        <dsp:cNvPr id="0" name=""/>
        <dsp:cNvSpPr/>
      </dsp:nvSpPr>
      <dsp:spPr>
        <a:xfrm>
          <a:off x="0" y="0"/>
          <a:ext cx="1515759" cy="1567737"/>
        </a:xfrm>
        <a:prstGeom prst="ellipse">
          <a:avLst/>
        </a:prstGeom>
        <a:blipFill rotWithShape="0">
          <a:blip xmlns:r="http://schemas.openxmlformats.org/officeDocument/2006/relationships" r:embed="rId1"/>
          <a:stretch>
            <a:fillRect/>
          </a:stretch>
        </a:blip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es-MX" sz="2900" kern="1200" dirty="0"/>
        </a:p>
      </dsp:txBody>
      <dsp:txXfrm>
        <a:off x="0" y="0"/>
        <a:ext cx="1515759" cy="1567737"/>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011022-FBCF-45B1-B215-B8538AEC5A41}" type="datetimeFigureOut">
              <a:rPr lang="es-MX" smtClean="0"/>
              <a:pPr/>
              <a:t>11/04/2011</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4A7EB4-96E9-4B16-A027-7CE3CB72CA72}"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ats.ctsnetjournals.org/cgi/content/full/70/1/327#BIB1"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uptodate.papi.h12o.es/contents/diagnosis-of-myasthenia-gravis/abstract/12,19"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uptodate.papi.h12o.es/contents/image?imageKey=NEURO/15397"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uptodate.papi.h12o.es/contents/intravenous-immune-globulin-drug-information?source=see_link"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uptodate.papi.h12o.es/contents/treatment-of-myasthenia-gravis/abstract/7"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www.nejm.org/doi/full/10.1056/NEJM199406233302507#ref45" TargetMode="External"/><Relationship Id="rId13" Type="http://schemas.openxmlformats.org/officeDocument/2006/relationships/hyperlink" Target="http://www.nejm.org/action/showImage?doi=10.1056/NEJM199406233302507&amp;iid=f01" TargetMode="External"/><Relationship Id="rId3" Type="http://schemas.openxmlformats.org/officeDocument/2006/relationships/hyperlink" Target="http://www.nejm.org/doi/full/10.1056/NEJM199406233302507#ref40" TargetMode="External"/><Relationship Id="rId7" Type="http://schemas.openxmlformats.org/officeDocument/2006/relationships/hyperlink" Target="http://www.nejm.org/action/showImage?doi=10.1056/NEJM199406233302507&amp;iid=f03" TargetMode="External"/><Relationship Id="rId12" Type="http://schemas.openxmlformats.org/officeDocument/2006/relationships/hyperlink" Target="http://www.nejm.org/doi/full/10.1056/NEJM199406233302507#ref9"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www.nejm.org/doi/full/10.1056/NEJM199406233302507#ref44" TargetMode="External"/><Relationship Id="rId11" Type="http://schemas.openxmlformats.org/officeDocument/2006/relationships/hyperlink" Target="http://www.nejm.org/action/showImage?doi=10.1056/NEJM199406233302507&amp;iid=f02" TargetMode="External"/><Relationship Id="rId5" Type="http://schemas.openxmlformats.org/officeDocument/2006/relationships/hyperlink" Target="http://www.nejm.org/doi/full/10.1056/NEJM199406233302507#ref43" TargetMode="External"/><Relationship Id="rId15" Type="http://schemas.openxmlformats.org/officeDocument/2006/relationships/hyperlink" Target="http://www.nejm.org/doi/full/10.1056/NEJM199406233302507#ref35" TargetMode="External"/><Relationship Id="rId10" Type="http://schemas.openxmlformats.org/officeDocument/2006/relationships/hyperlink" Target="http://www.nejm.org/doi/full/10.1056/NEJM199406233302507#ref15" TargetMode="External"/><Relationship Id="rId4" Type="http://schemas.openxmlformats.org/officeDocument/2006/relationships/hyperlink" Target="http://www.nejm.org/doi/full/10.1056/NEJM199406233302507#ref42" TargetMode="External"/><Relationship Id="rId9" Type="http://schemas.openxmlformats.org/officeDocument/2006/relationships/hyperlink" Target="http://www.nejm.org/doi/full/10.1056/NEJM199406233302507#ref46" TargetMode="External"/><Relationship Id="rId14" Type="http://schemas.openxmlformats.org/officeDocument/2006/relationships/hyperlink" Target="http://www.nejm.org/doi/full/10.1056/NEJM199406233302507#ref47"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nejm.org/doi/full/10.1056/NEJM199406233302507#ref77"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nejm.org/doi/full/10.1056/NEJM199406233302507#ref7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1C4A7EB4-96E9-4B16-A027-7CE3CB72CA72}" type="slidenum">
              <a:rPr lang="es-MX" smtClean="0"/>
              <a:pPr/>
              <a:t>3</a:t>
            </a:fld>
            <a:endParaRPr lang="es-MX"/>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sz="1200" b="0" i="0" kern="1200" dirty="0" smtClean="0">
                <a:solidFill>
                  <a:schemeClr val="tx1"/>
                </a:solidFill>
                <a:latin typeface="+mn-lt"/>
                <a:ea typeface="+mn-ea"/>
                <a:cs typeface="+mn-cs"/>
              </a:rPr>
              <a:t>La incapacidad para detectar anticuerpos del receptor de </a:t>
            </a:r>
            <a:r>
              <a:rPr lang="es-MX" sz="1200" b="0" i="0" kern="1200" dirty="0" err="1" smtClean="0">
                <a:solidFill>
                  <a:schemeClr val="tx1"/>
                </a:solidFill>
                <a:latin typeface="+mn-lt"/>
                <a:ea typeface="+mn-ea"/>
                <a:cs typeface="+mn-cs"/>
              </a:rPr>
              <a:t>acetilcolina</a:t>
            </a:r>
            <a:r>
              <a:rPr lang="es-MX" sz="1200" b="0" i="0" kern="1200" dirty="0" smtClean="0">
                <a:solidFill>
                  <a:schemeClr val="tx1"/>
                </a:solidFill>
                <a:latin typeface="+mn-lt"/>
                <a:ea typeface="+mn-ea"/>
                <a:cs typeface="+mn-cs"/>
              </a:rPr>
              <a:t> por </a:t>
            </a:r>
            <a:r>
              <a:rPr lang="es-MX" sz="1200" b="0" i="0" kern="1200" dirty="0" err="1" smtClean="0">
                <a:solidFill>
                  <a:schemeClr val="tx1"/>
                </a:solidFill>
                <a:latin typeface="+mn-lt"/>
                <a:ea typeface="+mn-ea"/>
                <a:cs typeface="+mn-cs"/>
              </a:rPr>
              <a:t>radioinmunoensayo</a:t>
            </a:r>
            <a:r>
              <a:rPr lang="es-MX" sz="1200" b="0" i="0" kern="1200" dirty="0" smtClean="0">
                <a:solidFill>
                  <a:schemeClr val="tx1"/>
                </a:solidFill>
                <a:latin typeface="+mn-lt"/>
                <a:ea typeface="+mn-ea"/>
                <a:cs typeface="+mn-cs"/>
              </a:rPr>
              <a:t> cuando se demuestra fácilmente en el músculo-ensayo de sistemas de células cultivadas sugiere que los anticuerpos pueden estar dirigidos a </a:t>
            </a:r>
            <a:r>
              <a:rPr lang="es-MX" sz="1200" b="0" i="0" kern="1200" dirty="0" err="1" smtClean="0">
                <a:solidFill>
                  <a:schemeClr val="tx1"/>
                </a:solidFill>
                <a:latin typeface="+mn-lt"/>
                <a:ea typeface="+mn-ea"/>
                <a:cs typeface="+mn-cs"/>
              </a:rPr>
              <a:t>epítopos</a:t>
            </a:r>
            <a:r>
              <a:rPr lang="es-MX" sz="1200" b="0" i="0" kern="1200" dirty="0" smtClean="0">
                <a:solidFill>
                  <a:schemeClr val="tx1"/>
                </a:solidFill>
                <a:latin typeface="+mn-lt"/>
                <a:ea typeface="+mn-ea"/>
                <a:cs typeface="+mn-cs"/>
              </a:rPr>
              <a:t> no está presente en el receptor de </a:t>
            </a:r>
            <a:r>
              <a:rPr lang="es-MX" sz="1200" b="0" i="0" kern="1200" dirty="0" err="1" smtClean="0">
                <a:solidFill>
                  <a:schemeClr val="tx1"/>
                </a:solidFill>
                <a:latin typeface="+mn-lt"/>
                <a:ea typeface="+mn-ea"/>
                <a:cs typeface="+mn-cs"/>
              </a:rPr>
              <a:t>acetilcolina</a:t>
            </a:r>
            <a:r>
              <a:rPr lang="es-MX" sz="1200" b="0" i="0" kern="1200" dirty="0" smtClean="0">
                <a:solidFill>
                  <a:schemeClr val="tx1"/>
                </a:solidFill>
                <a:latin typeface="+mn-lt"/>
                <a:ea typeface="+mn-ea"/>
                <a:cs typeface="+mn-cs"/>
              </a:rPr>
              <a:t> soluble o extracto puede tener muy baja afinidad para la detección en el sistema de ensayo solubles.</a:t>
            </a:r>
            <a:endParaRPr lang="es-MX" dirty="0"/>
          </a:p>
        </p:txBody>
      </p:sp>
      <p:sp>
        <p:nvSpPr>
          <p:cNvPr id="4" name="3 Marcador de número de diapositiva"/>
          <p:cNvSpPr>
            <a:spLocks noGrp="1"/>
          </p:cNvSpPr>
          <p:nvPr>
            <p:ph type="sldNum" sz="quarter" idx="10"/>
          </p:nvPr>
        </p:nvSpPr>
        <p:spPr/>
        <p:txBody>
          <a:bodyPr/>
          <a:lstStyle/>
          <a:p>
            <a:fld id="{1C4A7EB4-96E9-4B16-A027-7CE3CB72CA72}" type="slidenum">
              <a:rPr lang="es-MX" smtClean="0"/>
              <a:pPr/>
              <a:t>16</a:t>
            </a:fld>
            <a:endParaRPr lang="es-MX"/>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sz="1200" kern="1200" baseline="0" dirty="0" smtClean="0">
                <a:solidFill>
                  <a:schemeClr val="tx1"/>
                </a:solidFill>
                <a:latin typeface="+mn-lt"/>
                <a:ea typeface="+mn-ea"/>
                <a:cs typeface="+mn-cs"/>
              </a:rPr>
              <a:t>Una de las características de la miastenia grave es que la debilidad de los grupos</a:t>
            </a:r>
          </a:p>
          <a:p>
            <a:r>
              <a:rPr lang="es-MX" sz="1200" kern="1200" baseline="0" dirty="0" smtClean="0">
                <a:solidFill>
                  <a:schemeClr val="tx1"/>
                </a:solidFill>
                <a:latin typeface="+mn-lt"/>
                <a:ea typeface="+mn-ea"/>
                <a:cs typeface="+mn-cs"/>
              </a:rPr>
              <a:t>musculares no es a menudo simétrica, especialmente en las extremidades donde un</a:t>
            </a:r>
          </a:p>
          <a:p>
            <a:r>
              <a:rPr lang="es-MX" sz="1200" kern="1200" baseline="0" dirty="0" smtClean="0">
                <a:solidFill>
                  <a:schemeClr val="tx1"/>
                </a:solidFill>
                <a:latin typeface="+mn-lt"/>
                <a:ea typeface="+mn-ea"/>
                <a:cs typeface="+mn-cs"/>
              </a:rPr>
              <a:t>lado suele estar más débil que el otro. La enfermedad evoluciona por brotes, alternando</a:t>
            </a:r>
          </a:p>
          <a:p>
            <a:r>
              <a:rPr lang="es-MX" sz="1200" kern="1200" baseline="0" dirty="0" smtClean="0">
                <a:solidFill>
                  <a:schemeClr val="tx1"/>
                </a:solidFill>
                <a:latin typeface="+mn-lt"/>
                <a:ea typeface="+mn-ea"/>
                <a:cs typeface="+mn-cs"/>
              </a:rPr>
              <a:t>periodos sintomáticos con periodos de mejoría y remisión espontánea de los</a:t>
            </a:r>
          </a:p>
          <a:p>
            <a:r>
              <a:rPr lang="es-MX" sz="1200" kern="1200" baseline="0" dirty="0" smtClean="0">
                <a:solidFill>
                  <a:schemeClr val="tx1"/>
                </a:solidFill>
                <a:latin typeface="+mn-lt"/>
                <a:ea typeface="+mn-ea"/>
                <a:cs typeface="+mn-cs"/>
              </a:rPr>
              <a:t>síntomas. Otra manifestación clínica característica es la afectación bulbar, aunque menos</a:t>
            </a:r>
          </a:p>
          <a:p>
            <a:r>
              <a:rPr lang="es-MX" sz="1200" kern="1200" baseline="0" dirty="0" smtClean="0">
                <a:solidFill>
                  <a:schemeClr val="tx1"/>
                </a:solidFill>
                <a:latin typeface="+mn-lt"/>
                <a:ea typeface="+mn-ea"/>
                <a:cs typeface="+mn-cs"/>
              </a:rPr>
              <a:t>común que la ocular, que determina la pérdida de expresión facial, impidiendo o</a:t>
            </a:r>
          </a:p>
          <a:p>
            <a:r>
              <a:rPr lang="es-MX" sz="1200" kern="1200" baseline="0" dirty="0" smtClean="0">
                <a:solidFill>
                  <a:schemeClr val="tx1"/>
                </a:solidFill>
                <a:latin typeface="+mn-lt"/>
                <a:ea typeface="+mn-ea"/>
                <a:cs typeface="+mn-cs"/>
              </a:rPr>
              <a:t>dificultando en gran medida a los pacientes expresiones como la sonrisa o haciendo</a:t>
            </a:r>
          </a:p>
          <a:p>
            <a:r>
              <a:rPr lang="es-MX" sz="1200" kern="1200" baseline="0" dirty="0" smtClean="0">
                <a:solidFill>
                  <a:schemeClr val="tx1"/>
                </a:solidFill>
                <a:latin typeface="+mn-lt"/>
                <a:ea typeface="+mn-ea"/>
                <a:cs typeface="+mn-cs"/>
              </a:rPr>
              <a:t>que ésta aparezca como un gruñido. Tampoco pueden silbar y su capacidad</a:t>
            </a:r>
          </a:p>
          <a:p>
            <a:r>
              <a:rPr lang="es-MX" sz="1200" kern="1200" baseline="0" dirty="0" smtClean="0">
                <a:solidFill>
                  <a:schemeClr val="tx1"/>
                </a:solidFill>
                <a:latin typeface="+mn-lt"/>
                <a:ea typeface="+mn-ea"/>
                <a:cs typeface="+mn-cs"/>
              </a:rPr>
              <a:t>de hablar está parcialmente afectada, arrastrando las palabras y dificultando su</a:t>
            </a:r>
          </a:p>
          <a:p>
            <a:r>
              <a:rPr lang="es-MX" sz="1200" kern="1200" baseline="0" dirty="0" smtClean="0">
                <a:solidFill>
                  <a:schemeClr val="tx1"/>
                </a:solidFill>
                <a:latin typeface="+mn-lt"/>
                <a:ea typeface="+mn-ea"/>
                <a:cs typeface="+mn-cs"/>
              </a:rPr>
              <a:t>pronunciación correcta. Estos pacientes también muestran dificultades para masticar</a:t>
            </a:r>
          </a:p>
          <a:p>
            <a:r>
              <a:rPr lang="es-MX" sz="1200" kern="1200" baseline="0" dirty="0" smtClean="0">
                <a:solidFill>
                  <a:schemeClr val="tx1"/>
                </a:solidFill>
                <a:latin typeface="+mn-lt"/>
                <a:ea typeface="+mn-ea"/>
                <a:cs typeface="+mn-cs"/>
              </a:rPr>
              <a:t>y para salivar y la debilidad de los músculos del cuello puede dar lugar a que el</a:t>
            </a:r>
          </a:p>
          <a:p>
            <a:r>
              <a:rPr lang="es-MX" sz="1200" kern="1200" baseline="0" dirty="0" smtClean="0">
                <a:solidFill>
                  <a:schemeClr val="tx1"/>
                </a:solidFill>
                <a:latin typeface="+mn-lt"/>
                <a:ea typeface="+mn-ea"/>
                <a:cs typeface="+mn-cs"/>
              </a:rPr>
              <a:t>paciente requiera sujetar su mandíbula.</a:t>
            </a:r>
          </a:p>
          <a:p>
            <a:r>
              <a:rPr lang="es-MX" sz="1200" kern="1200" baseline="0" dirty="0" smtClean="0">
                <a:solidFill>
                  <a:schemeClr val="tx1"/>
                </a:solidFill>
                <a:latin typeface="+mn-lt"/>
                <a:ea typeface="+mn-ea"/>
                <a:cs typeface="+mn-cs"/>
              </a:rPr>
              <a:t>Finalmente, la afectación de la musculatura respiratoria – habitualmente en formas</a:t>
            </a:r>
          </a:p>
          <a:p>
            <a:r>
              <a:rPr lang="es-MX" sz="1200" kern="1200" baseline="0" dirty="0" smtClean="0">
                <a:solidFill>
                  <a:schemeClr val="tx1"/>
                </a:solidFill>
                <a:latin typeface="+mn-lt"/>
                <a:ea typeface="+mn-ea"/>
                <a:cs typeface="+mn-cs"/>
              </a:rPr>
              <a:t>crónicas de la enfermedad – conduce a una respiración rápida y superficial, e incluso</a:t>
            </a:r>
          </a:p>
          <a:p>
            <a:r>
              <a:rPr lang="es-MX" sz="1200" kern="1200" baseline="0" dirty="0" smtClean="0">
                <a:solidFill>
                  <a:schemeClr val="tx1"/>
                </a:solidFill>
                <a:latin typeface="+mn-lt"/>
                <a:ea typeface="+mn-ea"/>
                <a:cs typeface="+mn-cs"/>
              </a:rPr>
              <a:t>a cuadros de insuficiencia respiratoria. También puede afectar a la deglución.</a:t>
            </a:r>
          </a:p>
          <a:p>
            <a:r>
              <a:rPr lang="es-MX" sz="1200" kern="1200" baseline="0" dirty="0" smtClean="0">
                <a:solidFill>
                  <a:schemeClr val="tx1"/>
                </a:solidFill>
                <a:latin typeface="+mn-lt"/>
                <a:ea typeface="+mn-ea"/>
                <a:cs typeface="+mn-cs"/>
              </a:rPr>
              <a:t>También es característica la debilidad de las piernas, típicamente incrementada</a:t>
            </a:r>
          </a:p>
          <a:p>
            <a:r>
              <a:rPr lang="es-MX" sz="1200" kern="1200" baseline="0" dirty="0" smtClean="0">
                <a:solidFill>
                  <a:schemeClr val="tx1"/>
                </a:solidFill>
                <a:latin typeface="+mn-lt"/>
                <a:ea typeface="+mn-ea"/>
                <a:cs typeface="+mn-cs"/>
              </a:rPr>
              <a:t>durante el ejercicio físico; de ahí que los pacientes se fatiguen rápidamente ante un</a:t>
            </a:r>
          </a:p>
          <a:p>
            <a:r>
              <a:rPr lang="es-MX" sz="1200" kern="1200" baseline="0" dirty="0" smtClean="0">
                <a:solidFill>
                  <a:schemeClr val="tx1"/>
                </a:solidFill>
                <a:latin typeface="+mn-lt"/>
                <a:ea typeface="+mn-ea"/>
                <a:cs typeface="+mn-cs"/>
              </a:rPr>
              <a:t>mínimo paseo. Asimismo, los hombros pueden verse afectados hasta el punto de</a:t>
            </a:r>
          </a:p>
          <a:p>
            <a:r>
              <a:rPr lang="es-MX" sz="1200" kern="1200" baseline="0" dirty="0" smtClean="0">
                <a:solidFill>
                  <a:schemeClr val="tx1"/>
                </a:solidFill>
                <a:latin typeface="+mn-lt"/>
                <a:ea typeface="+mn-ea"/>
                <a:cs typeface="+mn-cs"/>
              </a:rPr>
              <a:t>que el paciente tiene dificultades para levantar los brazos por encima de su cabeza</a:t>
            </a:r>
          </a:p>
          <a:p>
            <a:r>
              <a:rPr lang="es-MX" sz="1200" kern="1200" baseline="0" dirty="0" smtClean="0">
                <a:solidFill>
                  <a:schemeClr val="tx1"/>
                </a:solidFill>
                <a:latin typeface="+mn-lt"/>
                <a:ea typeface="+mn-ea"/>
                <a:cs typeface="+mn-cs"/>
              </a:rPr>
              <a:t>o incluso peinarse.</a:t>
            </a:r>
            <a:endParaRPr lang="es-MX" dirty="0"/>
          </a:p>
        </p:txBody>
      </p:sp>
      <p:sp>
        <p:nvSpPr>
          <p:cNvPr id="4" name="3 Marcador de número de diapositiva"/>
          <p:cNvSpPr>
            <a:spLocks noGrp="1"/>
          </p:cNvSpPr>
          <p:nvPr>
            <p:ph type="sldNum" sz="quarter" idx="10"/>
          </p:nvPr>
        </p:nvSpPr>
        <p:spPr/>
        <p:txBody>
          <a:bodyPr/>
          <a:lstStyle/>
          <a:p>
            <a:fld id="{1C4A7EB4-96E9-4B16-A027-7CE3CB72CA72}" type="slidenum">
              <a:rPr lang="es-MX" smtClean="0"/>
              <a:pPr/>
              <a:t>21</a:t>
            </a:fld>
            <a:endParaRPr lang="es-MX"/>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1C4A7EB4-96E9-4B16-A027-7CE3CB72CA72}" type="slidenum">
              <a:rPr lang="es-MX" smtClean="0"/>
              <a:pPr/>
              <a:t>22</a:t>
            </a:fld>
            <a:endParaRPr lang="es-MX"/>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1C4A7EB4-96E9-4B16-A027-7CE3CB72CA72}" type="slidenum">
              <a:rPr lang="es-MX" smtClean="0"/>
              <a:pPr/>
              <a:t>23</a:t>
            </a:fld>
            <a:endParaRPr lang="es-MX"/>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1C4A7EB4-96E9-4B16-A027-7CE3CB72CA72}" type="slidenum">
              <a:rPr lang="es-MX" smtClean="0"/>
              <a:pPr/>
              <a:t>24</a:t>
            </a:fld>
            <a:endParaRPr lang="es-MX"/>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En los casos más leves puede ser detectable</a:t>
            </a:r>
            <a:br>
              <a:rPr lang="es-MX" dirty="0" smtClean="0"/>
            </a:br>
            <a:r>
              <a:rPr lang="es-MX" dirty="0" smtClean="0"/>
              <a:t>sólo durante prolongados tiempos hablando.</a:t>
            </a:r>
          </a:p>
          <a:p>
            <a:endParaRPr lang="es-MX" dirty="0"/>
          </a:p>
        </p:txBody>
      </p:sp>
      <p:sp>
        <p:nvSpPr>
          <p:cNvPr id="4" name="3 Marcador de número de diapositiva"/>
          <p:cNvSpPr>
            <a:spLocks noGrp="1"/>
          </p:cNvSpPr>
          <p:nvPr>
            <p:ph type="sldNum" sz="quarter" idx="10"/>
          </p:nvPr>
        </p:nvSpPr>
        <p:spPr/>
        <p:txBody>
          <a:bodyPr/>
          <a:lstStyle/>
          <a:p>
            <a:fld id="{1C4A7EB4-96E9-4B16-A027-7CE3CB72CA72}" type="slidenum">
              <a:rPr lang="es-MX" smtClean="0"/>
              <a:pPr/>
              <a:t>25</a:t>
            </a:fld>
            <a:endParaRPr lang="es-MX"/>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Una vez que la disfagia se ha llegado a esta gravedad, una sonda de alimentación es necesaria no sólo para la administración de medicamentos por vía oral, sino también para la administración de suplementos nutricionales, por cuanto con este punto de la ingesta inadecuada de alimentos probablemente ha dado lugar a la malnutrición</a:t>
            </a:r>
            <a:endParaRPr lang="es-MX" dirty="0"/>
          </a:p>
        </p:txBody>
      </p:sp>
      <p:sp>
        <p:nvSpPr>
          <p:cNvPr id="4" name="3 Marcador de número de diapositiva"/>
          <p:cNvSpPr>
            <a:spLocks noGrp="1"/>
          </p:cNvSpPr>
          <p:nvPr>
            <p:ph type="sldNum" sz="quarter" idx="10"/>
          </p:nvPr>
        </p:nvSpPr>
        <p:spPr/>
        <p:txBody>
          <a:bodyPr/>
          <a:lstStyle/>
          <a:p>
            <a:fld id="{1C4A7EB4-96E9-4B16-A027-7CE3CB72CA72}" type="slidenum">
              <a:rPr lang="es-MX" smtClean="0"/>
              <a:pPr/>
              <a:t>26</a:t>
            </a:fld>
            <a:endParaRPr lang="es-MX"/>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1C4A7EB4-96E9-4B16-A027-7CE3CB72CA72}" type="slidenum">
              <a:rPr lang="es-MX" smtClean="0"/>
              <a:pPr/>
              <a:t>27</a:t>
            </a:fld>
            <a:endParaRPr lang="es-MX"/>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1C4A7EB4-96E9-4B16-A027-7CE3CB72CA72}" type="slidenum">
              <a:rPr lang="es-MX" smtClean="0"/>
              <a:pPr/>
              <a:t>28</a:t>
            </a:fld>
            <a:endParaRPr lang="es-MX"/>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1C4A7EB4-96E9-4B16-A027-7CE3CB72CA72}" type="slidenum">
              <a:rPr lang="es-MX" smtClean="0"/>
              <a:pPr/>
              <a:t>29</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Se cree que es debido a un mejor reconocimiento de la condición, el envejecimiento de la población, y la mayor esperanza de vida de los pacientes afectados.</a:t>
            </a:r>
          </a:p>
        </p:txBody>
      </p:sp>
      <p:sp>
        <p:nvSpPr>
          <p:cNvPr id="4" name="3 Marcador de número de diapositiva"/>
          <p:cNvSpPr>
            <a:spLocks noGrp="1"/>
          </p:cNvSpPr>
          <p:nvPr>
            <p:ph type="sldNum" sz="quarter" idx="10"/>
          </p:nvPr>
        </p:nvSpPr>
        <p:spPr/>
        <p:txBody>
          <a:bodyPr/>
          <a:lstStyle/>
          <a:p>
            <a:fld id="{1C4A7EB4-96E9-4B16-A027-7CE3CB72CA72}" type="slidenum">
              <a:rPr lang="es-MX" smtClean="0"/>
              <a:pPr/>
              <a:t>4</a:t>
            </a:fld>
            <a:endParaRPr lang="es-MX"/>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1C4A7EB4-96E9-4B16-A027-7CE3CB72CA72}" type="slidenum">
              <a:rPr lang="es-MX" smtClean="0"/>
              <a:pPr/>
              <a:t>30</a:t>
            </a:fld>
            <a:endParaRPr lang="es-MX"/>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La atrofia de los músculos de la escápula y el antebrazo es característico de un defecto congénito lenta </a:t>
            </a:r>
            <a:r>
              <a:rPr lang="es-MX" dirty="0" err="1" smtClean="0"/>
              <a:t>canalesmiasténico</a:t>
            </a:r>
            <a:r>
              <a:rPr lang="es-MX" dirty="0" smtClean="0"/>
              <a:t> </a:t>
            </a:r>
            <a:r>
              <a:rPr lang="es-MX" dirty="0" err="1" smtClean="0"/>
              <a:t>syndrome</a:t>
            </a:r>
            <a:endParaRPr lang="es-MX"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s-MX" dirty="0" smtClean="0"/>
              <a:t>la fatiga muscular de las extremidades inferiores se puede probar pidiendo al paciente que cruzar una </a:t>
            </a:r>
            <a:r>
              <a:rPr lang="es-MX" dirty="0" err="1" smtClean="0"/>
              <a:t>piernasobre</a:t>
            </a:r>
            <a:r>
              <a:rPr lang="es-MX" dirty="0" smtClean="0"/>
              <a:t> la otra hasta 50 veces, la evaluación inmediata de la fuerza de los flexores de la cadera se revelan mayor debilidad de los músculos activos de MG, en comparación con la parte inactiva.</a:t>
            </a:r>
          </a:p>
        </p:txBody>
      </p:sp>
      <p:sp>
        <p:nvSpPr>
          <p:cNvPr id="4" name="3 Marcador de número de diapositiva"/>
          <p:cNvSpPr>
            <a:spLocks noGrp="1"/>
          </p:cNvSpPr>
          <p:nvPr>
            <p:ph type="sldNum" sz="quarter" idx="10"/>
          </p:nvPr>
        </p:nvSpPr>
        <p:spPr/>
        <p:txBody>
          <a:bodyPr/>
          <a:lstStyle/>
          <a:p>
            <a:fld id="{1C4A7EB4-96E9-4B16-A027-7CE3CB72CA72}" type="slidenum">
              <a:rPr lang="es-MX" smtClean="0"/>
              <a:pPr/>
              <a:t>31</a:t>
            </a:fld>
            <a:endParaRPr lang="es-MX"/>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1C4A7EB4-96E9-4B16-A027-7CE3CB72CA72}" type="slidenum">
              <a:rPr lang="es-MX" smtClean="0"/>
              <a:pPr/>
              <a:t>32</a:t>
            </a:fld>
            <a:endParaRPr lang="es-MX"/>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sz="1200" b="0" i="0" kern="1200" dirty="0" smtClean="0">
                <a:solidFill>
                  <a:schemeClr val="tx1"/>
                </a:solidFill>
                <a:latin typeface="+mn-lt"/>
                <a:ea typeface="+mn-ea"/>
                <a:cs typeface="+mn-cs"/>
              </a:rPr>
              <a:t> La mayoría de las clasificaciones existentes son modificaciones de </a:t>
            </a:r>
            <a:r>
              <a:rPr lang="es-MX" sz="1200" b="0" i="0" kern="1200" dirty="0" err="1" smtClean="0">
                <a:solidFill>
                  <a:schemeClr val="tx1"/>
                </a:solidFill>
                <a:latin typeface="+mn-lt"/>
                <a:ea typeface="+mn-ea"/>
                <a:cs typeface="+mn-cs"/>
              </a:rPr>
              <a:t>Osserman</a:t>
            </a:r>
            <a:r>
              <a:rPr lang="es-MX" sz="1200" b="0" i="0" kern="1200" dirty="0" smtClean="0">
                <a:solidFill>
                  <a:schemeClr val="tx1"/>
                </a:solidFill>
                <a:latin typeface="+mn-lt"/>
                <a:ea typeface="+mn-ea"/>
                <a:cs typeface="+mn-cs"/>
              </a:rPr>
              <a:t> de </a:t>
            </a:r>
            <a:r>
              <a:rPr lang="es-MX" sz="1200" b="0" i="0" kern="1200" dirty="0" smtClean="0">
                <a:solidFill>
                  <a:schemeClr val="tx1"/>
                </a:solidFill>
                <a:latin typeface="+mn-lt"/>
                <a:ea typeface="+mn-ea"/>
                <a:cs typeface="+mn-cs"/>
                <a:hlinkClick r:id="rId3"/>
              </a:rPr>
              <a:t>[1]</a:t>
            </a:r>
            <a:r>
              <a:rPr lang="es-MX" sz="1200" b="0" i="0" kern="1200" dirty="0" smtClean="0">
                <a:solidFill>
                  <a:schemeClr val="tx1"/>
                </a:solidFill>
                <a:latin typeface="+mn-lt"/>
                <a:ea typeface="+mn-ea"/>
                <a:cs typeface="+mn-cs"/>
              </a:rPr>
              <a:t> , separando los pacientes con afectación ocular únicamente de aquellos con debilidad generalizada, y separa a quienes tienen más leve, moderada o severa debilidad generalizada. clasificaciones </a:t>
            </a:r>
            <a:r>
              <a:rPr lang="es-MX" sz="1200" b="0" i="0" kern="1200" dirty="0" err="1" smtClean="0">
                <a:solidFill>
                  <a:schemeClr val="tx1"/>
                </a:solidFill>
                <a:latin typeface="+mn-lt"/>
                <a:ea typeface="+mn-ea"/>
                <a:cs typeface="+mn-cs"/>
              </a:rPr>
              <a:t>Osserman</a:t>
            </a:r>
            <a:r>
              <a:rPr lang="es-MX" sz="1200" b="0" i="0" kern="1200" dirty="0" smtClean="0">
                <a:solidFill>
                  <a:schemeClr val="tx1"/>
                </a:solidFill>
                <a:latin typeface="+mn-lt"/>
                <a:ea typeface="+mn-ea"/>
                <a:cs typeface="+mn-cs"/>
              </a:rPr>
              <a:t> han incluido categorías basadas en el curso de la enfermedad, tales como "aguda fulminante "y" grave hacia el final </a:t>
            </a:r>
            <a:endParaRPr lang="es-MX" dirty="0"/>
          </a:p>
        </p:txBody>
      </p:sp>
      <p:sp>
        <p:nvSpPr>
          <p:cNvPr id="4" name="3 Marcador de número de diapositiva"/>
          <p:cNvSpPr>
            <a:spLocks noGrp="1"/>
          </p:cNvSpPr>
          <p:nvPr>
            <p:ph type="sldNum" sz="quarter" idx="10"/>
          </p:nvPr>
        </p:nvSpPr>
        <p:spPr/>
        <p:txBody>
          <a:bodyPr/>
          <a:lstStyle/>
          <a:p>
            <a:fld id="{1C4A7EB4-96E9-4B16-A027-7CE3CB72CA72}" type="slidenum">
              <a:rPr lang="es-MX" smtClean="0"/>
              <a:pPr/>
              <a:t>35</a:t>
            </a:fld>
            <a:endParaRPr lang="es-MX"/>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Esencialmente todos los pacientes (98 a 100 por ciento) con miastenia </a:t>
            </a:r>
            <a:r>
              <a:rPr lang="es-MX" dirty="0" err="1" smtClean="0"/>
              <a:t>gravis</a:t>
            </a:r>
            <a:r>
              <a:rPr lang="es-MX" dirty="0" smtClean="0"/>
              <a:t> y </a:t>
            </a:r>
            <a:r>
              <a:rPr lang="es-MX" dirty="0" err="1" smtClean="0"/>
              <a:t>timoma</a:t>
            </a:r>
            <a:r>
              <a:rPr lang="es-MX" dirty="0" smtClean="0"/>
              <a:t> son seropositivos para estos anticuerpos </a:t>
            </a:r>
            <a:endParaRPr lang="es-MX" dirty="0"/>
          </a:p>
        </p:txBody>
      </p:sp>
      <p:sp>
        <p:nvSpPr>
          <p:cNvPr id="4" name="3 Marcador de número de diapositiva"/>
          <p:cNvSpPr>
            <a:spLocks noGrp="1"/>
          </p:cNvSpPr>
          <p:nvPr>
            <p:ph type="sldNum" sz="quarter" idx="10"/>
          </p:nvPr>
        </p:nvSpPr>
        <p:spPr/>
        <p:txBody>
          <a:bodyPr/>
          <a:lstStyle/>
          <a:p>
            <a:fld id="{1C4A7EB4-96E9-4B16-A027-7CE3CB72CA72}" type="slidenum">
              <a:rPr lang="es-MX" smtClean="0"/>
              <a:pPr/>
              <a:t>44</a:t>
            </a:fld>
            <a:endParaRPr lang="es-MX"/>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Esencialmente todos los pacientes (98 a 100 por ciento) con miastenia </a:t>
            </a:r>
            <a:r>
              <a:rPr lang="es-MX" dirty="0" err="1" smtClean="0"/>
              <a:t>gravis</a:t>
            </a:r>
            <a:r>
              <a:rPr lang="es-MX" dirty="0" smtClean="0"/>
              <a:t> y </a:t>
            </a:r>
            <a:r>
              <a:rPr lang="es-MX" dirty="0" err="1" smtClean="0"/>
              <a:t>timoma</a:t>
            </a:r>
            <a:r>
              <a:rPr lang="es-MX" dirty="0" smtClean="0"/>
              <a:t> son seropositivos para estos anticuerpos</a:t>
            </a:r>
          </a:p>
          <a:p>
            <a:r>
              <a:rPr lang="es-MX" sz="1200" b="0" i="0" kern="1200" dirty="0" err="1" smtClean="0">
                <a:solidFill>
                  <a:schemeClr val="tx1"/>
                </a:solidFill>
                <a:latin typeface="+mn-lt"/>
                <a:ea typeface="+mn-ea"/>
                <a:cs typeface="+mn-cs"/>
              </a:rPr>
              <a:t>epetir</a:t>
            </a:r>
            <a:r>
              <a:rPr lang="es-MX" sz="1200" b="0" i="0" kern="1200" dirty="0" smtClean="0">
                <a:solidFill>
                  <a:schemeClr val="tx1"/>
                </a:solidFill>
                <a:latin typeface="+mn-lt"/>
                <a:ea typeface="+mn-ea"/>
                <a:cs typeface="+mn-cs"/>
              </a:rPr>
              <a:t> las pruebas serológicas de 6 a 12 meses después de la prueba inicial se ha reportado para detectar seroconversión positiva en aproximadamente el 15 por ciento de los pacientes con miastenia </a:t>
            </a:r>
            <a:r>
              <a:rPr lang="es-MX" sz="1200" b="0" i="0" kern="1200" dirty="0" err="1" smtClean="0">
                <a:solidFill>
                  <a:schemeClr val="tx1"/>
                </a:solidFill>
                <a:latin typeface="+mn-lt"/>
                <a:ea typeface="+mn-ea"/>
                <a:cs typeface="+mn-cs"/>
              </a:rPr>
              <a:t>gravis</a:t>
            </a:r>
            <a:r>
              <a:rPr lang="es-MX" sz="1200" b="0" i="0" kern="1200" dirty="0" smtClean="0">
                <a:solidFill>
                  <a:schemeClr val="tx1"/>
                </a:solidFill>
                <a:latin typeface="+mn-lt"/>
                <a:ea typeface="+mn-ea"/>
                <a:cs typeface="+mn-cs"/>
              </a:rPr>
              <a:t>, que fueron inicialmente seronegativos [ </a:t>
            </a:r>
            <a:r>
              <a:rPr lang="es-MX" sz="1200" b="0" i="0" u="sng" kern="1200" dirty="0" smtClean="0">
                <a:solidFill>
                  <a:schemeClr val="tx1"/>
                </a:solidFill>
                <a:latin typeface="+mn-lt"/>
                <a:ea typeface="+mn-ea"/>
                <a:cs typeface="+mn-cs"/>
                <a:hlinkClick r:id="rId3"/>
              </a:rPr>
              <a:t>12,19</a:t>
            </a:r>
            <a:r>
              <a:rPr lang="es-MX" sz="1200" b="0" i="0" kern="1200" dirty="0" smtClean="0">
                <a:solidFill>
                  <a:schemeClr val="tx1"/>
                </a:solidFill>
                <a:latin typeface="+mn-lt"/>
                <a:ea typeface="+mn-ea"/>
                <a:cs typeface="+mn-cs"/>
              </a:rPr>
              <a:t> ].</a:t>
            </a:r>
            <a:endParaRPr lang="es-MX" dirty="0"/>
          </a:p>
        </p:txBody>
      </p:sp>
      <p:sp>
        <p:nvSpPr>
          <p:cNvPr id="4" name="3 Marcador de número de diapositiva"/>
          <p:cNvSpPr>
            <a:spLocks noGrp="1"/>
          </p:cNvSpPr>
          <p:nvPr>
            <p:ph type="sldNum" sz="quarter" idx="10"/>
          </p:nvPr>
        </p:nvSpPr>
        <p:spPr/>
        <p:txBody>
          <a:bodyPr/>
          <a:lstStyle/>
          <a:p>
            <a:fld id="{1C4A7EB4-96E9-4B16-A027-7CE3CB72CA72}" type="slidenum">
              <a:rPr lang="es-MX" smtClean="0"/>
              <a:pPr/>
              <a:t>45</a:t>
            </a:fld>
            <a:endParaRPr lang="es-MX"/>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anticuerpos positivos miastenia </a:t>
            </a:r>
            <a:r>
              <a:rPr lang="es-MX" dirty="0" err="1" smtClean="0"/>
              <a:t>gravis</a:t>
            </a:r>
            <a:r>
              <a:rPr lang="es-MX" dirty="0" smtClean="0"/>
              <a:t> almizcle puede tener una causa diferente y el mecanismo patológico de </a:t>
            </a:r>
            <a:r>
              <a:rPr lang="es-MX" dirty="0" err="1" smtClean="0"/>
              <a:t>AChR</a:t>
            </a:r>
            <a:r>
              <a:rPr lang="es-MX" dirty="0" smtClean="0"/>
              <a:t>-Ab positiva de la enfermedad </a:t>
            </a:r>
            <a:endParaRPr lang="es-MX" dirty="0"/>
          </a:p>
        </p:txBody>
      </p:sp>
      <p:sp>
        <p:nvSpPr>
          <p:cNvPr id="4" name="3 Marcador de número de diapositiva"/>
          <p:cNvSpPr>
            <a:spLocks noGrp="1"/>
          </p:cNvSpPr>
          <p:nvPr>
            <p:ph type="sldNum" sz="quarter" idx="10"/>
          </p:nvPr>
        </p:nvSpPr>
        <p:spPr/>
        <p:txBody>
          <a:bodyPr/>
          <a:lstStyle/>
          <a:p>
            <a:fld id="{1C4A7EB4-96E9-4B16-A027-7CE3CB72CA72}" type="slidenum">
              <a:rPr lang="es-MX" smtClean="0"/>
              <a:pPr/>
              <a:t>46</a:t>
            </a:fld>
            <a:endParaRPr lang="es-MX"/>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anticuerpos positivos miastenia </a:t>
            </a:r>
            <a:r>
              <a:rPr lang="es-MX" dirty="0" err="1" smtClean="0"/>
              <a:t>gravis</a:t>
            </a:r>
            <a:r>
              <a:rPr lang="es-MX" dirty="0" smtClean="0"/>
              <a:t> almizcle puede tener una causa diferente y el mecanismo patológico de </a:t>
            </a:r>
            <a:r>
              <a:rPr lang="es-MX" dirty="0" err="1" smtClean="0"/>
              <a:t>AChR</a:t>
            </a:r>
            <a:r>
              <a:rPr lang="es-MX" smtClean="0"/>
              <a:t>-Ab positiva de la enfermedad </a:t>
            </a:r>
            <a:endParaRPr lang="es-MX" dirty="0"/>
          </a:p>
        </p:txBody>
      </p:sp>
      <p:sp>
        <p:nvSpPr>
          <p:cNvPr id="4" name="3 Marcador de número de diapositiva"/>
          <p:cNvSpPr>
            <a:spLocks noGrp="1"/>
          </p:cNvSpPr>
          <p:nvPr>
            <p:ph type="sldNum" sz="quarter" idx="10"/>
          </p:nvPr>
        </p:nvSpPr>
        <p:spPr/>
        <p:txBody>
          <a:bodyPr/>
          <a:lstStyle/>
          <a:p>
            <a:fld id="{1C4A7EB4-96E9-4B16-A027-7CE3CB72CA72}" type="slidenum">
              <a:rPr lang="es-MX" smtClean="0"/>
              <a:pPr/>
              <a:t>47</a:t>
            </a:fld>
            <a:endParaRPr lang="es-MX"/>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En el protocolo de ejercicio, el paciente se le pide que ejercitar el músculo al máximo durante 30 a 60 segundos. Un tren de estímulos se realiza inmediatamente después del ejercicio. Una reparación de la respuesta CMAP decreciente (un decremento por ciento menor en comparación con el decremento visto en reposo) se ve comúnmente, lo que refleja después del ejercicio o facilitación posterior a la activación. Un tren adicional de estímulos se entrega a uno, tres y cinco minutos después del ejercicio. Esto puede dar lugar a una disminución mayor a la observada en reposo, llamado después del ejercicio o agotamiento después de la activación. Este protocolo de ejercicio puede aumentar la sensibilidad del RNS por un adicional de 5 a 10 por ciento.</a:t>
            </a:r>
          </a:p>
          <a:p>
            <a:endParaRPr lang="es-MX" dirty="0"/>
          </a:p>
        </p:txBody>
      </p:sp>
      <p:sp>
        <p:nvSpPr>
          <p:cNvPr id="4" name="3 Marcador de número de diapositiva"/>
          <p:cNvSpPr>
            <a:spLocks noGrp="1"/>
          </p:cNvSpPr>
          <p:nvPr>
            <p:ph type="sldNum" sz="quarter" idx="10"/>
          </p:nvPr>
        </p:nvSpPr>
        <p:spPr/>
        <p:txBody>
          <a:bodyPr/>
          <a:lstStyle/>
          <a:p>
            <a:fld id="{1C4A7EB4-96E9-4B16-A027-7CE3CB72CA72}" type="slidenum">
              <a:rPr lang="es-MX" smtClean="0"/>
              <a:pPr/>
              <a:t>51</a:t>
            </a:fld>
            <a:endParaRPr lang="es-MX"/>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sz="1200" b="0" i="0" kern="1200" dirty="0" smtClean="0">
                <a:solidFill>
                  <a:schemeClr val="tx1"/>
                </a:solidFill>
                <a:latin typeface="+mn-lt"/>
                <a:ea typeface="+mn-ea"/>
                <a:cs typeface="+mn-cs"/>
              </a:rPr>
              <a:t>n estudio RNS se considera positivo si el decremento es mayor del 10 por ciento ( </a:t>
            </a:r>
            <a:r>
              <a:rPr lang="es-MX" sz="1200" b="0" i="0" u="sng" kern="1200" dirty="0" smtClean="0">
                <a:solidFill>
                  <a:schemeClr val="tx1"/>
                </a:solidFill>
                <a:latin typeface="+mn-lt"/>
                <a:ea typeface="+mn-ea"/>
                <a:cs typeface="+mn-cs"/>
                <a:hlinkClick r:id="rId3"/>
              </a:rPr>
              <a:t>figura 1</a:t>
            </a:r>
            <a:r>
              <a:rPr lang="es-MX" sz="1200" b="0" i="0" kern="1200" dirty="0" smtClean="0">
                <a:solidFill>
                  <a:schemeClr val="tx1"/>
                </a:solidFill>
                <a:latin typeface="+mn-lt"/>
                <a:ea typeface="+mn-ea"/>
                <a:cs typeface="+mn-cs"/>
              </a:rPr>
              <a:t> ). Es importante muestra distal y proximal del músculo para maximizar el rendimiento. músculos distales son técnicamente más fácil, pero tienen una menor sensibilidad de diagnóstico. Si es posible, clínicamente músculos débiles deben ser incluidos también. Para maximizar la sensibilidad, los músculos de la prueba debe estar tibia, y los inhibidores de la acetilcolinesterasa se debe mantener durante 12 horas antes del estudio.</a:t>
            </a:r>
            <a:endParaRPr lang="es-MX" dirty="0"/>
          </a:p>
        </p:txBody>
      </p:sp>
      <p:sp>
        <p:nvSpPr>
          <p:cNvPr id="4" name="3 Marcador de número de diapositiva"/>
          <p:cNvSpPr>
            <a:spLocks noGrp="1"/>
          </p:cNvSpPr>
          <p:nvPr>
            <p:ph type="sldNum" sz="quarter" idx="10"/>
          </p:nvPr>
        </p:nvSpPr>
        <p:spPr/>
        <p:txBody>
          <a:bodyPr/>
          <a:lstStyle/>
          <a:p>
            <a:fld id="{1C4A7EB4-96E9-4B16-A027-7CE3CB72CA72}" type="slidenum">
              <a:rPr lang="es-MX" smtClean="0"/>
              <a:pPr/>
              <a:t>52</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 la </a:t>
            </a:r>
            <a:r>
              <a:rPr lang="es-MX" dirty="0" err="1" smtClean="0"/>
              <a:t>acetilcolina</a:t>
            </a:r>
            <a:r>
              <a:rPr lang="es-MX" dirty="0" smtClean="0"/>
              <a:t> liberada a la hendidura sináptica ha de ser rápidamente eliminada de esta localización, para evitar una estimulación continua de la placa </a:t>
            </a:r>
          </a:p>
          <a:p>
            <a:r>
              <a:rPr lang="es-MX" dirty="0" smtClean="0"/>
              <a:t>motora. Para ello se dispone de un enzima – la </a:t>
            </a:r>
            <a:r>
              <a:rPr lang="es-MX" dirty="0" err="1" smtClean="0"/>
              <a:t>acetilcolinesteresa</a:t>
            </a:r>
            <a:r>
              <a:rPr lang="es-MX" dirty="0" smtClean="0"/>
              <a:t> o, simplemente, </a:t>
            </a:r>
          </a:p>
          <a:p>
            <a:r>
              <a:rPr lang="es-MX" dirty="0" err="1" smtClean="0"/>
              <a:t>colinesterasa</a:t>
            </a:r>
            <a:r>
              <a:rPr lang="es-MX" dirty="0" smtClean="0"/>
              <a:t> – que actúa degradando la </a:t>
            </a:r>
            <a:r>
              <a:rPr lang="es-MX" dirty="0" err="1" smtClean="0"/>
              <a:t>acetilcolina</a:t>
            </a:r>
            <a:r>
              <a:rPr lang="es-MX" dirty="0" smtClean="0"/>
              <a:t> “sobrante”. </a:t>
            </a:r>
          </a:p>
          <a:p>
            <a:r>
              <a:rPr lang="es-MX" dirty="0" smtClean="0"/>
              <a:t>En realidad, existen dos tipos de receptores colinérgicos en la placa motora, con </a:t>
            </a:r>
          </a:p>
          <a:p>
            <a:r>
              <a:rPr lang="es-MX" dirty="0" smtClean="0"/>
              <a:t>diferente afinidad hacia la </a:t>
            </a:r>
            <a:r>
              <a:rPr lang="es-MX" dirty="0" err="1" smtClean="0"/>
              <a:t>acetilcolina</a:t>
            </a:r>
            <a:r>
              <a:rPr lang="es-MX" dirty="0" smtClean="0"/>
              <a:t>. Lo importante de este hecho es que, para </a:t>
            </a:r>
          </a:p>
          <a:p>
            <a:r>
              <a:rPr lang="es-MX" dirty="0" smtClean="0"/>
              <a:t>que se produzca la activación muscular, ambos tipos de receptores deben ser activados al mismo tiempo, para forma una estructura en forma de canal, que facilite el </a:t>
            </a:r>
          </a:p>
          <a:p>
            <a:r>
              <a:rPr lang="es-MX" dirty="0" smtClean="0"/>
              <a:t>flujo iónico entre el exterior y el interior de la membrana de la célula muscular. Este </a:t>
            </a:r>
          </a:p>
          <a:p>
            <a:r>
              <a:rPr lang="es-MX" dirty="0" smtClean="0"/>
              <a:t>flujo es, precisamente, el responsable de la modificación del potencial de acción. </a:t>
            </a:r>
          </a:p>
          <a:p>
            <a:r>
              <a:rPr lang="es-MX" dirty="0" smtClean="0"/>
              <a:t>La apertura de dicho canal iónico responde al conocido fenómeno bioquímico de </a:t>
            </a:r>
          </a:p>
          <a:p>
            <a:r>
              <a:rPr lang="es-MX" dirty="0" smtClean="0"/>
              <a:t>“todo o nada”; es decir, el potencial de acción solo se </a:t>
            </a:r>
            <a:r>
              <a:rPr lang="es-MX" dirty="0" err="1" smtClean="0"/>
              <a:t>descandena</a:t>
            </a:r>
            <a:r>
              <a:rPr lang="es-MX" dirty="0" smtClean="0"/>
              <a:t> cuando un </a:t>
            </a:r>
          </a:p>
          <a:p>
            <a:r>
              <a:rPr lang="es-MX" dirty="0" smtClean="0"/>
              <a:t>número suficiente de receptores colinérgicos de la placa motora están ocupados </a:t>
            </a:r>
          </a:p>
          <a:p>
            <a:r>
              <a:rPr lang="es-MX" dirty="0" smtClean="0"/>
              <a:t>con </a:t>
            </a:r>
            <a:r>
              <a:rPr lang="es-MX" dirty="0" err="1" smtClean="0"/>
              <a:t>acetilcolina</a:t>
            </a:r>
            <a:r>
              <a:rPr lang="es-MX" dirty="0" smtClean="0"/>
              <a:t>. </a:t>
            </a:r>
            <a:endParaRPr lang="es-MX" dirty="0"/>
          </a:p>
        </p:txBody>
      </p:sp>
      <p:sp>
        <p:nvSpPr>
          <p:cNvPr id="4" name="3 Marcador de número de diapositiva"/>
          <p:cNvSpPr>
            <a:spLocks noGrp="1"/>
          </p:cNvSpPr>
          <p:nvPr>
            <p:ph type="sldNum" sz="quarter" idx="10"/>
          </p:nvPr>
        </p:nvSpPr>
        <p:spPr/>
        <p:txBody>
          <a:bodyPr/>
          <a:lstStyle/>
          <a:p>
            <a:fld id="{1C4A7EB4-96E9-4B16-A027-7CE3CB72CA72}" type="slidenum">
              <a:rPr lang="es-MX" smtClean="0"/>
              <a:pPr/>
              <a:t>7</a:t>
            </a:fld>
            <a:endParaRPr lang="es-MX"/>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i="0" kern="1200" dirty="0" smtClean="0">
                <a:solidFill>
                  <a:schemeClr val="tx1"/>
                </a:solidFill>
                <a:latin typeface="+mn-lt"/>
                <a:ea typeface="+mn-ea"/>
                <a:cs typeface="+mn-cs"/>
              </a:rPr>
              <a:t>El electrodo de estimulación se inserta en el músculo cerca de una fibra nerviosa intramuscular, y el electrodo de registro se inserta distalmente cerca de fibras musculares inervadas por este nervio. Durante la estimulación repetitiva del nervio, la latencia entre el estímulo y los potenciales de acción (AP) varía en las respuestas de los sucesivos (es decir, la inquietud neuromuscular).</a:t>
            </a:r>
          </a:p>
        </p:txBody>
      </p:sp>
      <p:sp>
        <p:nvSpPr>
          <p:cNvPr id="4" name="3 Marcador de número de diapositiva"/>
          <p:cNvSpPr>
            <a:spLocks noGrp="1"/>
          </p:cNvSpPr>
          <p:nvPr>
            <p:ph type="sldNum" sz="quarter" idx="10"/>
          </p:nvPr>
        </p:nvSpPr>
        <p:spPr/>
        <p:txBody>
          <a:bodyPr/>
          <a:lstStyle/>
          <a:p>
            <a:fld id="{1C4A7EB4-96E9-4B16-A027-7CE3CB72CA72}" type="slidenum">
              <a:rPr lang="es-MX" smtClean="0"/>
              <a:pPr/>
              <a:t>54</a:t>
            </a:fld>
            <a:endParaRPr lang="es-MX"/>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sz="1200" b="0" i="0" kern="1200" dirty="0" smtClean="0">
                <a:solidFill>
                  <a:schemeClr val="tx1"/>
                </a:solidFill>
                <a:latin typeface="+mn-lt"/>
                <a:ea typeface="+mn-ea"/>
                <a:cs typeface="+mn-cs"/>
              </a:rPr>
              <a:t>Hay cuatro terapias básicas utilizadas para tratar la MG:</a:t>
            </a:r>
          </a:p>
          <a:p>
            <a:r>
              <a:rPr lang="es-MX" sz="1200" b="0" i="0" kern="1200" dirty="0" smtClean="0">
                <a:solidFill>
                  <a:schemeClr val="tx1"/>
                </a:solidFill>
                <a:latin typeface="+mn-lt"/>
                <a:ea typeface="+mn-ea"/>
                <a:cs typeface="+mn-cs"/>
              </a:rPr>
              <a:t>Tratamientos sintomáticos (</a:t>
            </a:r>
            <a:r>
              <a:rPr lang="es-MX" sz="1200" b="0" i="0" kern="1200" dirty="0" err="1" smtClean="0">
                <a:solidFill>
                  <a:schemeClr val="tx1"/>
                </a:solidFill>
                <a:latin typeface="+mn-lt"/>
                <a:ea typeface="+mn-ea"/>
                <a:cs typeface="+mn-cs"/>
              </a:rPr>
              <a:t>anticolinesterásicos</a:t>
            </a:r>
            <a:r>
              <a:rPr lang="es-MX" sz="1200" b="0" i="0" kern="1200" dirty="0" smtClean="0">
                <a:solidFill>
                  <a:schemeClr val="tx1"/>
                </a:solidFill>
                <a:latin typeface="+mn-lt"/>
                <a:ea typeface="+mn-ea"/>
                <a:cs typeface="+mn-cs"/>
              </a:rPr>
              <a:t>)</a:t>
            </a:r>
          </a:p>
          <a:p>
            <a:r>
              <a:rPr lang="es-MX" sz="1200" b="0" i="0" kern="1200" dirty="0" smtClean="0">
                <a:solidFill>
                  <a:schemeClr val="tx1"/>
                </a:solidFill>
                <a:latin typeface="+mn-lt"/>
                <a:ea typeface="+mn-ea"/>
                <a:cs typeface="+mn-cs"/>
              </a:rPr>
              <a:t>Crónica tratamientos </a:t>
            </a:r>
            <a:r>
              <a:rPr lang="es-MX" sz="1200" b="0" i="0" kern="1200" dirty="0" err="1" smtClean="0">
                <a:solidFill>
                  <a:schemeClr val="tx1"/>
                </a:solidFill>
                <a:latin typeface="+mn-lt"/>
                <a:ea typeface="+mn-ea"/>
                <a:cs typeface="+mn-cs"/>
              </a:rPr>
              <a:t>inmunomoduladores</a:t>
            </a:r>
            <a:r>
              <a:rPr lang="es-MX" sz="1200" b="0" i="0" kern="1200" dirty="0" smtClean="0">
                <a:solidFill>
                  <a:schemeClr val="tx1"/>
                </a:solidFill>
                <a:latin typeface="+mn-lt"/>
                <a:ea typeface="+mn-ea"/>
                <a:cs typeface="+mn-cs"/>
              </a:rPr>
              <a:t> (glucocorticoides y otros fármacos inmunosupresores)</a:t>
            </a:r>
          </a:p>
          <a:p>
            <a:r>
              <a:rPr lang="es-MX" sz="1200" b="0" i="0" kern="1200" dirty="0" smtClean="0">
                <a:solidFill>
                  <a:schemeClr val="tx1"/>
                </a:solidFill>
                <a:latin typeface="+mn-lt"/>
                <a:ea typeface="+mn-ea"/>
                <a:cs typeface="+mn-cs"/>
              </a:rPr>
              <a:t>Rápido tratamientos </a:t>
            </a:r>
            <a:r>
              <a:rPr lang="es-MX" sz="1200" b="0" i="0" kern="1200" dirty="0" err="1" smtClean="0">
                <a:solidFill>
                  <a:schemeClr val="tx1"/>
                </a:solidFill>
                <a:latin typeface="+mn-lt"/>
                <a:ea typeface="+mn-ea"/>
                <a:cs typeface="+mn-cs"/>
              </a:rPr>
              <a:t>inmunomoduladores</a:t>
            </a:r>
            <a:r>
              <a:rPr lang="es-MX" sz="1200" b="0" i="0" kern="1200" dirty="0" smtClean="0">
                <a:solidFill>
                  <a:schemeClr val="tx1"/>
                </a:solidFill>
                <a:latin typeface="+mn-lt"/>
                <a:ea typeface="+mn-ea"/>
                <a:cs typeface="+mn-cs"/>
              </a:rPr>
              <a:t> (</a:t>
            </a:r>
            <a:r>
              <a:rPr lang="es-MX" sz="1200" b="0" i="0" kern="1200" dirty="0" err="1" smtClean="0">
                <a:solidFill>
                  <a:schemeClr val="tx1"/>
                </a:solidFill>
                <a:latin typeface="+mn-lt"/>
                <a:ea typeface="+mn-ea"/>
                <a:cs typeface="+mn-cs"/>
              </a:rPr>
              <a:t>plasmaféresis</a:t>
            </a:r>
            <a:r>
              <a:rPr lang="es-MX" sz="1200" b="0" i="0" kern="1200" dirty="0" smtClean="0">
                <a:solidFill>
                  <a:schemeClr val="tx1"/>
                </a:solidFill>
                <a:latin typeface="+mn-lt"/>
                <a:ea typeface="+mn-ea"/>
                <a:cs typeface="+mn-cs"/>
              </a:rPr>
              <a:t> y </a:t>
            </a:r>
            <a:r>
              <a:rPr lang="es-MX" sz="1200" b="0" i="0" u="sng" kern="1200" dirty="0" smtClean="0">
                <a:solidFill>
                  <a:schemeClr val="tx1"/>
                </a:solidFill>
                <a:latin typeface="+mn-lt"/>
                <a:ea typeface="+mn-ea"/>
                <a:cs typeface="+mn-cs"/>
                <a:hlinkClick r:id="rId3"/>
              </a:rPr>
              <a:t>la inmunoglobulina intravenosa</a:t>
            </a:r>
            <a:r>
              <a:rPr lang="es-MX" sz="1200" b="0" i="0" kern="1200" dirty="0" smtClean="0">
                <a:solidFill>
                  <a:schemeClr val="tx1"/>
                </a:solidFill>
                <a:latin typeface="+mn-lt"/>
                <a:ea typeface="+mn-ea"/>
                <a:cs typeface="+mn-cs"/>
              </a:rPr>
              <a:t> )</a:t>
            </a:r>
          </a:p>
          <a:p>
            <a:r>
              <a:rPr lang="es-MX" sz="1200" b="0" i="0" kern="1200" dirty="0" smtClean="0">
                <a:solidFill>
                  <a:schemeClr val="tx1"/>
                </a:solidFill>
                <a:latin typeface="+mn-lt"/>
                <a:ea typeface="+mn-ea"/>
                <a:cs typeface="+mn-cs"/>
              </a:rPr>
              <a:t>El tratamiento quirúrgico (</a:t>
            </a:r>
            <a:r>
              <a:rPr lang="es-MX" sz="1200" b="0" i="0" kern="1200" dirty="0" err="1" smtClean="0">
                <a:solidFill>
                  <a:schemeClr val="tx1"/>
                </a:solidFill>
                <a:latin typeface="+mn-lt"/>
                <a:ea typeface="+mn-ea"/>
                <a:cs typeface="+mn-cs"/>
              </a:rPr>
              <a:t>timectomía</a:t>
            </a:r>
            <a:r>
              <a:rPr lang="es-MX" sz="1200" b="0" i="0" kern="1200" dirty="0" smtClean="0">
                <a:solidFill>
                  <a:schemeClr val="tx1"/>
                </a:solidFill>
                <a:latin typeface="+mn-lt"/>
                <a:ea typeface="+mn-ea"/>
                <a:cs typeface="+mn-cs"/>
              </a:rPr>
              <a:t>)</a:t>
            </a:r>
          </a:p>
        </p:txBody>
      </p:sp>
      <p:sp>
        <p:nvSpPr>
          <p:cNvPr id="4" name="3 Marcador de número de diapositiva"/>
          <p:cNvSpPr>
            <a:spLocks noGrp="1"/>
          </p:cNvSpPr>
          <p:nvPr>
            <p:ph type="sldNum" sz="quarter" idx="10"/>
          </p:nvPr>
        </p:nvSpPr>
        <p:spPr/>
        <p:txBody>
          <a:bodyPr/>
          <a:lstStyle/>
          <a:p>
            <a:fld id="{1C4A7EB4-96E9-4B16-A027-7CE3CB72CA72}" type="slidenum">
              <a:rPr lang="es-MX" smtClean="0"/>
              <a:pPr/>
              <a:t>57</a:t>
            </a:fld>
            <a:endParaRPr lang="es-MX"/>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sz="1200" b="0" i="0" kern="1200" dirty="0" smtClean="0">
                <a:solidFill>
                  <a:schemeClr val="tx1"/>
                </a:solidFill>
                <a:latin typeface="+mn-lt"/>
                <a:ea typeface="+mn-ea"/>
                <a:cs typeface="+mn-cs"/>
              </a:rPr>
              <a:t>inhibidores de la acetilcolinesterasa proporcionar una marcada mejoría en algunos pacientes y poco o nada en otros. A menudo, la mejoría de los síntomas se pueden mezclar, con marcada mejoría en algunos síntomas, pero no otros (por ejemplo, la resolución de la debilidad del cuello y </a:t>
            </a:r>
            <a:r>
              <a:rPr lang="es-MX" sz="1200" b="0" i="0" kern="1200" dirty="0" err="1" smtClean="0">
                <a:solidFill>
                  <a:schemeClr val="tx1"/>
                </a:solidFill>
                <a:latin typeface="+mn-lt"/>
                <a:ea typeface="+mn-ea"/>
                <a:cs typeface="+mn-cs"/>
              </a:rPr>
              <a:t>ptosis</a:t>
            </a:r>
            <a:r>
              <a:rPr lang="es-MX" sz="1200" b="0" i="0" kern="1200" dirty="0" smtClean="0">
                <a:solidFill>
                  <a:schemeClr val="tx1"/>
                </a:solidFill>
                <a:latin typeface="+mn-lt"/>
                <a:ea typeface="+mn-ea"/>
                <a:cs typeface="+mn-cs"/>
              </a:rPr>
              <a:t> con la persistencia de la diplopía). En, la integridad física y síntomas generales bulbar (disfagia, </a:t>
            </a:r>
            <a:r>
              <a:rPr lang="es-MX" sz="1200" b="0" i="0" kern="1200" dirty="0" err="1" smtClean="0">
                <a:solidFill>
                  <a:schemeClr val="tx1"/>
                </a:solidFill>
                <a:latin typeface="+mn-lt"/>
                <a:ea typeface="+mn-ea"/>
                <a:cs typeface="+mn-cs"/>
              </a:rPr>
              <a:t>fatigables</a:t>
            </a:r>
            <a:r>
              <a:rPr lang="es-MX" sz="1200" b="0" i="0" kern="1200" dirty="0" smtClean="0">
                <a:solidFill>
                  <a:schemeClr val="tx1"/>
                </a:solidFill>
                <a:latin typeface="+mn-lt"/>
                <a:ea typeface="+mn-ea"/>
                <a:cs typeface="+mn-cs"/>
              </a:rPr>
              <a:t> de mascar, y disartria) responder mejor a los fármacos </a:t>
            </a:r>
            <a:r>
              <a:rPr lang="es-MX" sz="1200" b="0" i="0" kern="1200" dirty="0" err="1" smtClean="0">
                <a:solidFill>
                  <a:schemeClr val="tx1"/>
                </a:solidFill>
                <a:latin typeface="+mn-lt"/>
                <a:ea typeface="+mn-ea"/>
                <a:cs typeface="+mn-cs"/>
              </a:rPr>
              <a:t>anticolinesterásicos</a:t>
            </a:r>
            <a:r>
              <a:rPr lang="es-MX" sz="1200" b="0" i="0" kern="1200" dirty="0" smtClean="0">
                <a:solidFill>
                  <a:schemeClr val="tx1"/>
                </a:solidFill>
                <a:latin typeface="+mn-lt"/>
                <a:ea typeface="+mn-ea"/>
                <a:cs typeface="+mn-cs"/>
              </a:rPr>
              <a:t> que las manifestaciones oculares (</a:t>
            </a:r>
            <a:r>
              <a:rPr lang="es-MX" sz="1200" b="0" i="0" kern="1200" dirty="0" err="1" smtClean="0">
                <a:solidFill>
                  <a:schemeClr val="tx1"/>
                </a:solidFill>
                <a:latin typeface="+mn-lt"/>
                <a:ea typeface="+mn-ea"/>
                <a:cs typeface="+mn-cs"/>
              </a:rPr>
              <a:t>ptosis</a:t>
            </a:r>
            <a:r>
              <a:rPr lang="es-MX" sz="1200" b="0" i="0" kern="1200" dirty="0" smtClean="0">
                <a:solidFill>
                  <a:schemeClr val="tx1"/>
                </a:solidFill>
                <a:latin typeface="+mn-lt"/>
                <a:ea typeface="+mn-ea"/>
                <a:cs typeface="+mn-cs"/>
              </a:rPr>
              <a:t> y diplopía). Diplopía es particularmente resistente a estos medicamentos en muchos pacientes [ </a:t>
            </a:r>
            <a:r>
              <a:rPr lang="es-MX" sz="1200" b="0" i="0" u="sng" kern="1200" dirty="0" smtClean="0">
                <a:solidFill>
                  <a:schemeClr val="tx1"/>
                </a:solidFill>
                <a:latin typeface="+mn-lt"/>
                <a:ea typeface="+mn-ea"/>
                <a:cs typeface="+mn-cs"/>
                <a:hlinkClick r:id="rId3"/>
              </a:rPr>
              <a:t>7</a:t>
            </a:r>
            <a:r>
              <a:rPr lang="es-MX" sz="1200" b="0" i="0" kern="1200" dirty="0" smtClean="0">
                <a:solidFill>
                  <a:schemeClr val="tx1"/>
                </a:solidFill>
                <a:latin typeface="+mn-lt"/>
                <a:ea typeface="+mn-ea"/>
                <a:cs typeface="+mn-cs"/>
              </a:rPr>
              <a:t> ].</a:t>
            </a:r>
          </a:p>
          <a:p>
            <a:r>
              <a:rPr lang="es-MX" sz="1200" b="0" i="0" kern="1200" dirty="0" smtClean="0">
                <a:solidFill>
                  <a:schemeClr val="tx1"/>
                </a:solidFill>
                <a:latin typeface="+mn-lt"/>
                <a:ea typeface="+mn-ea"/>
                <a:cs typeface="+mn-cs"/>
              </a:rPr>
              <a:t>inhibidores de la acetilcolinesterasa son la primera línea de tratamiento debido a su seguridad y facilidad de uso. Sin embargo, ofrecen sólo tratamiento sintomático y no suelen ser suficientes en la MG generalizada. Sin embargo, en algunos pacientes esta es la única terapia que ha necesitado para un buen </a:t>
            </a:r>
            <a:r>
              <a:rPr lang="es-MX" sz="1200" b="0" i="0" kern="1200" dirty="0" err="1" smtClean="0">
                <a:solidFill>
                  <a:schemeClr val="tx1"/>
                </a:solidFill>
                <a:latin typeface="+mn-lt"/>
                <a:ea typeface="+mn-ea"/>
                <a:cs typeface="+mn-cs"/>
              </a:rPr>
              <a:t>contr</a:t>
            </a:r>
            <a:endParaRPr lang="es-MX" sz="1200" b="0" i="0" kern="1200" dirty="0" smtClean="0">
              <a:solidFill>
                <a:schemeClr val="tx1"/>
              </a:solidFill>
              <a:latin typeface="+mn-lt"/>
              <a:ea typeface="+mn-ea"/>
              <a:cs typeface="+mn-cs"/>
            </a:endParaRPr>
          </a:p>
          <a:p>
            <a:r>
              <a:rPr lang="es-MX" sz="1200" b="0" i="0" kern="1200" dirty="0" smtClean="0">
                <a:solidFill>
                  <a:schemeClr val="tx1"/>
                </a:solidFill>
                <a:latin typeface="+mn-lt"/>
                <a:ea typeface="+mn-ea"/>
                <a:cs typeface="+mn-cs"/>
              </a:rPr>
              <a:t>Uno de los principales efectos secundarios potenciales de los medicamentos </a:t>
            </a:r>
            <a:r>
              <a:rPr lang="es-MX" sz="1200" b="0" i="0" kern="1200" dirty="0" err="1" smtClean="0">
                <a:solidFill>
                  <a:schemeClr val="tx1"/>
                </a:solidFill>
                <a:latin typeface="+mn-lt"/>
                <a:ea typeface="+mn-ea"/>
                <a:cs typeface="+mn-cs"/>
              </a:rPr>
              <a:t>anticolinesterásicos</a:t>
            </a:r>
            <a:r>
              <a:rPr lang="es-MX" sz="1200" b="0" i="0" kern="1200" dirty="0" smtClean="0">
                <a:solidFill>
                  <a:schemeClr val="tx1"/>
                </a:solidFill>
                <a:latin typeface="+mn-lt"/>
                <a:ea typeface="+mn-ea"/>
                <a:cs typeface="+mn-cs"/>
              </a:rPr>
              <a:t> excesiva debilidad, que puede ser difícil de distinguir de empeoramiento de la MG</a:t>
            </a:r>
          </a:p>
        </p:txBody>
      </p:sp>
      <p:sp>
        <p:nvSpPr>
          <p:cNvPr id="4" name="3 Marcador de número de diapositiva"/>
          <p:cNvSpPr>
            <a:spLocks noGrp="1"/>
          </p:cNvSpPr>
          <p:nvPr>
            <p:ph type="sldNum" sz="quarter" idx="10"/>
          </p:nvPr>
        </p:nvSpPr>
        <p:spPr/>
        <p:txBody>
          <a:bodyPr/>
          <a:lstStyle/>
          <a:p>
            <a:fld id="{1C4A7EB4-96E9-4B16-A027-7CE3CB72CA72}" type="slidenum">
              <a:rPr lang="es-MX" smtClean="0"/>
              <a:pPr/>
              <a:t>60</a:t>
            </a:fld>
            <a:endParaRPr lang="es-MX"/>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con el número más bajo </a:t>
            </a:r>
          </a:p>
          <a:p>
            <a:pPr>
              <a:buNone/>
            </a:pPr>
            <a:r>
              <a:rPr lang="es-MX" dirty="0" smtClean="0"/>
              <a:t>(35 </a:t>
            </a:r>
            <a:r>
              <a:rPr lang="es-MX" dirty="0" err="1" smtClean="0"/>
              <a:t>mL</a:t>
            </a:r>
            <a:r>
              <a:rPr lang="es-MX" dirty="0" smtClean="0"/>
              <a:t> por kg) aplicable a pacientes con valores normales </a:t>
            </a:r>
          </a:p>
          <a:p>
            <a:pPr>
              <a:buNone/>
            </a:pPr>
            <a:r>
              <a:rPr lang="es-MX" dirty="0" smtClean="0"/>
              <a:t>de hematocrito (</a:t>
            </a:r>
            <a:r>
              <a:rPr lang="es-MX" dirty="0" err="1" smtClean="0"/>
              <a:t>Hct</a:t>
            </a:r>
            <a:r>
              <a:rPr lang="es-MX" dirty="0" smtClean="0"/>
              <a:t>) y 40 </a:t>
            </a:r>
            <a:r>
              <a:rPr lang="es-MX" dirty="0" err="1" smtClean="0"/>
              <a:t>mL</a:t>
            </a:r>
            <a:r>
              <a:rPr lang="es-MX" dirty="0" smtClean="0"/>
              <a:t> por kg aplicables a pacientes </a:t>
            </a:r>
          </a:p>
          <a:p>
            <a:pPr>
              <a:buNone/>
            </a:pPr>
            <a:r>
              <a:rPr lang="es-MX" dirty="0" smtClean="0"/>
              <a:t>con valores de </a:t>
            </a:r>
            <a:r>
              <a:rPr lang="es-MX" dirty="0" err="1" smtClean="0"/>
              <a:t>Hct</a:t>
            </a:r>
            <a:r>
              <a:rPr lang="es-MX" dirty="0" smtClean="0"/>
              <a:t> que están por debajo de lo normal. </a:t>
            </a:r>
            <a:endParaRPr lang="es-MX" dirty="0"/>
          </a:p>
        </p:txBody>
      </p:sp>
      <p:sp>
        <p:nvSpPr>
          <p:cNvPr id="4" name="3 Marcador de número de diapositiva"/>
          <p:cNvSpPr>
            <a:spLocks noGrp="1"/>
          </p:cNvSpPr>
          <p:nvPr>
            <p:ph type="sldNum" sz="quarter" idx="10"/>
          </p:nvPr>
        </p:nvSpPr>
        <p:spPr/>
        <p:txBody>
          <a:bodyPr/>
          <a:lstStyle/>
          <a:p>
            <a:fld id="{1C4A7EB4-96E9-4B16-A027-7CE3CB72CA72}" type="slidenum">
              <a:rPr lang="es-MX" smtClean="0"/>
              <a:pPr/>
              <a:t>65</a:t>
            </a:fld>
            <a:endParaRPr lang="es-MX"/>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1C4A7EB4-96E9-4B16-A027-7CE3CB72CA72}" type="slidenum">
              <a:rPr lang="es-MX" smtClean="0"/>
              <a:pPr/>
              <a:t>67</a:t>
            </a:fld>
            <a:endParaRPr lang="es-MX"/>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MX" b="0" i="0" kern="1200" dirty="0" smtClean="0">
                <a:solidFill>
                  <a:schemeClr val="dk1"/>
                </a:solidFill>
                <a:latin typeface="+mn-lt"/>
                <a:ea typeface="+mn-ea"/>
                <a:cs typeface="+mn-cs"/>
              </a:rPr>
              <a:t>Medida de la FVC con frecuencia, tan a menudo como cada dos horas si el estado de las vías respiratorias se está deteriorando</a:t>
            </a:r>
            <a:endParaRPr lang="es-MX" dirty="0" smtClean="0"/>
          </a:p>
          <a:p>
            <a:endParaRPr lang="es-MX" dirty="0"/>
          </a:p>
        </p:txBody>
      </p:sp>
      <p:sp>
        <p:nvSpPr>
          <p:cNvPr id="4" name="3 Marcador de número de diapositiva"/>
          <p:cNvSpPr>
            <a:spLocks noGrp="1"/>
          </p:cNvSpPr>
          <p:nvPr>
            <p:ph type="sldNum" sz="quarter" idx="10"/>
          </p:nvPr>
        </p:nvSpPr>
        <p:spPr/>
        <p:txBody>
          <a:bodyPr/>
          <a:lstStyle/>
          <a:p>
            <a:fld id="{1C4A7EB4-96E9-4B16-A027-7CE3CB72CA72}" type="slidenum">
              <a:rPr lang="es-MX" smtClean="0"/>
              <a:pPr/>
              <a:t>74</a:t>
            </a:fld>
            <a:endParaRPr lang="es-MX"/>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sz="1200" b="0" i="0" kern="1200" dirty="0" smtClean="0">
                <a:solidFill>
                  <a:schemeClr val="tx1"/>
                </a:solidFill>
                <a:latin typeface="+mn-lt"/>
                <a:ea typeface="+mn-ea"/>
                <a:cs typeface="+mn-cs"/>
              </a:rPr>
              <a:t>El inicio de los glucocorticoides a dosis altas se asocia con un empeoramiento transitorio de la debilidad y síntomas </a:t>
            </a:r>
            <a:r>
              <a:rPr lang="es-MX" sz="1200" b="0" i="0" kern="1200" dirty="0" err="1" smtClean="0">
                <a:solidFill>
                  <a:schemeClr val="tx1"/>
                </a:solidFill>
                <a:latin typeface="+mn-lt"/>
                <a:ea typeface="+mn-ea"/>
                <a:cs typeface="+mn-cs"/>
              </a:rPr>
              <a:t>miasténicos</a:t>
            </a:r>
            <a:r>
              <a:rPr lang="es-MX" sz="1200" b="0" i="0" kern="1200" dirty="0" smtClean="0">
                <a:solidFill>
                  <a:schemeClr val="tx1"/>
                </a:solidFill>
                <a:latin typeface="+mn-lt"/>
                <a:ea typeface="+mn-ea"/>
                <a:cs typeface="+mn-cs"/>
              </a:rPr>
              <a:t> que es serio en hasta un 50 por ciento y asociada a la insuficiencia respiratoria que requiere ventilación mecánica hasta en un 10 por ciento. El empeoramiento transitorio por lo general se produce 5-10 días después de la iniciación de los glucocorticoides y dura unos cinco o seis días. Sin embargo, su preocupación por empeoramiento inicial de la MG con glucocorticoides a dosis altas se mejora cuando el paciente está recibiendo tratamiento concomitante con </a:t>
            </a:r>
            <a:r>
              <a:rPr lang="es-MX" sz="1200" b="0" i="0" kern="1200" dirty="0" err="1" smtClean="0">
                <a:solidFill>
                  <a:schemeClr val="tx1"/>
                </a:solidFill>
                <a:latin typeface="+mn-lt"/>
                <a:ea typeface="+mn-ea"/>
                <a:cs typeface="+mn-cs"/>
              </a:rPr>
              <a:t>plasmaféresis</a:t>
            </a:r>
            <a:r>
              <a:rPr lang="es-MX" sz="1200" b="0" i="0" kern="1200" dirty="0" smtClean="0">
                <a:solidFill>
                  <a:schemeClr val="tx1"/>
                </a:solidFill>
                <a:latin typeface="+mn-lt"/>
                <a:ea typeface="+mn-ea"/>
                <a:cs typeface="+mn-cs"/>
              </a:rPr>
              <a:t> o inmunoglobulina intravenosa. El rápido inicio de acción de estas terapias rápida ayuda a prevenir el empeoramiento transitorio que podrían ocasionarse a los glucocorticoides. (</a:t>
            </a:r>
            <a:endParaRPr lang="es-MX" dirty="0"/>
          </a:p>
        </p:txBody>
      </p:sp>
      <p:sp>
        <p:nvSpPr>
          <p:cNvPr id="4" name="3 Marcador de número de diapositiva"/>
          <p:cNvSpPr>
            <a:spLocks noGrp="1"/>
          </p:cNvSpPr>
          <p:nvPr>
            <p:ph type="sldNum" sz="quarter" idx="10"/>
          </p:nvPr>
        </p:nvSpPr>
        <p:spPr/>
        <p:txBody>
          <a:bodyPr/>
          <a:lstStyle/>
          <a:p>
            <a:fld id="{1C4A7EB4-96E9-4B16-A027-7CE3CB72CA72}" type="slidenum">
              <a:rPr lang="es-MX" smtClean="0"/>
              <a:pPr/>
              <a:t>76</a:t>
            </a:fld>
            <a:endParaRPr lang="es-MX"/>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err="1" smtClean="0"/>
              <a:t>Lambert-Eaton</a:t>
            </a:r>
            <a:r>
              <a:rPr lang="es-MX" dirty="0" smtClean="0"/>
              <a:t> suele aparecer más comúnmente en los muslos y las rodillas y raramente afecta los músculos oculares. Cuando la enfermedad progresa, la debilidad </a:t>
            </a:r>
          </a:p>
          <a:p>
            <a:r>
              <a:rPr lang="es-MX" dirty="0" smtClean="0"/>
              <a:t>se extiende pero la cara, los ojos y la garganta no son tan afectados como en el </a:t>
            </a:r>
          </a:p>
          <a:p>
            <a:r>
              <a:rPr lang="es-MX" dirty="0" smtClean="0"/>
              <a:t>caso de la miastenia grave. También, a diferencia de la miastenia grave, la debilidad mejora después de un breve ejercicio. El síndrome de </a:t>
            </a:r>
            <a:r>
              <a:rPr lang="es-MX" dirty="0" err="1" smtClean="0"/>
              <a:t>Lambert-Eaton</a:t>
            </a:r>
            <a:r>
              <a:rPr lang="es-MX" dirty="0" smtClean="0"/>
              <a:t> afecta </a:t>
            </a:r>
          </a:p>
          <a:p>
            <a:r>
              <a:rPr lang="es-MX" dirty="0" smtClean="0"/>
              <a:t>algunas funciones involuntarios del organismo ocasionando hipotensión postural y </a:t>
            </a:r>
          </a:p>
          <a:p>
            <a:r>
              <a:rPr lang="es-MX" dirty="0" smtClean="0"/>
              <a:t>impotencia en los hombres. En el 40% de los pacientes se detectan cuadros </a:t>
            </a:r>
            <a:r>
              <a:rPr lang="es-MX" dirty="0" err="1" smtClean="0"/>
              <a:t>neoplá</a:t>
            </a:r>
            <a:r>
              <a:rPr lang="es-MX" dirty="0" smtClean="0"/>
              <a:t>-</a:t>
            </a:r>
          </a:p>
          <a:p>
            <a:r>
              <a:rPr lang="es-MX" dirty="0" err="1" smtClean="0"/>
              <a:t>sicos</a:t>
            </a:r>
            <a:r>
              <a:rPr lang="es-MX" dirty="0" smtClean="0"/>
              <a:t>, siendo los más comunes los de células pequeñas de pulmón. Las manifestaciones clínicas del síndrome de </a:t>
            </a:r>
            <a:r>
              <a:rPr lang="es-MX" dirty="0" err="1" smtClean="0"/>
              <a:t>Lambert-Eaton</a:t>
            </a:r>
            <a:r>
              <a:rPr lang="es-MX" dirty="0" smtClean="0"/>
              <a:t> preceden el desarrollo del cáncer </a:t>
            </a:r>
          </a:p>
          <a:p>
            <a:r>
              <a:rPr lang="es-MX" dirty="0" smtClean="0"/>
              <a:t>que es descubierto en virtualmente todos los pacientes al cabo de los 2-4 años</a:t>
            </a:r>
            <a:endParaRPr lang="es-MX" dirty="0"/>
          </a:p>
        </p:txBody>
      </p:sp>
      <p:sp>
        <p:nvSpPr>
          <p:cNvPr id="4" name="3 Marcador de número de diapositiva"/>
          <p:cNvSpPr>
            <a:spLocks noGrp="1"/>
          </p:cNvSpPr>
          <p:nvPr>
            <p:ph type="sldNum" sz="quarter" idx="10"/>
          </p:nvPr>
        </p:nvSpPr>
        <p:spPr/>
        <p:txBody>
          <a:bodyPr/>
          <a:lstStyle/>
          <a:p>
            <a:fld id="{1C4A7EB4-96E9-4B16-A027-7CE3CB72CA72}" type="slidenum">
              <a:rPr lang="es-MX" smtClean="0"/>
              <a:pPr/>
              <a:t>78</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sz="1200" b="0" i="0" kern="1200" dirty="0" smtClean="0">
                <a:solidFill>
                  <a:schemeClr val="tx1"/>
                </a:solidFill>
                <a:latin typeface="+mn-lt"/>
                <a:ea typeface="+mn-ea"/>
                <a:cs typeface="+mn-cs"/>
              </a:rPr>
              <a:t>Es una glicoproteína con un peso molecular de aproximadamente 250.000 que los proyectos a través de la membrana muscular y está compuesto por cinco subunidades, dispuestas como las duelas del barril en torno a un canal central </a:t>
            </a:r>
            <a:endParaRPr lang="es-MX" dirty="0"/>
          </a:p>
        </p:txBody>
      </p:sp>
      <p:sp>
        <p:nvSpPr>
          <p:cNvPr id="4" name="3 Marcador de número de diapositiva"/>
          <p:cNvSpPr>
            <a:spLocks noGrp="1"/>
          </p:cNvSpPr>
          <p:nvPr>
            <p:ph type="sldNum" sz="quarter" idx="10"/>
          </p:nvPr>
        </p:nvSpPr>
        <p:spPr/>
        <p:txBody>
          <a:bodyPr/>
          <a:lstStyle/>
          <a:p>
            <a:fld id="{1C4A7EB4-96E9-4B16-A027-7CE3CB72CA72}" type="slidenum">
              <a:rPr lang="es-MX" smtClean="0"/>
              <a:pPr/>
              <a:t>9</a:t>
            </a:fld>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1C4A7EB4-96E9-4B16-A027-7CE3CB72CA72}" type="slidenum">
              <a:rPr lang="es-MX" smtClean="0"/>
              <a:pPr/>
              <a:t>11</a:t>
            </a:fld>
            <a:endParaRPr 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1C4A7EB4-96E9-4B16-A027-7CE3CB72CA72}" type="slidenum">
              <a:rPr lang="es-MX" smtClean="0"/>
              <a:pPr/>
              <a:t>12</a:t>
            </a:fld>
            <a:endParaRPr lang="es-MX"/>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err="1" smtClean="0"/>
              <a:t>Cel</a:t>
            </a:r>
            <a:r>
              <a:rPr lang="es-MX" dirty="0" smtClean="0"/>
              <a:t> </a:t>
            </a:r>
            <a:r>
              <a:rPr lang="es-MX" dirty="0" err="1" smtClean="0"/>
              <a:t>mioides</a:t>
            </a:r>
            <a:r>
              <a:rPr lang="es-MX" dirty="0" smtClean="0"/>
              <a:t> poseen receptores de </a:t>
            </a:r>
            <a:r>
              <a:rPr lang="es-MX" dirty="0" err="1" smtClean="0"/>
              <a:t>ach</a:t>
            </a:r>
            <a:r>
              <a:rPr lang="es-MX" dirty="0" smtClean="0"/>
              <a:t> en su superficie, pueden actuar como productores de </a:t>
            </a:r>
            <a:r>
              <a:rPr lang="es-MX" dirty="0" err="1" smtClean="0"/>
              <a:t>autoantígeno</a:t>
            </a:r>
            <a:r>
              <a:rPr lang="es-MX" dirty="0" smtClean="0"/>
              <a:t> y desencadenar</a:t>
            </a:r>
            <a:r>
              <a:rPr lang="es-MX" baseline="0" dirty="0" smtClean="0"/>
              <a:t> una </a:t>
            </a:r>
            <a:r>
              <a:rPr lang="es-MX" baseline="0" dirty="0" err="1" smtClean="0"/>
              <a:t>reaccion</a:t>
            </a:r>
            <a:r>
              <a:rPr lang="es-MX" baseline="0" dirty="0" smtClean="0"/>
              <a:t> inmunitaria dentro del propio timo.</a:t>
            </a:r>
            <a:endParaRPr lang="es-MX" dirty="0"/>
          </a:p>
        </p:txBody>
      </p:sp>
      <p:sp>
        <p:nvSpPr>
          <p:cNvPr id="4" name="3 Marcador de número de diapositiva"/>
          <p:cNvSpPr>
            <a:spLocks noGrp="1"/>
          </p:cNvSpPr>
          <p:nvPr>
            <p:ph type="sldNum" sz="quarter" idx="10"/>
          </p:nvPr>
        </p:nvSpPr>
        <p:spPr/>
        <p:txBody>
          <a:bodyPr/>
          <a:lstStyle/>
          <a:p>
            <a:fld id="{1C4A7EB4-96E9-4B16-A027-7CE3CB72CA72}" type="slidenum">
              <a:rPr lang="es-MX" smtClean="0"/>
              <a:pPr/>
              <a:t>13</a:t>
            </a:fld>
            <a:endParaRPr 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85000" lnSpcReduction="10000"/>
          </a:bodyPr>
          <a:lstStyle/>
          <a:p>
            <a:pPr fontAlgn="base"/>
            <a:r>
              <a:rPr lang="es-MX" sz="1200" b="1" i="0" kern="1200" dirty="0" smtClean="0">
                <a:solidFill>
                  <a:schemeClr val="tx1"/>
                </a:solidFill>
                <a:latin typeface="+mn-lt"/>
                <a:ea typeface="+mn-ea"/>
                <a:cs typeface="+mn-cs"/>
              </a:rPr>
              <a:t>Acelerada degradación de los receptores de </a:t>
            </a:r>
            <a:r>
              <a:rPr lang="es-MX" sz="1200" b="1" i="0" kern="1200" dirty="0" err="1" smtClean="0">
                <a:solidFill>
                  <a:schemeClr val="tx1"/>
                </a:solidFill>
                <a:latin typeface="+mn-lt"/>
                <a:ea typeface="+mn-ea"/>
                <a:cs typeface="+mn-cs"/>
              </a:rPr>
              <a:t>acetilcolina</a:t>
            </a:r>
            <a:endParaRPr lang="es-MX" sz="1200" b="1" i="0" kern="1200" dirty="0" smtClean="0">
              <a:solidFill>
                <a:schemeClr val="tx1"/>
              </a:solidFill>
              <a:latin typeface="+mn-lt"/>
              <a:ea typeface="+mn-ea"/>
              <a:cs typeface="+mn-cs"/>
            </a:endParaRPr>
          </a:p>
          <a:p>
            <a:pPr fontAlgn="base"/>
            <a:r>
              <a:rPr lang="es-MX" sz="1200" b="0" i="0" kern="1200" dirty="0" smtClean="0">
                <a:solidFill>
                  <a:schemeClr val="tx1"/>
                </a:solidFill>
                <a:latin typeface="+mn-lt"/>
                <a:ea typeface="+mn-ea"/>
                <a:cs typeface="+mn-cs"/>
              </a:rPr>
              <a:t>La capacidad de los anticuerpos de pacientes con miastenia </a:t>
            </a:r>
            <a:r>
              <a:rPr lang="es-MX" sz="1200" b="0" i="0" kern="1200" dirty="0" err="1" smtClean="0">
                <a:solidFill>
                  <a:schemeClr val="tx1"/>
                </a:solidFill>
                <a:latin typeface="+mn-lt"/>
                <a:ea typeface="+mn-ea"/>
                <a:cs typeface="+mn-cs"/>
              </a:rPr>
              <a:t>gravis</a:t>
            </a:r>
            <a:r>
              <a:rPr lang="es-MX" sz="1200" b="0" i="0" kern="1200" dirty="0" smtClean="0">
                <a:solidFill>
                  <a:schemeClr val="tx1"/>
                </a:solidFill>
                <a:latin typeface="+mn-lt"/>
                <a:ea typeface="+mn-ea"/>
                <a:cs typeface="+mn-cs"/>
              </a:rPr>
              <a:t> para acelerar la degradación de los receptores de </a:t>
            </a:r>
            <a:r>
              <a:rPr lang="es-MX" sz="1200" b="0" i="0" kern="1200" dirty="0" err="1" smtClean="0">
                <a:solidFill>
                  <a:schemeClr val="tx1"/>
                </a:solidFill>
                <a:latin typeface="+mn-lt"/>
                <a:ea typeface="+mn-ea"/>
                <a:cs typeface="+mn-cs"/>
              </a:rPr>
              <a:t>acetilcolina</a:t>
            </a:r>
            <a:r>
              <a:rPr lang="es-MX" sz="1200" b="0" i="0" kern="1200" dirty="0" smtClean="0">
                <a:solidFill>
                  <a:schemeClr val="tx1"/>
                </a:solidFill>
                <a:latin typeface="+mn-lt"/>
                <a:ea typeface="+mn-ea"/>
                <a:cs typeface="+mn-cs"/>
              </a:rPr>
              <a:t> se ha demostrado en los músculos cultivados con el uso de [ </a:t>
            </a:r>
            <a:r>
              <a:rPr lang="es-MX" sz="1200" b="0" i="0" kern="1200" baseline="30000" dirty="0" smtClean="0">
                <a:solidFill>
                  <a:schemeClr val="tx1"/>
                </a:solidFill>
                <a:latin typeface="+mn-lt"/>
                <a:ea typeface="+mn-ea"/>
                <a:cs typeface="+mn-cs"/>
              </a:rPr>
              <a:t>125</a:t>
            </a:r>
            <a:r>
              <a:rPr lang="es-MX" sz="1200" b="0" i="0" kern="1200" dirty="0" smtClean="0">
                <a:solidFill>
                  <a:schemeClr val="tx1"/>
                </a:solidFill>
                <a:latin typeface="+mn-lt"/>
                <a:ea typeface="+mn-ea"/>
                <a:cs typeface="+mn-cs"/>
              </a:rPr>
              <a:t> I] α-</a:t>
            </a:r>
            <a:r>
              <a:rPr lang="es-MX" sz="1200" b="0" i="0" kern="1200" dirty="0" err="1" smtClean="0">
                <a:solidFill>
                  <a:schemeClr val="tx1"/>
                </a:solidFill>
                <a:latin typeface="+mn-lt"/>
                <a:ea typeface="+mn-ea"/>
                <a:cs typeface="+mn-cs"/>
              </a:rPr>
              <a:t>bungarotoxina</a:t>
            </a:r>
            <a:r>
              <a:rPr lang="es-MX" sz="1200" b="0" i="0" kern="1200" dirty="0" smtClean="0">
                <a:solidFill>
                  <a:schemeClr val="tx1"/>
                </a:solidFill>
                <a:latin typeface="+mn-lt"/>
                <a:ea typeface="+mn-ea"/>
                <a:cs typeface="+mn-cs"/>
              </a:rPr>
              <a:t> como una sonda para seguir el ritmo de degradación del receptor de </a:t>
            </a:r>
            <a:r>
              <a:rPr lang="es-MX" sz="1200" b="0" i="0" u="none" strike="noStrike" kern="1200" dirty="0" smtClean="0">
                <a:solidFill>
                  <a:schemeClr val="tx1"/>
                </a:solidFill>
                <a:latin typeface="+mn-lt"/>
                <a:ea typeface="+mn-ea"/>
                <a:cs typeface="+mn-cs"/>
                <a:hlinkClick r:id="rId3"/>
              </a:rPr>
              <a:t>40,41</a:t>
            </a:r>
            <a:r>
              <a:rPr lang="es-MX" sz="1200" b="0" i="0" kern="1200" dirty="0" smtClean="0">
                <a:solidFill>
                  <a:schemeClr val="tx1"/>
                </a:solidFill>
                <a:latin typeface="+mn-lt"/>
                <a:ea typeface="+mn-ea"/>
                <a:cs typeface="+mn-cs"/>
              </a:rPr>
              <a:t> . </a:t>
            </a:r>
            <a:r>
              <a:rPr lang="es-MX" sz="1200" b="0" i="0" kern="1200" dirty="0" err="1" smtClean="0">
                <a:solidFill>
                  <a:schemeClr val="tx1"/>
                </a:solidFill>
                <a:latin typeface="+mn-lt"/>
                <a:ea typeface="+mn-ea"/>
                <a:cs typeface="+mn-cs"/>
              </a:rPr>
              <a:t>IgG</a:t>
            </a:r>
            <a:r>
              <a:rPr lang="es-MX" sz="1200" b="0" i="0" kern="1200" dirty="0" smtClean="0">
                <a:solidFill>
                  <a:schemeClr val="tx1"/>
                </a:solidFill>
                <a:latin typeface="+mn-lt"/>
                <a:ea typeface="+mn-ea"/>
                <a:cs typeface="+mn-cs"/>
              </a:rPr>
              <a:t> en suero de aproximadamente 90 por ciento de los pacientes indujo un aumento de hasta dos y tres veces en la tasa de degradación </a:t>
            </a:r>
            <a:r>
              <a:rPr lang="es-MX" sz="1200" b="0" i="0" u="none" strike="noStrike" kern="1200" dirty="0" smtClean="0">
                <a:solidFill>
                  <a:schemeClr val="tx1"/>
                </a:solidFill>
                <a:latin typeface="+mn-lt"/>
                <a:ea typeface="+mn-ea"/>
                <a:cs typeface="+mn-cs"/>
                <a:hlinkClick r:id="rId4"/>
              </a:rPr>
              <a:t>42</a:t>
            </a:r>
            <a:r>
              <a:rPr lang="es-MX" sz="1200" b="0" i="0" kern="1200" dirty="0" smtClean="0">
                <a:solidFill>
                  <a:schemeClr val="tx1"/>
                </a:solidFill>
                <a:latin typeface="+mn-lt"/>
                <a:ea typeface="+mn-ea"/>
                <a:cs typeface="+mn-cs"/>
              </a:rPr>
              <a:t> . Esta pérdida acelerada de los receptores de </a:t>
            </a:r>
            <a:r>
              <a:rPr lang="es-MX" sz="1200" b="0" i="0" kern="1200" dirty="0" err="1" smtClean="0">
                <a:solidFill>
                  <a:schemeClr val="tx1"/>
                </a:solidFill>
                <a:latin typeface="+mn-lt"/>
                <a:ea typeface="+mn-ea"/>
                <a:cs typeface="+mn-cs"/>
              </a:rPr>
              <a:t>acetilcolina</a:t>
            </a:r>
            <a:r>
              <a:rPr lang="es-MX" sz="1200" b="0" i="0" kern="1200" dirty="0" smtClean="0">
                <a:solidFill>
                  <a:schemeClr val="tx1"/>
                </a:solidFill>
                <a:latin typeface="+mn-lt"/>
                <a:ea typeface="+mn-ea"/>
                <a:cs typeface="+mn-cs"/>
              </a:rPr>
              <a:t> proporciona una prueba de diagnóstico útil para la miastenia </a:t>
            </a:r>
            <a:r>
              <a:rPr lang="es-MX" sz="1200" b="0" i="0" kern="1200" dirty="0" err="1" smtClean="0">
                <a:solidFill>
                  <a:schemeClr val="tx1"/>
                </a:solidFill>
                <a:latin typeface="+mn-lt"/>
                <a:ea typeface="+mn-ea"/>
                <a:cs typeface="+mn-cs"/>
              </a:rPr>
              <a:t>gravis</a:t>
            </a:r>
            <a:r>
              <a:rPr lang="es-MX" sz="1200" b="0" i="0" kern="1200" dirty="0" smtClean="0">
                <a:solidFill>
                  <a:schemeClr val="tx1"/>
                </a:solidFill>
                <a:latin typeface="+mn-lt"/>
                <a:ea typeface="+mn-ea"/>
                <a:cs typeface="+mn-cs"/>
              </a:rPr>
              <a:t> </a:t>
            </a:r>
            <a:r>
              <a:rPr lang="es-MX" sz="1200" b="0" i="0" u="none" strike="noStrike" kern="1200" dirty="0" smtClean="0">
                <a:solidFill>
                  <a:schemeClr val="tx1"/>
                </a:solidFill>
                <a:latin typeface="+mn-lt"/>
                <a:ea typeface="+mn-ea"/>
                <a:cs typeface="+mn-cs"/>
                <a:hlinkClick r:id="rId5"/>
              </a:rPr>
              <a:t>43</a:t>
            </a:r>
            <a:r>
              <a:rPr lang="es-MX" sz="1200" b="0" i="0" kern="1200" dirty="0" smtClean="0">
                <a:solidFill>
                  <a:schemeClr val="tx1"/>
                </a:solidFill>
                <a:latin typeface="+mn-lt"/>
                <a:ea typeface="+mn-ea"/>
                <a:cs typeface="+mn-cs"/>
              </a:rPr>
              <a:t> . La capacidad de los pacientes de la </a:t>
            </a:r>
            <a:r>
              <a:rPr lang="es-MX" sz="1200" b="0" i="0" kern="1200" dirty="0" err="1" smtClean="0">
                <a:solidFill>
                  <a:schemeClr val="tx1"/>
                </a:solidFill>
                <a:latin typeface="+mn-lt"/>
                <a:ea typeface="+mn-ea"/>
                <a:cs typeface="+mn-cs"/>
              </a:rPr>
              <a:t>IgG</a:t>
            </a:r>
            <a:r>
              <a:rPr lang="es-MX" sz="1200" b="0" i="0" kern="1200" dirty="0" smtClean="0">
                <a:solidFill>
                  <a:schemeClr val="tx1"/>
                </a:solidFill>
                <a:latin typeface="+mn-lt"/>
                <a:ea typeface="+mn-ea"/>
                <a:cs typeface="+mn-cs"/>
              </a:rPr>
              <a:t> para acelerar la degradación de los receptores de </a:t>
            </a:r>
            <a:r>
              <a:rPr lang="es-MX" sz="1200" b="0" i="0" kern="1200" dirty="0" err="1" smtClean="0">
                <a:solidFill>
                  <a:schemeClr val="tx1"/>
                </a:solidFill>
                <a:latin typeface="+mn-lt"/>
                <a:ea typeface="+mn-ea"/>
                <a:cs typeface="+mn-cs"/>
              </a:rPr>
              <a:t>acetilcolina</a:t>
            </a:r>
            <a:r>
              <a:rPr lang="es-MX" sz="1200" b="0" i="0" kern="1200" dirty="0" smtClean="0">
                <a:solidFill>
                  <a:schemeClr val="tx1"/>
                </a:solidFill>
                <a:latin typeface="+mn-lt"/>
                <a:ea typeface="+mn-ea"/>
                <a:cs typeface="+mn-cs"/>
              </a:rPr>
              <a:t> depende de su capacidad para entrecruzar los receptores de </a:t>
            </a:r>
            <a:r>
              <a:rPr lang="es-MX" sz="1200" b="0" i="0" u="none" strike="noStrike" kern="1200" dirty="0" smtClean="0">
                <a:solidFill>
                  <a:schemeClr val="tx1"/>
                </a:solidFill>
                <a:latin typeface="+mn-lt"/>
                <a:ea typeface="+mn-ea"/>
                <a:cs typeface="+mn-cs"/>
                <a:hlinkClick r:id="rId6"/>
              </a:rPr>
              <a:t>44</a:t>
            </a:r>
            <a:r>
              <a:rPr lang="es-MX" sz="1200" b="0" i="0" kern="1200" dirty="0" smtClean="0">
                <a:solidFill>
                  <a:schemeClr val="tx1"/>
                </a:solidFill>
                <a:latin typeface="+mn-lt"/>
                <a:ea typeface="+mn-ea"/>
                <a:cs typeface="+mn-cs"/>
              </a:rPr>
              <a:t> ( </a:t>
            </a:r>
            <a:r>
              <a:rPr lang="es-MX" sz="1200" b="0" i="0" u="none" strike="noStrike" kern="1200" dirty="0" smtClean="0">
                <a:solidFill>
                  <a:schemeClr val="tx1"/>
                </a:solidFill>
                <a:latin typeface="+mn-lt"/>
                <a:ea typeface="+mn-ea"/>
                <a:cs typeface="+mn-cs"/>
                <a:hlinkClick r:id="rId7"/>
              </a:rPr>
              <a:t>Figura 3 </a:t>
            </a:r>
            <a:r>
              <a:rPr lang="es-MX" sz="1200" b="1" i="0" kern="1200" cap="all" dirty="0" smtClean="0">
                <a:solidFill>
                  <a:schemeClr val="tx1"/>
                </a:solidFill>
                <a:latin typeface="+mn-lt"/>
                <a:ea typeface="+mn-ea"/>
                <a:cs typeface="+mn-cs"/>
              </a:rPr>
              <a:t>FIGURA 3</a:t>
            </a:r>
            <a:r>
              <a:rPr lang="es-MX" sz="1200" b="0" i="0" kern="1200" dirty="0" smtClean="0">
                <a:solidFill>
                  <a:schemeClr val="tx1"/>
                </a:solidFill>
                <a:latin typeface="+mn-lt"/>
                <a:ea typeface="+mn-ea"/>
                <a:cs typeface="+mn-cs"/>
              </a:rPr>
              <a:t>Entrecruzamiento de los receptores de </a:t>
            </a:r>
            <a:r>
              <a:rPr lang="es-MX" sz="1200" b="0" i="0" kern="1200" dirty="0" err="1" smtClean="0">
                <a:solidFill>
                  <a:schemeClr val="tx1"/>
                </a:solidFill>
                <a:latin typeface="+mn-lt"/>
                <a:ea typeface="+mn-ea"/>
                <a:cs typeface="+mn-cs"/>
              </a:rPr>
              <a:t>acetilcolina</a:t>
            </a:r>
            <a:r>
              <a:rPr lang="es-MX" sz="1200" b="0" i="0" kern="1200" dirty="0" smtClean="0">
                <a:solidFill>
                  <a:schemeClr val="tx1"/>
                </a:solidFill>
                <a:latin typeface="+mn-lt"/>
                <a:ea typeface="+mn-ea"/>
                <a:cs typeface="+mn-cs"/>
              </a:rPr>
              <a:t> por anticuerpos.). Los receptores de </a:t>
            </a:r>
            <a:r>
              <a:rPr lang="es-MX" sz="1200" b="0" i="0" kern="1200" dirty="0" err="1" smtClean="0">
                <a:solidFill>
                  <a:schemeClr val="tx1"/>
                </a:solidFill>
                <a:latin typeface="+mn-lt"/>
                <a:ea typeface="+mn-ea"/>
                <a:cs typeface="+mn-cs"/>
              </a:rPr>
              <a:t>acetilcolina</a:t>
            </a:r>
            <a:r>
              <a:rPr lang="es-MX" sz="1200" b="0" i="0" kern="1200" dirty="0" smtClean="0">
                <a:solidFill>
                  <a:schemeClr val="tx1"/>
                </a:solidFill>
                <a:latin typeface="+mn-lt"/>
                <a:ea typeface="+mn-ea"/>
                <a:cs typeface="+mn-cs"/>
              </a:rPr>
              <a:t> vinculados-anticuerpo se encuentran reunidas en grupos dentro de la membrana muscular, </a:t>
            </a:r>
            <a:r>
              <a:rPr lang="es-MX" sz="1200" b="0" i="0" u="none" strike="noStrike" kern="1200" dirty="0" smtClean="0">
                <a:solidFill>
                  <a:schemeClr val="tx1"/>
                </a:solidFill>
                <a:latin typeface="+mn-lt"/>
                <a:ea typeface="+mn-ea"/>
                <a:cs typeface="+mn-cs"/>
                <a:hlinkClick r:id="rId8"/>
              </a:rPr>
              <a:t>45</a:t>
            </a:r>
            <a:r>
              <a:rPr lang="es-MX" sz="1200" b="0" i="0" kern="1200" dirty="0" smtClean="0">
                <a:solidFill>
                  <a:schemeClr val="tx1"/>
                </a:solidFill>
                <a:latin typeface="+mn-lt"/>
                <a:ea typeface="+mn-ea"/>
                <a:cs typeface="+mn-cs"/>
              </a:rPr>
              <a:t> , donde son rápidamente internalizados por un proceso de </a:t>
            </a:r>
            <a:r>
              <a:rPr lang="es-MX" sz="1200" b="0" i="0" kern="1200" dirty="0" err="1" smtClean="0">
                <a:solidFill>
                  <a:schemeClr val="tx1"/>
                </a:solidFill>
                <a:latin typeface="+mn-lt"/>
                <a:ea typeface="+mn-ea"/>
                <a:cs typeface="+mn-cs"/>
              </a:rPr>
              <a:t>endocitosis</a:t>
            </a:r>
            <a:r>
              <a:rPr lang="es-MX" sz="1200" b="0" i="0" kern="1200" dirty="0" smtClean="0">
                <a:solidFill>
                  <a:schemeClr val="tx1"/>
                </a:solidFill>
                <a:latin typeface="+mn-lt"/>
                <a:ea typeface="+mn-ea"/>
                <a:cs typeface="+mn-cs"/>
              </a:rPr>
              <a:t> y degradación a continuación. El paso crítico en este proceso se acelera la </a:t>
            </a:r>
            <a:r>
              <a:rPr lang="es-MX" sz="1200" b="0" i="0" kern="1200" dirty="0" err="1" smtClean="0">
                <a:solidFill>
                  <a:schemeClr val="tx1"/>
                </a:solidFill>
                <a:latin typeface="+mn-lt"/>
                <a:ea typeface="+mn-ea"/>
                <a:cs typeface="+mn-cs"/>
              </a:rPr>
              <a:t>endocitosis</a:t>
            </a:r>
            <a:r>
              <a:rPr lang="es-MX" sz="1200" b="0" i="0" kern="1200" dirty="0" smtClean="0">
                <a:solidFill>
                  <a:schemeClr val="tx1"/>
                </a:solidFill>
                <a:latin typeface="+mn-lt"/>
                <a:ea typeface="+mn-ea"/>
                <a:cs typeface="+mn-cs"/>
              </a:rPr>
              <a:t> de los receptores de </a:t>
            </a:r>
            <a:r>
              <a:rPr lang="es-MX" sz="1200" b="0" i="0" kern="1200" dirty="0" err="1" smtClean="0">
                <a:solidFill>
                  <a:schemeClr val="tx1"/>
                </a:solidFill>
                <a:latin typeface="+mn-lt"/>
                <a:ea typeface="+mn-ea"/>
                <a:cs typeface="+mn-cs"/>
              </a:rPr>
              <a:t>acetilcolina.Acelerada</a:t>
            </a:r>
            <a:r>
              <a:rPr lang="es-MX" sz="1200" b="0" i="0" kern="1200" dirty="0" smtClean="0">
                <a:solidFill>
                  <a:schemeClr val="tx1"/>
                </a:solidFill>
                <a:latin typeface="+mn-lt"/>
                <a:ea typeface="+mn-ea"/>
                <a:cs typeface="+mn-cs"/>
              </a:rPr>
              <a:t> degradación del anticuerpo de los receptores se ha demostrado no sólo en las células musculares cultivadas, sino también en vivo a intactas uniones neuromusculares </a:t>
            </a:r>
            <a:r>
              <a:rPr lang="es-MX" sz="1200" b="0" i="0" u="none" strike="noStrike" kern="1200" dirty="0" smtClean="0">
                <a:solidFill>
                  <a:schemeClr val="tx1"/>
                </a:solidFill>
                <a:latin typeface="+mn-lt"/>
                <a:ea typeface="+mn-ea"/>
                <a:cs typeface="+mn-cs"/>
                <a:hlinkClick r:id="rId9"/>
              </a:rPr>
              <a:t>46</a:t>
            </a:r>
            <a:r>
              <a:rPr lang="es-MX" sz="1200" b="0" i="0" kern="1200" dirty="0" smtClean="0">
                <a:solidFill>
                  <a:schemeClr val="tx1"/>
                </a:solidFill>
                <a:latin typeface="+mn-lt"/>
                <a:ea typeface="+mn-ea"/>
                <a:cs typeface="+mn-cs"/>
              </a:rPr>
              <a:t> .</a:t>
            </a:r>
          </a:p>
          <a:p>
            <a:pPr fontAlgn="base"/>
            <a:r>
              <a:rPr lang="es-MX" sz="1200" b="1" i="0" kern="1200" dirty="0" smtClean="0">
                <a:solidFill>
                  <a:schemeClr val="tx1"/>
                </a:solidFill>
                <a:latin typeface="+mn-lt"/>
                <a:ea typeface="+mn-ea"/>
                <a:cs typeface="+mn-cs"/>
              </a:rPr>
              <a:t>El bloqueo de los receptores de </a:t>
            </a:r>
            <a:r>
              <a:rPr lang="es-MX" sz="1200" b="1" i="0" kern="1200" dirty="0" err="1" smtClean="0">
                <a:solidFill>
                  <a:schemeClr val="tx1"/>
                </a:solidFill>
                <a:latin typeface="+mn-lt"/>
                <a:ea typeface="+mn-ea"/>
                <a:cs typeface="+mn-cs"/>
              </a:rPr>
              <a:t>acetilcolina</a:t>
            </a:r>
            <a:endParaRPr lang="es-MX" sz="1200" b="1" i="0" kern="1200" dirty="0" smtClean="0">
              <a:solidFill>
                <a:schemeClr val="tx1"/>
              </a:solidFill>
              <a:latin typeface="+mn-lt"/>
              <a:ea typeface="+mn-ea"/>
              <a:cs typeface="+mn-cs"/>
            </a:endParaRPr>
          </a:p>
          <a:p>
            <a:pPr fontAlgn="base"/>
            <a:r>
              <a:rPr lang="es-MX" sz="1200" b="0" i="0" kern="1200" dirty="0" err="1" smtClean="0">
                <a:solidFill>
                  <a:schemeClr val="tx1"/>
                </a:solidFill>
                <a:latin typeface="+mn-lt"/>
                <a:ea typeface="+mn-ea"/>
                <a:cs typeface="+mn-cs"/>
              </a:rPr>
              <a:t>IgG</a:t>
            </a:r>
            <a:r>
              <a:rPr lang="es-MX" sz="1200" b="0" i="0" kern="1200" dirty="0" smtClean="0">
                <a:solidFill>
                  <a:schemeClr val="tx1"/>
                </a:solidFill>
                <a:latin typeface="+mn-lt"/>
                <a:ea typeface="+mn-ea"/>
                <a:cs typeface="+mn-cs"/>
              </a:rPr>
              <a:t> 50 a 88 por ciento de los pacientes con miastenia </a:t>
            </a:r>
            <a:r>
              <a:rPr lang="es-MX" sz="1200" b="0" i="0" kern="1200" dirty="0" err="1" smtClean="0">
                <a:solidFill>
                  <a:schemeClr val="tx1"/>
                </a:solidFill>
                <a:latin typeface="+mn-lt"/>
                <a:ea typeface="+mn-ea"/>
                <a:cs typeface="+mn-cs"/>
              </a:rPr>
              <a:t>gravis</a:t>
            </a:r>
            <a:r>
              <a:rPr lang="es-MX" sz="1200" b="0" i="0" kern="1200" dirty="0" smtClean="0">
                <a:solidFill>
                  <a:schemeClr val="tx1"/>
                </a:solidFill>
                <a:latin typeface="+mn-lt"/>
                <a:ea typeface="+mn-ea"/>
                <a:cs typeface="+mn-cs"/>
              </a:rPr>
              <a:t> se ha demostrado que bloquean la </a:t>
            </a:r>
            <a:r>
              <a:rPr lang="es-MX" sz="1200" b="0" i="0" kern="1200" dirty="0" err="1" smtClean="0">
                <a:solidFill>
                  <a:schemeClr val="tx1"/>
                </a:solidFill>
                <a:latin typeface="+mn-lt"/>
                <a:ea typeface="+mn-ea"/>
                <a:cs typeface="+mn-cs"/>
              </a:rPr>
              <a:t>acetilcolina</a:t>
            </a:r>
            <a:r>
              <a:rPr lang="es-MX" sz="1200" b="0" i="0" kern="1200" dirty="0" smtClean="0">
                <a:solidFill>
                  <a:schemeClr val="tx1"/>
                </a:solidFill>
                <a:latin typeface="+mn-lt"/>
                <a:ea typeface="+mn-ea"/>
                <a:cs typeface="+mn-cs"/>
              </a:rPr>
              <a:t> sitios de unión de los receptores de </a:t>
            </a:r>
            <a:r>
              <a:rPr lang="es-MX" sz="1200" b="0" i="0" kern="1200" dirty="0" err="1" smtClean="0">
                <a:solidFill>
                  <a:schemeClr val="tx1"/>
                </a:solidFill>
                <a:latin typeface="+mn-lt"/>
                <a:ea typeface="+mn-ea"/>
                <a:cs typeface="+mn-cs"/>
              </a:rPr>
              <a:t>acetilcolina</a:t>
            </a:r>
            <a:r>
              <a:rPr lang="es-MX" sz="1200" b="0" i="0" kern="1200" dirty="0" smtClean="0">
                <a:solidFill>
                  <a:schemeClr val="tx1"/>
                </a:solidFill>
                <a:latin typeface="+mn-lt"/>
                <a:ea typeface="+mn-ea"/>
                <a:cs typeface="+mn-cs"/>
              </a:rPr>
              <a:t> en cultivos de células del músculo de mamíferos </a:t>
            </a:r>
            <a:r>
              <a:rPr lang="es-MX" sz="1200" b="0" i="0" u="none" strike="noStrike" kern="1200" dirty="0" smtClean="0">
                <a:solidFill>
                  <a:schemeClr val="tx1"/>
                </a:solidFill>
                <a:latin typeface="+mn-lt"/>
                <a:ea typeface="+mn-ea"/>
                <a:cs typeface="+mn-cs"/>
                <a:hlinkClick r:id="rId4"/>
              </a:rPr>
              <a:t>42,43</a:t>
            </a:r>
            <a:r>
              <a:rPr lang="es-MX" sz="1200" b="0" i="0" kern="1200" dirty="0" smtClean="0">
                <a:solidFill>
                  <a:schemeClr val="tx1"/>
                </a:solidFill>
                <a:latin typeface="+mn-lt"/>
                <a:ea typeface="+mn-ea"/>
                <a:cs typeface="+mn-cs"/>
              </a:rPr>
              <a:t> . Debido al pequeño tamaño de los sitios de enlace de la </a:t>
            </a:r>
            <a:r>
              <a:rPr lang="es-MX" sz="1200" b="0" i="0" kern="1200" dirty="0" err="1" smtClean="0">
                <a:solidFill>
                  <a:schemeClr val="tx1"/>
                </a:solidFill>
                <a:latin typeface="+mn-lt"/>
                <a:ea typeface="+mn-ea"/>
                <a:cs typeface="+mn-cs"/>
              </a:rPr>
              <a:t>acetilcolina</a:t>
            </a:r>
            <a:r>
              <a:rPr lang="es-MX" sz="1200" b="0" i="0" kern="1200" dirty="0" smtClean="0">
                <a:solidFill>
                  <a:schemeClr val="tx1"/>
                </a:solidFill>
                <a:latin typeface="+mn-lt"/>
                <a:ea typeface="+mn-ea"/>
                <a:cs typeface="+mn-cs"/>
              </a:rPr>
              <a:t> </a:t>
            </a:r>
            <a:r>
              <a:rPr lang="es-MX" sz="1200" b="0" i="0" u="none" strike="noStrike" kern="1200" dirty="0" smtClean="0">
                <a:solidFill>
                  <a:schemeClr val="tx1"/>
                </a:solidFill>
                <a:latin typeface="+mn-lt"/>
                <a:ea typeface="+mn-ea"/>
                <a:cs typeface="+mn-cs"/>
                <a:hlinkClick r:id="rId10"/>
              </a:rPr>
              <a:t>15</a:t>
            </a:r>
            <a:r>
              <a:rPr lang="es-MX" sz="1200" b="0" i="0" kern="1200" dirty="0" smtClean="0">
                <a:solidFill>
                  <a:schemeClr val="tx1"/>
                </a:solidFill>
                <a:latin typeface="+mn-lt"/>
                <a:ea typeface="+mn-ea"/>
                <a:cs typeface="+mn-cs"/>
              </a:rPr>
              <a:t> ( </a:t>
            </a:r>
            <a:r>
              <a:rPr lang="es-MX" sz="1200" b="0" i="0" u="none" strike="noStrike" kern="1200" dirty="0" smtClean="0">
                <a:solidFill>
                  <a:schemeClr val="tx1"/>
                </a:solidFill>
                <a:latin typeface="+mn-lt"/>
                <a:ea typeface="+mn-ea"/>
                <a:cs typeface="+mn-cs"/>
                <a:hlinkClick r:id="rId11"/>
              </a:rPr>
              <a:t>Figura 2</a:t>
            </a:r>
            <a:r>
              <a:rPr lang="es-MX" sz="1200" b="0" i="0" kern="1200" dirty="0" smtClean="0">
                <a:solidFill>
                  <a:schemeClr val="tx1"/>
                </a:solidFill>
                <a:latin typeface="+mn-lt"/>
                <a:ea typeface="+mn-ea"/>
                <a:cs typeface="+mn-cs"/>
              </a:rPr>
              <a:t>), es probable que los anticuerpos se unen el bloqueo de cerca de los sitios y no directamente a ellos, produciendo un bloqueo por impedimento estérico.</a:t>
            </a:r>
          </a:p>
          <a:p>
            <a:pPr fontAlgn="base"/>
            <a:r>
              <a:rPr lang="es-MX" sz="1200" b="1" i="0" kern="1200" dirty="0" smtClean="0">
                <a:solidFill>
                  <a:schemeClr val="tx1"/>
                </a:solidFill>
                <a:latin typeface="+mn-lt"/>
                <a:ea typeface="+mn-ea"/>
                <a:cs typeface="+mn-cs"/>
              </a:rPr>
              <a:t>El daño a las uniones neuromusculares</a:t>
            </a:r>
          </a:p>
          <a:p>
            <a:pPr fontAlgn="base"/>
            <a:r>
              <a:rPr lang="es-MX" sz="1200" b="0" i="0" kern="1200" dirty="0" smtClean="0">
                <a:solidFill>
                  <a:schemeClr val="tx1"/>
                </a:solidFill>
                <a:latin typeface="+mn-lt"/>
                <a:ea typeface="+mn-ea"/>
                <a:cs typeface="+mn-cs"/>
              </a:rPr>
              <a:t>Varias líneas de evidencia apoyan el papel de la mediada por los daños complemento en la patogénesis de la miastenia </a:t>
            </a:r>
            <a:r>
              <a:rPr lang="es-MX" sz="1200" b="0" i="0" kern="1200" dirty="0" err="1" smtClean="0">
                <a:solidFill>
                  <a:schemeClr val="tx1"/>
                </a:solidFill>
                <a:latin typeface="+mn-lt"/>
                <a:ea typeface="+mn-ea"/>
                <a:cs typeface="+mn-cs"/>
              </a:rPr>
              <a:t>gravis</a:t>
            </a:r>
            <a:r>
              <a:rPr lang="es-MX" sz="1200" b="0" i="0" kern="1200" dirty="0" smtClean="0">
                <a:solidFill>
                  <a:schemeClr val="tx1"/>
                </a:solidFill>
                <a:latin typeface="+mn-lt"/>
                <a:ea typeface="+mn-ea"/>
                <a:cs typeface="+mn-cs"/>
              </a:rPr>
              <a:t>. Microscopía electrónica de las uniones neuromusculares de los pacientes con miastenia </a:t>
            </a:r>
            <a:r>
              <a:rPr lang="es-MX" sz="1200" b="0" i="0" kern="1200" dirty="0" err="1" smtClean="0">
                <a:solidFill>
                  <a:schemeClr val="tx1"/>
                </a:solidFill>
                <a:latin typeface="+mn-lt"/>
                <a:ea typeface="+mn-ea"/>
                <a:cs typeface="+mn-cs"/>
              </a:rPr>
              <a:t>gravis</a:t>
            </a:r>
            <a:r>
              <a:rPr lang="es-MX" sz="1200" b="0" i="0" kern="1200" dirty="0" smtClean="0">
                <a:solidFill>
                  <a:schemeClr val="tx1"/>
                </a:solidFill>
                <a:latin typeface="+mn-lt"/>
                <a:ea typeface="+mn-ea"/>
                <a:cs typeface="+mn-cs"/>
              </a:rPr>
              <a:t> reveló los cambios morfológicos de aplanamiento y simplificación de los pliegues </a:t>
            </a:r>
            <a:r>
              <a:rPr lang="es-MX" sz="1200" b="0" i="0" kern="1200" dirty="0" err="1" smtClean="0">
                <a:solidFill>
                  <a:schemeClr val="tx1"/>
                </a:solidFill>
                <a:latin typeface="+mn-lt"/>
                <a:ea typeface="+mn-ea"/>
                <a:cs typeface="+mn-cs"/>
              </a:rPr>
              <a:t>postsinápticos</a:t>
            </a:r>
            <a:r>
              <a:rPr lang="es-MX" sz="1200" b="0" i="0" kern="1200" dirty="0" smtClean="0">
                <a:solidFill>
                  <a:schemeClr val="tx1"/>
                </a:solidFill>
                <a:latin typeface="+mn-lt"/>
                <a:ea typeface="+mn-ea"/>
                <a:cs typeface="+mn-cs"/>
              </a:rPr>
              <a:t> </a:t>
            </a:r>
            <a:r>
              <a:rPr lang="es-MX" sz="1200" b="0" i="0" u="none" strike="noStrike" kern="1200" dirty="0" smtClean="0">
                <a:solidFill>
                  <a:schemeClr val="tx1"/>
                </a:solidFill>
                <a:latin typeface="+mn-lt"/>
                <a:ea typeface="+mn-ea"/>
                <a:cs typeface="+mn-cs"/>
                <a:hlinkClick r:id="rId12"/>
              </a:rPr>
              <a:t>9</a:t>
            </a:r>
            <a:r>
              <a:rPr lang="es-MX" sz="1200" b="0" i="0" kern="1200" dirty="0" smtClean="0">
                <a:solidFill>
                  <a:schemeClr val="tx1"/>
                </a:solidFill>
                <a:latin typeface="+mn-lt"/>
                <a:ea typeface="+mn-ea"/>
                <a:cs typeface="+mn-cs"/>
              </a:rPr>
              <a:t> ( </a:t>
            </a:r>
            <a:r>
              <a:rPr lang="es-MX" sz="1200" b="0" i="0" u="none" strike="noStrike" kern="1200" dirty="0" smtClean="0">
                <a:solidFill>
                  <a:schemeClr val="tx1"/>
                </a:solidFill>
                <a:latin typeface="+mn-lt"/>
                <a:ea typeface="+mn-ea"/>
                <a:cs typeface="+mn-cs"/>
                <a:hlinkClick r:id="rId13"/>
              </a:rPr>
              <a:t>Figura 1</a:t>
            </a:r>
            <a:r>
              <a:rPr lang="es-MX" sz="1200" b="0" i="0" kern="1200" dirty="0" smtClean="0">
                <a:solidFill>
                  <a:schemeClr val="tx1"/>
                </a:solidFill>
                <a:latin typeface="+mn-lt"/>
                <a:ea typeface="+mn-ea"/>
                <a:cs typeface="+mn-cs"/>
              </a:rPr>
              <a:t> ). métodos </a:t>
            </a:r>
            <a:r>
              <a:rPr lang="es-MX" sz="1200" b="0" i="0" kern="1200" dirty="0" err="1" smtClean="0">
                <a:solidFill>
                  <a:schemeClr val="tx1"/>
                </a:solidFill>
                <a:latin typeface="+mn-lt"/>
                <a:ea typeface="+mn-ea"/>
                <a:cs typeface="+mn-cs"/>
              </a:rPr>
              <a:t>inmunocitoquímicos</a:t>
            </a:r>
            <a:r>
              <a:rPr lang="es-MX" sz="1200" b="0" i="0" kern="1200" dirty="0" smtClean="0">
                <a:solidFill>
                  <a:schemeClr val="tx1"/>
                </a:solidFill>
                <a:latin typeface="+mn-lt"/>
                <a:ea typeface="+mn-ea"/>
                <a:cs typeface="+mn-cs"/>
              </a:rPr>
              <a:t> han demostrado la presencia del complejo de ataque a la membrana del complemento en los cruces </a:t>
            </a:r>
            <a:r>
              <a:rPr lang="es-MX" sz="1200" b="0" i="0" kern="1200" dirty="0" err="1" smtClean="0">
                <a:solidFill>
                  <a:schemeClr val="tx1"/>
                </a:solidFill>
                <a:latin typeface="+mn-lt"/>
                <a:ea typeface="+mn-ea"/>
                <a:cs typeface="+mn-cs"/>
              </a:rPr>
              <a:t>miasténico</a:t>
            </a:r>
            <a:r>
              <a:rPr lang="es-MX" sz="1200" b="0" i="0" kern="1200" dirty="0" smtClean="0">
                <a:solidFill>
                  <a:schemeClr val="tx1"/>
                </a:solidFill>
                <a:latin typeface="+mn-lt"/>
                <a:ea typeface="+mn-ea"/>
                <a:cs typeface="+mn-cs"/>
              </a:rPr>
              <a:t> </a:t>
            </a:r>
            <a:r>
              <a:rPr lang="es-MX" sz="1200" b="0" i="0" u="none" strike="noStrike" kern="1200" dirty="0" smtClean="0">
                <a:solidFill>
                  <a:schemeClr val="tx1"/>
                </a:solidFill>
                <a:latin typeface="+mn-lt"/>
                <a:ea typeface="+mn-ea"/>
                <a:cs typeface="+mn-cs"/>
                <a:hlinkClick r:id="rId14"/>
              </a:rPr>
              <a:t>47</a:t>
            </a:r>
            <a:r>
              <a:rPr lang="es-MX" sz="1200" b="0" i="0" kern="1200" dirty="0" smtClean="0">
                <a:solidFill>
                  <a:schemeClr val="tx1"/>
                </a:solidFill>
                <a:latin typeface="+mn-lt"/>
                <a:ea typeface="+mn-ea"/>
                <a:cs typeface="+mn-cs"/>
              </a:rPr>
              <a:t> .En la transferencia del ratón modelo pasivo, el efecto patógeno de </a:t>
            </a:r>
            <a:r>
              <a:rPr lang="es-MX" sz="1200" b="0" i="0" kern="1200" dirty="0" err="1" smtClean="0">
                <a:solidFill>
                  <a:schemeClr val="tx1"/>
                </a:solidFill>
                <a:latin typeface="+mn-lt"/>
                <a:ea typeface="+mn-ea"/>
                <a:cs typeface="+mn-cs"/>
              </a:rPr>
              <a:t>IgG</a:t>
            </a:r>
            <a:r>
              <a:rPr lang="es-MX" sz="1200" b="0" i="0" kern="1200" dirty="0" smtClean="0">
                <a:solidFill>
                  <a:schemeClr val="tx1"/>
                </a:solidFill>
                <a:latin typeface="+mn-lt"/>
                <a:ea typeface="+mn-ea"/>
                <a:cs typeface="+mn-cs"/>
              </a:rPr>
              <a:t> </a:t>
            </a:r>
            <a:r>
              <a:rPr lang="es-MX" sz="1200" b="0" i="0" kern="1200" dirty="0" err="1" smtClean="0">
                <a:solidFill>
                  <a:schemeClr val="tx1"/>
                </a:solidFill>
                <a:latin typeface="+mn-lt"/>
                <a:ea typeface="+mn-ea"/>
                <a:cs typeface="+mn-cs"/>
              </a:rPr>
              <a:t>miasténico</a:t>
            </a:r>
            <a:r>
              <a:rPr lang="es-MX" sz="1200" b="0" i="0" kern="1200" dirty="0" smtClean="0">
                <a:solidFill>
                  <a:schemeClr val="tx1"/>
                </a:solidFill>
                <a:latin typeface="+mn-lt"/>
                <a:ea typeface="+mn-ea"/>
                <a:cs typeface="+mn-cs"/>
              </a:rPr>
              <a:t> se demostró que dependerá en parte de la presencia de complemento en ratones receptores </a:t>
            </a:r>
            <a:r>
              <a:rPr lang="es-MX" sz="1200" b="0" i="0" u="none" strike="noStrike" kern="1200" dirty="0" smtClean="0">
                <a:solidFill>
                  <a:schemeClr val="tx1"/>
                </a:solidFill>
                <a:latin typeface="+mn-lt"/>
                <a:ea typeface="+mn-ea"/>
                <a:cs typeface="+mn-cs"/>
                <a:hlinkClick r:id="rId15"/>
              </a:rPr>
              <a:t>35</a:t>
            </a:r>
            <a:endParaRPr lang="es-MX" sz="1200" b="0" i="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1C4A7EB4-96E9-4B16-A027-7CE3CB72CA72}" type="slidenum">
              <a:rPr lang="es-MX" smtClean="0"/>
              <a:pPr/>
              <a:t>14</a:t>
            </a:fld>
            <a:endParaRPr lang="es-MX"/>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r>
              <a:rPr lang="en-US" sz="1200" dirty="0" smtClean="0">
                <a:latin typeface="Arial Unicode MS" pitchFamily="32" charset="0"/>
                <a:cs typeface="Arial Unicode MS" pitchFamily="32" charset="0"/>
              </a:rPr>
              <a:t>Figure 4. T-Cell-Dependent Antibody Production. Antigen-presenting cells internalize the antigen (acetylcholine receptor), process it, and then present the processed peptides in association with major </a:t>
            </a:r>
            <a:r>
              <a:rPr lang="en-US" sz="1200" dirty="0" err="1" smtClean="0">
                <a:latin typeface="Arial Unicode MS" pitchFamily="32" charset="0"/>
                <a:cs typeface="Arial Unicode MS" pitchFamily="32" charset="0"/>
              </a:rPr>
              <a:t>histocompatibility</a:t>
            </a:r>
            <a:r>
              <a:rPr lang="en-US" sz="1200" dirty="0" smtClean="0">
                <a:latin typeface="Arial Unicode MS" pitchFamily="32" charset="0"/>
                <a:cs typeface="Arial Unicode MS" pitchFamily="32" charset="0"/>
              </a:rPr>
              <a:t> complex (MHC) class II molecules unique to the subject. The T-cell receptor of antigen-specific helper T cells (CD4+) binds to the specific MHC-peptide complex. The interaction of the antigen-presenting cell and the T cell requires additional </a:t>
            </a:r>
            <a:r>
              <a:rPr lang="en-US" sz="1200" dirty="0" err="1" smtClean="0">
                <a:latin typeface="Arial Unicode MS" pitchFamily="32" charset="0"/>
                <a:cs typeface="Arial Unicode MS" pitchFamily="32" charset="0"/>
              </a:rPr>
              <a:t>costimulatory</a:t>
            </a:r>
            <a:r>
              <a:rPr lang="en-US" sz="1200" dirty="0" smtClean="0">
                <a:latin typeface="Arial Unicode MS" pitchFamily="32" charset="0"/>
                <a:cs typeface="Arial Unicode MS" pitchFamily="32" charset="0"/>
              </a:rPr>
              <a:t> signals and is aided by adhesion molecules and cytokines, resulting in T-cell stimulation. The activated T cell helps acetylcholine-receptor-specific B cells. These B cells bind the antigen (acetylcholine receptor) to their surface antibodies, process it, and present the MHC-peptide complex, like other antigen-presenting cells. They thus interact with T cells by binding to the T-cell receptor. The T cell provides help to the B cells by means of surface molecules and cytokines (not shown), resulting in B-cell proliferation and the secretion of acetylcholine-receptor-specific antibody.</a:t>
            </a:r>
            <a:endParaRPr lang="es-MX" sz="1200" b="0" i="0" kern="1200" dirty="0" smtClean="0">
              <a:solidFill>
                <a:schemeClr val="tx1"/>
              </a:solidFill>
              <a:latin typeface="+mn-lt"/>
              <a:ea typeface="+mn-ea"/>
              <a:cs typeface="+mn-cs"/>
            </a:endParaRPr>
          </a:p>
          <a:p>
            <a:r>
              <a:rPr lang="es-MX" sz="1200" b="0" i="0" kern="1200" dirty="0" smtClean="0">
                <a:solidFill>
                  <a:schemeClr val="tx1"/>
                </a:solidFill>
                <a:latin typeface="+mn-lt"/>
                <a:ea typeface="+mn-ea"/>
                <a:cs typeface="+mn-cs"/>
              </a:rPr>
              <a:t>Aunque la mayoría de los sitios de reconocimiento de células-T están en la subunidad α, las células T también reconocen </a:t>
            </a:r>
            <a:r>
              <a:rPr lang="es-MX" sz="1200" b="0" i="0" kern="1200" dirty="0" err="1" smtClean="0">
                <a:solidFill>
                  <a:schemeClr val="tx1"/>
                </a:solidFill>
                <a:latin typeface="+mn-lt"/>
                <a:ea typeface="+mn-ea"/>
                <a:cs typeface="+mn-cs"/>
              </a:rPr>
              <a:t>epítopos</a:t>
            </a:r>
            <a:r>
              <a:rPr lang="es-MX" sz="1200" b="0" i="0" kern="1200" dirty="0" smtClean="0">
                <a:solidFill>
                  <a:schemeClr val="tx1"/>
                </a:solidFill>
                <a:latin typeface="+mn-lt"/>
                <a:ea typeface="+mn-ea"/>
                <a:cs typeface="+mn-cs"/>
              </a:rPr>
              <a:t> en otras subunidades. De hecho, las células T de pacientes con miastenia </a:t>
            </a:r>
            <a:r>
              <a:rPr lang="es-MX" sz="1200" b="0" i="0" kern="1200" dirty="0" err="1" smtClean="0">
                <a:solidFill>
                  <a:schemeClr val="tx1"/>
                </a:solidFill>
                <a:latin typeface="+mn-lt"/>
                <a:ea typeface="+mn-ea"/>
                <a:cs typeface="+mn-cs"/>
              </a:rPr>
              <a:t>gravis</a:t>
            </a:r>
            <a:r>
              <a:rPr lang="es-MX" sz="1200" b="0" i="0" kern="1200" dirty="0" smtClean="0">
                <a:solidFill>
                  <a:schemeClr val="tx1"/>
                </a:solidFill>
                <a:latin typeface="+mn-lt"/>
                <a:ea typeface="+mn-ea"/>
                <a:cs typeface="+mn-cs"/>
              </a:rPr>
              <a:t> se han demostrado para responder a más de 30 receptores de </a:t>
            </a:r>
            <a:r>
              <a:rPr lang="es-MX" sz="1200" b="0" i="0" kern="1200" dirty="0" err="1" smtClean="0">
                <a:solidFill>
                  <a:schemeClr val="tx1"/>
                </a:solidFill>
                <a:latin typeface="+mn-lt"/>
                <a:ea typeface="+mn-ea"/>
                <a:cs typeface="+mn-cs"/>
              </a:rPr>
              <a:t>acetilcolina</a:t>
            </a:r>
            <a:r>
              <a:rPr lang="es-MX" sz="1200" b="0" i="0" kern="1200" dirty="0" smtClean="0">
                <a:solidFill>
                  <a:schemeClr val="tx1"/>
                </a:solidFill>
                <a:latin typeface="+mn-lt"/>
                <a:ea typeface="+mn-ea"/>
                <a:cs typeface="+mn-cs"/>
              </a:rPr>
              <a:t>-péptidos derivados de diferentes- </a:t>
            </a:r>
            <a:r>
              <a:rPr lang="es-MX" sz="1200" b="0" i="0" u="none" strike="noStrike" kern="1200" dirty="0" smtClean="0">
                <a:solidFill>
                  <a:schemeClr val="tx1"/>
                </a:solidFill>
                <a:latin typeface="+mn-lt"/>
                <a:ea typeface="+mn-ea"/>
                <a:cs typeface="+mn-cs"/>
                <a:hlinkClick r:id="rId3"/>
              </a:rPr>
              <a:t>77</a:t>
            </a:r>
            <a:r>
              <a:rPr lang="es-MX" sz="1200" b="0" i="0" kern="1200" dirty="0" smtClean="0">
                <a:solidFill>
                  <a:schemeClr val="tx1"/>
                </a:solidFill>
                <a:latin typeface="+mn-lt"/>
                <a:ea typeface="+mn-ea"/>
                <a:cs typeface="+mn-cs"/>
              </a:rPr>
              <a:t> . Los esfuerzos para analizar el repertorio de receptores de células T que reconocen los receptores de </a:t>
            </a:r>
            <a:r>
              <a:rPr lang="es-MX" sz="1200" b="0" i="0" kern="1200" dirty="0" err="1" smtClean="0">
                <a:solidFill>
                  <a:schemeClr val="tx1"/>
                </a:solidFill>
                <a:latin typeface="+mn-lt"/>
                <a:ea typeface="+mn-ea"/>
                <a:cs typeface="+mn-cs"/>
              </a:rPr>
              <a:t>acetilcolina</a:t>
            </a:r>
            <a:r>
              <a:rPr lang="es-MX" sz="1200" b="0" i="0" kern="1200" dirty="0" smtClean="0">
                <a:solidFill>
                  <a:schemeClr val="tx1"/>
                </a:solidFill>
                <a:latin typeface="+mn-lt"/>
                <a:ea typeface="+mn-ea"/>
                <a:cs typeface="+mn-cs"/>
              </a:rPr>
              <a:t> se encuentran aún en progreso, pero no parece ser un patrón consistente restringida </a:t>
            </a:r>
            <a:r>
              <a:rPr lang="es-MX" sz="1200" b="0" i="0" u="none" strike="noStrike" kern="1200" dirty="0" smtClean="0">
                <a:solidFill>
                  <a:schemeClr val="tx1"/>
                </a:solidFill>
                <a:latin typeface="+mn-lt"/>
                <a:ea typeface="+mn-ea"/>
                <a:cs typeface="+mn-cs"/>
                <a:hlinkClick r:id="rId4"/>
              </a:rPr>
              <a:t>78,79</a:t>
            </a:r>
            <a:r>
              <a:rPr lang="es-MX" sz="1200" b="0" i="0" kern="1200" dirty="0" smtClean="0">
                <a:solidFill>
                  <a:schemeClr val="tx1"/>
                </a:solidFill>
                <a:latin typeface="+mn-lt"/>
                <a:ea typeface="+mn-ea"/>
                <a:cs typeface="+mn-cs"/>
              </a:rPr>
              <a:t> . La evidencia de la heterogeneidad de las células T se debe tener en cuenta a la hora de inmunoterapia específica enfoques destinados a estas células T están diseñados.</a:t>
            </a:r>
            <a:endParaRPr lang="es-MX" dirty="0"/>
          </a:p>
        </p:txBody>
      </p:sp>
      <p:sp>
        <p:nvSpPr>
          <p:cNvPr id="4" name="3 Marcador de número de diapositiva"/>
          <p:cNvSpPr>
            <a:spLocks noGrp="1"/>
          </p:cNvSpPr>
          <p:nvPr>
            <p:ph type="sldNum" sz="quarter" idx="10"/>
          </p:nvPr>
        </p:nvSpPr>
        <p:spPr/>
        <p:txBody>
          <a:bodyPr/>
          <a:lstStyle/>
          <a:p>
            <a:fld id="{1C4A7EB4-96E9-4B16-A027-7CE3CB72CA72}" type="slidenum">
              <a:rPr lang="es-MX" smtClean="0"/>
              <a:pPr/>
              <a:t>15</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253291B1-79A0-4182-B73C-BBDB7E9AD286}" type="datetimeFigureOut">
              <a:rPr lang="es-MX" smtClean="0"/>
              <a:pPr/>
              <a:t>11/04/2011</a:t>
            </a:fld>
            <a:endParaRPr lang="es-MX"/>
          </a:p>
        </p:txBody>
      </p:sp>
      <p:sp>
        <p:nvSpPr>
          <p:cNvPr id="17" name="16 Marcador de pie de página"/>
          <p:cNvSpPr>
            <a:spLocks noGrp="1"/>
          </p:cNvSpPr>
          <p:nvPr>
            <p:ph type="ftr" sz="quarter" idx="11"/>
          </p:nvPr>
        </p:nvSpPr>
        <p:spPr/>
        <p:txBody>
          <a:bodyPr/>
          <a:lstStyle/>
          <a:p>
            <a:endParaRPr lang="es-MX"/>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fld id="{585F2BD2-5773-4E44-8FB5-CED151CAE5DB}" type="slidenum">
              <a:rPr lang="es-MX" smtClean="0"/>
              <a:pPr/>
              <a:t>‹Nº›</a:t>
            </a:fld>
            <a:endParaRPr lang="es-MX"/>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s-ES" smtClean="0"/>
              <a:t>Haga clic para modificar el estilo de título del patrón</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53291B1-79A0-4182-B73C-BBDB7E9AD286}" type="datetimeFigureOut">
              <a:rPr lang="es-MX" smtClean="0"/>
              <a:pPr/>
              <a:t>11/04/2011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85F2BD2-5773-4E44-8FB5-CED151CAE5DB}"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53291B1-79A0-4182-B73C-BBDB7E9AD286}" type="datetimeFigureOut">
              <a:rPr lang="es-MX" smtClean="0"/>
              <a:pPr/>
              <a:t>11/04/2011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85F2BD2-5773-4E44-8FB5-CED151CAE5DB}" type="slidenum">
              <a:rPr lang="es-MX" smtClean="0"/>
              <a:pPr/>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1150938" y="617538"/>
            <a:ext cx="7793037" cy="1143000"/>
          </a:xfrm>
        </p:spPr>
        <p:txBody>
          <a:bodyPr/>
          <a:lstStyle/>
          <a:p>
            <a:r>
              <a:rPr lang="es-ES" smtClean="0"/>
              <a:t>Haga clic para modificar el estilo de título del patrón</a:t>
            </a:r>
            <a:endParaRPr lang="es-MX"/>
          </a:p>
        </p:txBody>
      </p:sp>
      <p:sp>
        <p:nvSpPr>
          <p:cNvPr id="3" name="2 Marcador de texto"/>
          <p:cNvSpPr>
            <a:spLocks noGrp="1"/>
          </p:cNvSpPr>
          <p:nvPr>
            <p:ph type="body" sz="half" idx="1"/>
          </p:nvPr>
        </p:nvSpPr>
        <p:spPr>
          <a:xfrm>
            <a:off x="1182688" y="2017713"/>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imágenes prediseñadas"/>
          <p:cNvSpPr>
            <a:spLocks noGrp="1"/>
          </p:cNvSpPr>
          <p:nvPr>
            <p:ph type="clipArt" sz="half" idx="2"/>
          </p:nvPr>
        </p:nvSpPr>
        <p:spPr>
          <a:xfrm>
            <a:off x="5145088" y="2017713"/>
            <a:ext cx="3810000" cy="4114800"/>
          </a:xfrm>
        </p:spPr>
        <p:txBody>
          <a:bodyPr/>
          <a:lstStyle/>
          <a:p>
            <a:endParaRPr lang="es-MX"/>
          </a:p>
        </p:txBody>
      </p:sp>
      <p:sp>
        <p:nvSpPr>
          <p:cNvPr id="5" name="4 Marcador de fecha"/>
          <p:cNvSpPr>
            <a:spLocks noGrp="1"/>
          </p:cNvSpPr>
          <p:nvPr>
            <p:ph type="dt" sz="half" idx="10"/>
          </p:nvPr>
        </p:nvSpPr>
        <p:spPr>
          <a:xfrm>
            <a:off x="914400" y="6324600"/>
            <a:ext cx="1905000" cy="457200"/>
          </a:xfrm>
        </p:spPr>
        <p:txBody>
          <a:bodyPr/>
          <a:lstStyle>
            <a:lvl1pPr>
              <a:defRPr/>
            </a:lvl1pPr>
          </a:lstStyle>
          <a:p>
            <a:endParaRPr lang="es-ES"/>
          </a:p>
        </p:txBody>
      </p:sp>
      <p:sp>
        <p:nvSpPr>
          <p:cNvPr id="6" name="5 Marcador de pie de página"/>
          <p:cNvSpPr>
            <a:spLocks noGrp="1"/>
          </p:cNvSpPr>
          <p:nvPr>
            <p:ph type="ftr" sz="quarter" idx="11"/>
          </p:nvPr>
        </p:nvSpPr>
        <p:spPr>
          <a:xfrm>
            <a:off x="3352800" y="6324600"/>
            <a:ext cx="2895600" cy="45720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6781800" y="6324600"/>
            <a:ext cx="1905000" cy="457200"/>
          </a:xfrm>
        </p:spPr>
        <p:txBody>
          <a:bodyPr/>
          <a:lstStyle>
            <a:lvl1pPr>
              <a:defRPr/>
            </a:lvl1pPr>
          </a:lstStyle>
          <a:p>
            <a:fld id="{0932E351-982F-4F67-AD20-DAED33CBC5D5}"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253291B1-79A0-4182-B73C-BBDB7E9AD286}" type="datetimeFigureOut">
              <a:rPr lang="es-MX" smtClean="0"/>
              <a:pPr/>
              <a:t>11/04/2011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85F2BD2-5773-4E44-8FB5-CED151CAE5DB}" type="slidenum">
              <a:rPr lang="es-MX" smtClean="0"/>
              <a:pPr/>
              <a:t>‹Nº›</a:t>
            </a:fld>
            <a:endParaRPr lang="es-MX"/>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253291B1-79A0-4182-B73C-BBDB7E9AD286}" type="datetimeFigureOut">
              <a:rPr lang="es-MX" smtClean="0"/>
              <a:pPr/>
              <a:t>11/04/2011</a:t>
            </a:fld>
            <a:endParaRPr lang="es-MX"/>
          </a:p>
        </p:txBody>
      </p:sp>
      <p:sp>
        <p:nvSpPr>
          <p:cNvPr id="5" name="4 Marcador de pie de página"/>
          <p:cNvSpPr>
            <a:spLocks noGrp="1"/>
          </p:cNvSpPr>
          <p:nvPr>
            <p:ph type="ftr" sz="quarter" idx="11"/>
          </p:nvPr>
        </p:nvSpPr>
        <p:spPr>
          <a:xfrm>
            <a:off x="800100" y="6172200"/>
            <a:ext cx="4000500" cy="457200"/>
          </a:xfrm>
        </p:spPr>
        <p:txBody>
          <a:bodyPr/>
          <a:lstStyle/>
          <a:p>
            <a:endParaRPr lang="es-MX"/>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146304" y="6208776"/>
            <a:ext cx="457200" cy="457200"/>
          </a:xfrm>
        </p:spPr>
        <p:txBody>
          <a:bodyPr/>
          <a:lstStyle/>
          <a:p>
            <a:fld id="{585F2BD2-5773-4E44-8FB5-CED151CAE5DB}"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253291B1-79A0-4182-B73C-BBDB7E9AD286}" type="datetimeFigureOut">
              <a:rPr lang="es-MX" smtClean="0"/>
              <a:pPr/>
              <a:t>11/04/2011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85F2BD2-5773-4E44-8FB5-CED151CAE5DB}" type="slidenum">
              <a:rPr lang="es-MX" smtClean="0"/>
              <a:pPr/>
              <a:t>‹Nº›</a:t>
            </a:fld>
            <a:endParaRPr lang="es-MX"/>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253291B1-79A0-4182-B73C-BBDB7E9AD286}" type="datetimeFigureOut">
              <a:rPr lang="es-MX" smtClean="0"/>
              <a:pPr/>
              <a:t>11/04/2011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585F2BD2-5773-4E44-8FB5-CED151CAE5DB}" type="slidenum">
              <a:rPr lang="es-MX" smtClean="0"/>
              <a:pPr/>
              <a:t>‹Nº›</a:t>
            </a:fld>
            <a:endParaRPr lang="es-MX"/>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253291B1-79A0-4182-B73C-BBDB7E9AD286}" type="datetimeFigureOut">
              <a:rPr lang="es-MX" smtClean="0"/>
              <a:pPr/>
              <a:t>11/04/2011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585F2BD2-5773-4E44-8FB5-CED151CAE5DB}"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53291B1-79A0-4182-B73C-BBDB7E9AD286}" type="datetimeFigureOut">
              <a:rPr lang="es-MX" smtClean="0"/>
              <a:pPr/>
              <a:t>11/04/2011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585F2BD2-5773-4E44-8FB5-CED151CAE5DB}"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253291B1-79A0-4182-B73C-BBDB7E9AD286}" type="datetimeFigureOut">
              <a:rPr lang="es-MX" smtClean="0"/>
              <a:pPr/>
              <a:t>11/04/2011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85F2BD2-5773-4E44-8FB5-CED151CAE5DB}" type="slidenum">
              <a:rPr lang="es-MX" smtClean="0"/>
              <a:pPr/>
              <a:t>‹Nº›</a:t>
            </a:fld>
            <a:endParaRPr lang="es-MX"/>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253291B1-79A0-4182-B73C-BBDB7E9AD286}" type="datetimeFigureOut">
              <a:rPr lang="es-MX" smtClean="0"/>
              <a:pPr/>
              <a:t>11/04/2011</a:t>
            </a:fld>
            <a:endParaRPr lang="es-MX"/>
          </a:p>
        </p:txBody>
      </p:sp>
      <p:sp>
        <p:nvSpPr>
          <p:cNvPr id="6" name="5 Marcador de pie de página"/>
          <p:cNvSpPr>
            <a:spLocks noGrp="1"/>
          </p:cNvSpPr>
          <p:nvPr>
            <p:ph type="ftr" sz="quarter" idx="11"/>
          </p:nvPr>
        </p:nvSpPr>
        <p:spPr>
          <a:xfrm>
            <a:off x="914400" y="6172200"/>
            <a:ext cx="3886200" cy="457200"/>
          </a:xfrm>
        </p:spPr>
        <p:txBody>
          <a:bodyPr/>
          <a:lstStyle/>
          <a:p>
            <a:endParaRPr lang="es-MX"/>
          </a:p>
        </p:txBody>
      </p:sp>
      <p:sp>
        <p:nvSpPr>
          <p:cNvPr id="7" name="6 Marcador de número de diapositiva"/>
          <p:cNvSpPr>
            <a:spLocks noGrp="1"/>
          </p:cNvSpPr>
          <p:nvPr>
            <p:ph type="sldNum" sz="quarter" idx="12"/>
          </p:nvPr>
        </p:nvSpPr>
        <p:spPr>
          <a:xfrm>
            <a:off x="146304" y="6208776"/>
            <a:ext cx="457200" cy="457200"/>
          </a:xfrm>
        </p:spPr>
        <p:txBody>
          <a:bodyPr/>
          <a:lstStyle/>
          <a:p>
            <a:fld id="{585F2BD2-5773-4E44-8FB5-CED151CAE5DB}" type="slidenum">
              <a:rPr lang="es-MX" smtClean="0"/>
              <a:pPr/>
              <a:t>‹Nº›</a:t>
            </a:fld>
            <a:endParaRPr lang="es-MX"/>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s-ES" smtClean="0"/>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53291B1-79A0-4182-B73C-BBDB7E9AD286}" type="datetimeFigureOut">
              <a:rPr lang="es-MX" smtClean="0"/>
              <a:pPr/>
              <a:t>11/04/2011</a:t>
            </a:fld>
            <a:endParaRPr lang="es-MX"/>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s-MX"/>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85F2BD2-5773-4E44-8FB5-CED151CAE5DB}"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gif"/><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5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gif"/><Relationship Id="rId1" Type="http://schemas.openxmlformats.org/officeDocument/2006/relationships/slideLayout" Target="../slideLayouts/slideLayout6.xml"/><Relationship Id="rId5" Type="http://schemas.openxmlformats.org/officeDocument/2006/relationships/image" Target="../media/image50.gif"/><Relationship Id="rId4" Type="http://schemas.openxmlformats.org/officeDocument/2006/relationships/image" Target="../media/image49.gif"/></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483768" y="5301208"/>
            <a:ext cx="6400800" cy="1240160"/>
          </a:xfrm>
        </p:spPr>
        <p:txBody>
          <a:bodyPr/>
          <a:lstStyle/>
          <a:p>
            <a:pPr algn="r"/>
            <a:r>
              <a:rPr lang="es-MX" dirty="0" smtClean="0"/>
              <a:t>ERIKA MARROQUIN FABIAN</a:t>
            </a:r>
          </a:p>
          <a:p>
            <a:pPr algn="r"/>
            <a:r>
              <a:rPr lang="es-MX" sz="2400" dirty="0" smtClean="0"/>
              <a:t>R3 MEDICINA INTERNA</a:t>
            </a:r>
            <a:endParaRPr lang="es-MX" sz="2400" dirty="0"/>
          </a:p>
        </p:txBody>
      </p:sp>
      <p:sp>
        <p:nvSpPr>
          <p:cNvPr id="2" name="1 Título"/>
          <p:cNvSpPr>
            <a:spLocks noGrp="1"/>
          </p:cNvSpPr>
          <p:nvPr>
            <p:ph type="ctrTitle"/>
          </p:nvPr>
        </p:nvSpPr>
        <p:spPr/>
        <p:txBody>
          <a:bodyPr/>
          <a:lstStyle/>
          <a:p>
            <a:r>
              <a:rPr lang="es-MX" dirty="0" smtClean="0"/>
              <a:t>MIASTENIA GRAVIS</a:t>
            </a:r>
            <a:endParaRPr lang="es-MX" dirty="0"/>
          </a:p>
        </p:txBody>
      </p:sp>
      <p:pic>
        <p:nvPicPr>
          <p:cNvPr id="38914" name="Picture 2" descr="http://3.bp.blogspot.com/_t0bzFQA-GoI/SZKvOHsyJgI/AAAAAAAAAA8/2liPdl92Rtk/s320/untitled.bmp"/>
          <p:cNvPicPr>
            <a:picLocks noChangeAspect="1" noChangeArrowheads="1"/>
          </p:cNvPicPr>
          <p:nvPr/>
        </p:nvPicPr>
        <p:blipFill>
          <a:blip r:embed="rId2" cstate="print"/>
          <a:srcRect/>
          <a:stretch>
            <a:fillRect/>
          </a:stretch>
        </p:blipFill>
        <p:spPr bwMode="auto">
          <a:xfrm>
            <a:off x="659904" y="3342852"/>
            <a:ext cx="3048000" cy="303847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t3.gstatic.com/images?q=tbn:ANd9GcQDwuPAGlcATs_wjHHcRljTCrsDGlpY53mP8VU3-nnGzL_xWwPTXA&amp;t=1"/>
          <p:cNvPicPr>
            <a:picLocks noChangeAspect="1" noChangeArrowheads="1"/>
          </p:cNvPicPr>
          <p:nvPr/>
        </p:nvPicPr>
        <p:blipFill>
          <a:blip r:embed="rId2" cstate="print"/>
          <a:srcRect l="19434" r="15407" b="9995"/>
          <a:stretch>
            <a:fillRect/>
          </a:stretch>
        </p:blipFill>
        <p:spPr bwMode="auto">
          <a:xfrm>
            <a:off x="4499992" y="692696"/>
            <a:ext cx="4104456" cy="5544616"/>
          </a:xfrm>
          <a:prstGeom prst="rect">
            <a:avLst/>
          </a:prstGeom>
          <a:noFill/>
        </p:spPr>
      </p:pic>
      <p:sp>
        <p:nvSpPr>
          <p:cNvPr id="11" name="10 Rectángulo"/>
          <p:cNvSpPr/>
          <p:nvPr/>
        </p:nvSpPr>
        <p:spPr>
          <a:xfrm>
            <a:off x="395536" y="1124744"/>
            <a:ext cx="3312368" cy="3240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sz="2400" dirty="0" smtClean="0"/>
              <a:t>Potencial acción recorre un nervio motor y alcanza terminación nerviosa, se libera 150 a 200 vesículas y se combina con </a:t>
            </a:r>
            <a:r>
              <a:rPr lang="es-MX" sz="2400" dirty="0" err="1" smtClean="0"/>
              <a:t>AchR</a:t>
            </a:r>
            <a:r>
              <a:rPr lang="es-MX" sz="2400" dirty="0" smtClean="0"/>
              <a:t>.</a:t>
            </a:r>
          </a:p>
        </p:txBody>
      </p:sp>
      <p:sp>
        <p:nvSpPr>
          <p:cNvPr id="12" name="11 Flecha derecha"/>
          <p:cNvSpPr/>
          <p:nvPr/>
        </p:nvSpPr>
        <p:spPr>
          <a:xfrm>
            <a:off x="3707904" y="2348880"/>
            <a:ext cx="1656184"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12 CuadroTexto"/>
          <p:cNvSpPr txBox="1"/>
          <p:nvPr/>
        </p:nvSpPr>
        <p:spPr>
          <a:xfrm>
            <a:off x="251520" y="6381328"/>
            <a:ext cx="8424936" cy="430887"/>
          </a:xfrm>
          <a:prstGeom prst="rect">
            <a:avLst/>
          </a:prstGeom>
          <a:noFill/>
        </p:spPr>
        <p:txBody>
          <a:bodyPr wrap="square" rtlCol="0">
            <a:spAutoFit/>
          </a:bodyPr>
          <a:lstStyle/>
          <a:p>
            <a:pPr marL="228600" indent="-228600">
              <a:buFontTx/>
              <a:buAutoNum type="arabicPeriod"/>
            </a:pPr>
            <a:r>
              <a:rPr lang="es-MX" sz="1100" dirty="0" err="1" smtClean="0"/>
              <a:t>Drachman</a:t>
            </a:r>
            <a:r>
              <a:rPr lang="es-MX" sz="1100" dirty="0" smtClean="0"/>
              <a:t> </a:t>
            </a:r>
            <a:r>
              <a:rPr lang="es-MX" sz="1100" dirty="0"/>
              <a:t>DB. Miastenia </a:t>
            </a:r>
            <a:r>
              <a:rPr lang="es-MX" sz="1100" dirty="0" err="1"/>
              <a:t>Gravis</a:t>
            </a:r>
            <a:r>
              <a:rPr lang="es-MX" sz="1100" dirty="0"/>
              <a:t>. N </a:t>
            </a:r>
            <a:r>
              <a:rPr lang="es-MX" sz="1100" dirty="0" err="1"/>
              <a:t>Engl</a:t>
            </a:r>
            <a:r>
              <a:rPr lang="es-MX" sz="1100" dirty="0"/>
              <a:t>. </a:t>
            </a:r>
            <a:r>
              <a:rPr lang="es-MX" sz="1100" dirty="0" err="1"/>
              <a:t>Med</a:t>
            </a:r>
            <a:r>
              <a:rPr lang="es-MX" sz="1100" dirty="0"/>
              <a:t>. 1994, </a:t>
            </a:r>
            <a:r>
              <a:rPr lang="es-MX" sz="1100" dirty="0" smtClean="0"/>
              <a:t>330:1797-810</a:t>
            </a:r>
          </a:p>
          <a:p>
            <a:pPr marL="228600" indent="-228600">
              <a:buFontTx/>
              <a:buAutoNum type="arabicPeriod"/>
            </a:pPr>
            <a:r>
              <a:rPr lang="es-MX" sz="1100" dirty="0" smtClean="0"/>
              <a:t>Harrison. Principios de Medicina Interna. Miastenia grave. McGraw-Hill-Interamericana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5 Grupo"/>
          <p:cNvGrpSpPr/>
          <p:nvPr/>
        </p:nvGrpSpPr>
        <p:grpSpPr>
          <a:xfrm>
            <a:off x="1403649" y="476672"/>
            <a:ext cx="7056784" cy="6270162"/>
            <a:chOff x="1947936" y="1323566"/>
            <a:chExt cx="5313483" cy="4730871"/>
          </a:xfrm>
        </p:grpSpPr>
        <p:sp>
          <p:nvSpPr>
            <p:cNvPr id="7" name="6 Rectángulo redondeado"/>
            <p:cNvSpPr/>
            <p:nvPr/>
          </p:nvSpPr>
          <p:spPr>
            <a:xfrm>
              <a:off x="1947936" y="1323566"/>
              <a:ext cx="5313483" cy="4651755"/>
            </a:xfrm>
            <a:prstGeom prst="roundRect">
              <a:avLst>
                <a:gd name="adj" fmla="val 10000"/>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5">
                <a:hueOff val="-18055798"/>
                <a:satOff val="44459"/>
                <a:lumOff val="-980"/>
                <a:alphaOff val="0"/>
              </a:schemeClr>
            </a:effectRef>
            <a:fontRef idx="minor">
              <a:schemeClr val="lt1"/>
            </a:fontRef>
          </p:style>
        </p:sp>
        <p:sp>
          <p:nvSpPr>
            <p:cNvPr id="8" name="7 Rectángulo"/>
            <p:cNvSpPr/>
            <p:nvPr/>
          </p:nvSpPr>
          <p:spPr>
            <a:xfrm>
              <a:off x="2628222" y="2711371"/>
              <a:ext cx="2695948" cy="33430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endParaRPr lang="es-MX" sz="1800" kern="1200"/>
            </a:p>
          </p:txBody>
        </p:sp>
      </p:grpSp>
      <p:sp>
        <p:nvSpPr>
          <p:cNvPr id="10" name="9 Rectángulo redondeado"/>
          <p:cNvSpPr/>
          <p:nvPr/>
        </p:nvSpPr>
        <p:spPr>
          <a:xfrm>
            <a:off x="323528" y="116632"/>
            <a:ext cx="8424936" cy="165618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sz="2400" dirty="0" smtClean="0"/>
              <a:t>Cuando </a:t>
            </a:r>
            <a:r>
              <a:rPr lang="es-MX" sz="2400" dirty="0" err="1" smtClean="0"/>
              <a:t>Ach</a:t>
            </a:r>
            <a:r>
              <a:rPr lang="es-MX" sz="2400" dirty="0" smtClean="0"/>
              <a:t> se combina con los sitios unión </a:t>
            </a:r>
            <a:r>
              <a:rPr lang="es-MX" sz="2400" dirty="0" err="1" smtClean="0"/>
              <a:t>AchR</a:t>
            </a:r>
            <a:r>
              <a:rPr lang="es-MX" sz="2400" dirty="0" smtClean="0"/>
              <a:t> se abre el canal en el receptor lo que permite entrada cationes que hace se despolarice la región de la placa terminal de la fibra muscular.</a:t>
            </a:r>
          </a:p>
          <a:p>
            <a:pPr algn="ctr"/>
            <a:endParaRPr lang="es-MX" dirty="0"/>
          </a:p>
        </p:txBody>
      </p:sp>
      <p:sp>
        <p:nvSpPr>
          <p:cNvPr id="11" name="10 Elipse"/>
          <p:cNvSpPr/>
          <p:nvPr/>
        </p:nvSpPr>
        <p:spPr>
          <a:xfrm>
            <a:off x="2627784" y="4365104"/>
            <a:ext cx="4680520" cy="2448272"/>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11 Rectángulo redondeado"/>
          <p:cNvSpPr/>
          <p:nvPr/>
        </p:nvSpPr>
        <p:spPr>
          <a:xfrm>
            <a:off x="323528" y="4149080"/>
            <a:ext cx="2736304" cy="24482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Este proceso finaliza rápidamente por la hidrólisis de la </a:t>
            </a:r>
            <a:r>
              <a:rPr lang="es-MX" dirty="0" err="1" smtClean="0"/>
              <a:t>Ach</a:t>
            </a:r>
            <a:r>
              <a:rPr lang="es-MX" dirty="0" smtClean="0"/>
              <a:t> por</a:t>
            </a:r>
            <a:r>
              <a:rPr lang="es-MX" baseline="0" dirty="0" smtClean="0"/>
              <a:t> acción de la acetilcolinesterasa presente en los pliegues sinápticos</a:t>
            </a:r>
            <a:endParaRPr lang="es-MX" dirty="0" smtClean="0"/>
          </a:p>
        </p:txBody>
      </p:sp>
      <p:sp>
        <p:nvSpPr>
          <p:cNvPr id="13" name="12 CuadroTexto"/>
          <p:cNvSpPr txBox="1"/>
          <p:nvPr/>
        </p:nvSpPr>
        <p:spPr>
          <a:xfrm>
            <a:off x="107504" y="6526505"/>
            <a:ext cx="8424936" cy="400110"/>
          </a:xfrm>
          <a:prstGeom prst="rect">
            <a:avLst/>
          </a:prstGeom>
          <a:noFill/>
        </p:spPr>
        <p:txBody>
          <a:bodyPr wrap="square" rtlCol="0">
            <a:spAutoFit/>
          </a:bodyPr>
          <a:lstStyle/>
          <a:p>
            <a:pPr marL="228600" indent="-228600">
              <a:buFontTx/>
              <a:buAutoNum type="arabicPeriod"/>
            </a:pPr>
            <a:r>
              <a:rPr lang="es-MX" sz="1000" dirty="0" err="1" smtClean="0"/>
              <a:t>Drachman</a:t>
            </a:r>
            <a:r>
              <a:rPr lang="es-MX" sz="1000" dirty="0" smtClean="0"/>
              <a:t> </a:t>
            </a:r>
            <a:r>
              <a:rPr lang="es-MX" sz="1000" dirty="0"/>
              <a:t>DB. Miastenia </a:t>
            </a:r>
            <a:r>
              <a:rPr lang="es-MX" sz="1000" dirty="0" err="1"/>
              <a:t>Gravis</a:t>
            </a:r>
            <a:r>
              <a:rPr lang="es-MX" sz="1000" dirty="0"/>
              <a:t>. N </a:t>
            </a:r>
            <a:r>
              <a:rPr lang="es-MX" sz="1000" dirty="0" err="1"/>
              <a:t>Engl</a:t>
            </a:r>
            <a:r>
              <a:rPr lang="es-MX" sz="1000" dirty="0"/>
              <a:t>. </a:t>
            </a:r>
            <a:r>
              <a:rPr lang="es-MX" sz="1000" dirty="0" err="1"/>
              <a:t>Med</a:t>
            </a:r>
            <a:r>
              <a:rPr lang="es-MX" sz="1000" dirty="0"/>
              <a:t>. 1994, </a:t>
            </a:r>
            <a:r>
              <a:rPr lang="es-MX" sz="1000" dirty="0" smtClean="0"/>
              <a:t>330:1797-810</a:t>
            </a:r>
          </a:p>
          <a:p>
            <a:pPr marL="228600" indent="-228600">
              <a:buFontTx/>
              <a:buAutoNum type="arabicPeriod"/>
            </a:pPr>
            <a:r>
              <a:rPr lang="es-MX" sz="1000" dirty="0" smtClean="0"/>
              <a:t>Harrison. Principios de Medicina Interna. Miastenia grave. McGraw-Hill-Interamericana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88640"/>
            <a:ext cx="7772400" cy="1143000"/>
          </a:xfrm>
        </p:spPr>
        <p:txBody>
          <a:bodyPr/>
          <a:lstStyle/>
          <a:p>
            <a:r>
              <a:rPr lang="es-MX" dirty="0" smtClean="0"/>
              <a:t>Fisiopatología</a:t>
            </a:r>
            <a:endParaRPr lang="es-MX" dirty="0"/>
          </a:p>
        </p:txBody>
      </p:sp>
      <p:pic>
        <p:nvPicPr>
          <p:cNvPr id="1026" name="Picture 2"/>
          <p:cNvPicPr>
            <a:picLocks noGrp="1" noChangeAspect="1" noChangeArrowheads="1"/>
          </p:cNvPicPr>
          <p:nvPr>
            <p:ph sz="quarter" idx="1"/>
          </p:nvPr>
        </p:nvPicPr>
        <p:blipFill>
          <a:blip r:embed="rId3" cstate="print"/>
          <a:srcRect/>
          <a:stretch>
            <a:fillRect/>
          </a:stretch>
        </p:blipFill>
        <p:spPr bwMode="auto">
          <a:xfrm>
            <a:off x="683568" y="1648189"/>
            <a:ext cx="7906381" cy="4661131"/>
          </a:xfrm>
          <a:prstGeom prst="rect">
            <a:avLst/>
          </a:prstGeom>
          <a:noFill/>
          <a:ln w="9525">
            <a:noFill/>
            <a:miter lim="800000"/>
            <a:headEnd/>
            <a:tailEnd/>
          </a:ln>
        </p:spPr>
      </p:pic>
      <p:sp>
        <p:nvSpPr>
          <p:cNvPr id="5" name="4 Rectángulo"/>
          <p:cNvSpPr/>
          <p:nvPr/>
        </p:nvSpPr>
        <p:spPr>
          <a:xfrm>
            <a:off x="683568" y="1628800"/>
            <a:ext cx="4248472"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La anormalidad básica en la miastenia </a:t>
            </a:r>
            <a:r>
              <a:rPr lang="es-MX" dirty="0" err="1"/>
              <a:t>gravis</a:t>
            </a:r>
            <a:r>
              <a:rPr lang="es-MX" dirty="0"/>
              <a:t> es una disminución en el número de receptores de </a:t>
            </a:r>
            <a:r>
              <a:rPr lang="es-MX" dirty="0" err="1"/>
              <a:t>acetilcolina</a:t>
            </a:r>
            <a:r>
              <a:rPr lang="es-MX" dirty="0"/>
              <a:t> en las uniones neuromusculares</a:t>
            </a:r>
          </a:p>
        </p:txBody>
      </p:sp>
      <p:sp>
        <p:nvSpPr>
          <p:cNvPr id="6" name="5 Rectángulo redondeado"/>
          <p:cNvSpPr/>
          <p:nvPr/>
        </p:nvSpPr>
        <p:spPr>
          <a:xfrm>
            <a:off x="4355976" y="3933056"/>
            <a:ext cx="4176464" cy="2304256"/>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La cantidad de </a:t>
            </a:r>
            <a:r>
              <a:rPr lang="es-MX" dirty="0" err="1" smtClean="0"/>
              <a:t>Ach</a:t>
            </a:r>
            <a:r>
              <a:rPr lang="es-MX" dirty="0" smtClean="0"/>
              <a:t> liberada por cada impulso normalmente disminuye tras la actividad repetida ( lo que se denomina “agotamiento </a:t>
            </a:r>
            <a:r>
              <a:rPr lang="es-MX" dirty="0" err="1" smtClean="0"/>
              <a:t>presináptico</a:t>
            </a:r>
            <a:r>
              <a:rPr lang="es-MX" dirty="0" smtClean="0"/>
              <a:t>”)</a:t>
            </a:r>
            <a:endParaRPr lang="es-MX" dirty="0"/>
          </a:p>
        </p:txBody>
      </p:sp>
      <p:sp>
        <p:nvSpPr>
          <p:cNvPr id="7" name="6 CuadroTexto"/>
          <p:cNvSpPr txBox="1"/>
          <p:nvPr/>
        </p:nvSpPr>
        <p:spPr>
          <a:xfrm>
            <a:off x="107504" y="6381328"/>
            <a:ext cx="8424936" cy="430887"/>
          </a:xfrm>
          <a:prstGeom prst="rect">
            <a:avLst/>
          </a:prstGeom>
          <a:noFill/>
        </p:spPr>
        <p:txBody>
          <a:bodyPr wrap="square" rtlCol="0">
            <a:spAutoFit/>
          </a:bodyPr>
          <a:lstStyle/>
          <a:p>
            <a:pPr marL="228600" indent="-228600">
              <a:buFontTx/>
              <a:buAutoNum type="arabicPeriod"/>
            </a:pPr>
            <a:r>
              <a:rPr lang="es-MX" sz="1100" dirty="0" err="1" smtClean="0"/>
              <a:t>Drachman</a:t>
            </a:r>
            <a:r>
              <a:rPr lang="es-MX" sz="1100" dirty="0" smtClean="0"/>
              <a:t> </a:t>
            </a:r>
            <a:r>
              <a:rPr lang="es-MX" sz="1100" dirty="0"/>
              <a:t>DB. Miastenia </a:t>
            </a:r>
            <a:r>
              <a:rPr lang="es-MX" sz="1100" dirty="0" err="1"/>
              <a:t>Gravis</a:t>
            </a:r>
            <a:r>
              <a:rPr lang="es-MX" sz="1100" dirty="0"/>
              <a:t>. N </a:t>
            </a:r>
            <a:r>
              <a:rPr lang="es-MX" sz="1100" dirty="0" err="1"/>
              <a:t>Engl</a:t>
            </a:r>
            <a:r>
              <a:rPr lang="es-MX" sz="1100" dirty="0"/>
              <a:t>. </a:t>
            </a:r>
            <a:r>
              <a:rPr lang="es-MX" sz="1100" dirty="0" err="1"/>
              <a:t>Med</a:t>
            </a:r>
            <a:r>
              <a:rPr lang="es-MX" sz="1100" dirty="0"/>
              <a:t>. 1994, </a:t>
            </a:r>
            <a:r>
              <a:rPr lang="es-MX" sz="1100" dirty="0" smtClean="0"/>
              <a:t>330:1797-810</a:t>
            </a:r>
          </a:p>
          <a:p>
            <a:pPr marL="228600" indent="-228600">
              <a:buFontTx/>
              <a:buAutoNum type="arabicPeriod"/>
            </a:pPr>
            <a:r>
              <a:rPr lang="es-MX" sz="1100" dirty="0" smtClean="0"/>
              <a:t>Harrison. Principios de Medicina Interna. Miastenia grave. McGraw-Hill-Interamericana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Fisiopatología</a:t>
            </a:r>
            <a:endParaRPr lang="es-MX" dirty="0"/>
          </a:p>
        </p:txBody>
      </p:sp>
      <p:sp>
        <p:nvSpPr>
          <p:cNvPr id="3" name="2 Marcador de contenido"/>
          <p:cNvSpPr>
            <a:spLocks noGrp="1"/>
          </p:cNvSpPr>
          <p:nvPr>
            <p:ph sz="quarter" idx="1"/>
          </p:nvPr>
        </p:nvSpPr>
        <p:spPr/>
        <p:txBody>
          <a:bodyPr>
            <a:normAutofit/>
          </a:bodyPr>
          <a:lstStyle/>
          <a:p>
            <a:pPr algn="just"/>
            <a:endParaRPr lang="es-MX" dirty="0" smtClean="0"/>
          </a:p>
          <a:p>
            <a:pPr algn="just"/>
            <a:r>
              <a:rPr lang="es-MX" dirty="0" smtClean="0"/>
              <a:t>Las alteraciones neuromusculares en la MG son secundarias a una </a:t>
            </a:r>
            <a:r>
              <a:rPr lang="es-MX" u="sng" dirty="0" smtClean="0"/>
              <a:t>respuesta </a:t>
            </a:r>
            <a:r>
              <a:rPr lang="es-MX" u="sng" dirty="0" err="1" smtClean="0"/>
              <a:t>autoinmunitaria</a:t>
            </a:r>
            <a:r>
              <a:rPr lang="es-MX" u="sng" dirty="0" smtClean="0"/>
              <a:t> </a:t>
            </a:r>
            <a:r>
              <a:rPr lang="es-MX" dirty="0" smtClean="0"/>
              <a:t>mediada por </a:t>
            </a:r>
            <a:r>
              <a:rPr lang="es-MX" dirty="0" err="1" smtClean="0"/>
              <a:t>autoanticuerpos</a:t>
            </a:r>
            <a:r>
              <a:rPr lang="es-MX" dirty="0" smtClean="0"/>
              <a:t> atacando a los receptores de </a:t>
            </a:r>
            <a:r>
              <a:rPr lang="es-MX" dirty="0" err="1" smtClean="0"/>
              <a:t>acetilcolina</a:t>
            </a:r>
            <a:r>
              <a:rPr lang="es-MX" dirty="0" smtClean="0"/>
              <a:t> (</a:t>
            </a:r>
            <a:r>
              <a:rPr lang="es-MX" dirty="0" err="1" smtClean="0"/>
              <a:t>AChR</a:t>
            </a:r>
            <a:r>
              <a:rPr lang="es-MX" dirty="0" smtClean="0"/>
              <a:t>).</a:t>
            </a:r>
          </a:p>
          <a:p>
            <a:pPr algn="just"/>
            <a:endParaRPr lang="es-MX" dirty="0" smtClean="0"/>
          </a:p>
          <a:p>
            <a:pPr algn="just"/>
            <a:r>
              <a:rPr lang="es-MX" dirty="0" smtClean="0"/>
              <a:t>Estos </a:t>
            </a:r>
            <a:r>
              <a:rPr lang="es-MX" dirty="0" err="1" smtClean="0"/>
              <a:t>autoanticuerpos</a:t>
            </a:r>
            <a:r>
              <a:rPr lang="es-MX" dirty="0" smtClean="0"/>
              <a:t> se cree que vienen de centros germinales </a:t>
            </a:r>
            <a:r>
              <a:rPr lang="es-MX" dirty="0" err="1" smtClean="0"/>
              <a:t>hiperplásicos</a:t>
            </a:r>
            <a:r>
              <a:rPr lang="es-MX" dirty="0" smtClean="0"/>
              <a:t> en el timo, donde las células que expresan células </a:t>
            </a:r>
            <a:r>
              <a:rPr lang="es-MX" dirty="0" err="1" smtClean="0"/>
              <a:t>mioides</a:t>
            </a:r>
            <a:r>
              <a:rPr lang="es-MX" dirty="0" smtClean="0"/>
              <a:t>.</a:t>
            </a:r>
            <a:endParaRPr lang="es-MX" dirty="0"/>
          </a:p>
        </p:txBody>
      </p:sp>
      <p:sp>
        <p:nvSpPr>
          <p:cNvPr id="4" name="3 CuadroTexto"/>
          <p:cNvSpPr txBox="1"/>
          <p:nvPr/>
        </p:nvSpPr>
        <p:spPr>
          <a:xfrm>
            <a:off x="107504" y="6454497"/>
            <a:ext cx="8424936" cy="430887"/>
          </a:xfrm>
          <a:prstGeom prst="rect">
            <a:avLst/>
          </a:prstGeom>
          <a:noFill/>
        </p:spPr>
        <p:txBody>
          <a:bodyPr wrap="square" rtlCol="0">
            <a:spAutoFit/>
          </a:bodyPr>
          <a:lstStyle/>
          <a:p>
            <a:pPr marL="228600" indent="-228600">
              <a:buFontTx/>
              <a:buAutoNum type="arabicPeriod"/>
            </a:pPr>
            <a:r>
              <a:rPr lang="es-MX" sz="1100" dirty="0" err="1" smtClean="0"/>
              <a:t>Drachman</a:t>
            </a:r>
            <a:r>
              <a:rPr lang="es-MX" sz="1100" dirty="0" smtClean="0"/>
              <a:t> </a:t>
            </a:r>
            <a:r>
              <a:rPr lang="es-MX" sz="1100" dirty="0"/>
              <a:t>DB. Miastenia </a:t>
            </a:r>
            <a:r>
              <a:rPr lang="es-MX" sz="1100" dirty="0" err="1"/>
              <a:t>Gravis</a:t>
            </a:r>
            <a:r>
              <a:rPr lang="es-MX" sz="1100" dirty="0"/>
              <a:t>. N </a:t>
            </a:r>
            <a:r>
              <a:rPr lang="es-MX" sz="1100" dirty="0" err="1"/>
              <a:t>Engl</a:t>
            </a:r>
            <a:r>
              <a:rPr lang="es-MX" sz="1100" dirty="0"/>
              <a:t>. </a:t>
            </a:r>
            <a:r>
              <a:rPr lang="es-MX" sz="1100" dirty="0" err="1"/>
              <a:t>Med</a:t>
            </a:r>
            <a:r>
              <a:rPr lang="es-MX" sz="1100" dirty="0"/>
              <a:t>. 1994, </a:t>
            </a:r>
            <a:r>
              <a:rPr lang="es-MX" sz="1100" dirty="0" smtClean="0"/>
              <a:t>330:1797-810</a:t>
            </a:r>
          </a:p>
          <a:p>
            <a:pPr marL="228600" indent="-228600">
              <a:buFontTx/>
              <a:buAutoNum type="arabicPeriod"/>
            </a:pPr>
            <a:r>
              <a:rPr lang="es-MX" sz="1100" dirty="0" smtClean="0"/>
              <a:t>Harrison. Principios de Medicina Interna. Miastenia grave. McGraw-Hill-Interamericana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188640"/>
            <a:ext cx="7772400" cy="1143000"/>
          </a:xfrm>
        </p:spPr>
        <p:txBody>
          <a:bodyPr/>
          <a:lstStyle/>
          <a:p>
            <a:r>
              <a:rPr lang="es-MX" dirty="0" smtClean="0"/>
              <a:t>Fisiopatología</a:t>
            </a:r>
            <a:endParaRPr lang="es-MX" dirty="0"/>
          </a:p>
        </p:txBody>
      </p:sp>
      <p:pic>
        <p:nvPicPr>
          <p:cNvPr id="3074" name="Picture 2"/>
          <p:cNvPicPr>
            <a:picLocks noGrp="1" noChangeAspect="1" noChangeArrowheads="1"/>
          </p:cNvPicPr>
          <p:nvPr>
            <p:ph sz="quarter" idx="1"/>
          </p:nvPr>
        </p:nvPicPr>
        <p:blipFill>
          <a:blip r:embed="rId3" cstate="print"/>
          <a:srcRect/>
          <a:stretch>
            <a:fillRect/>
          </a:stretch>
        </p:blipFill>
        <p:spPr bwMode="auto">
          <a:xfrm>
            <a:off x="3814167" y="1840903"/>
            <a:ext cx="5222329" cy="3316289"/>
          </a:xfrm>
          <a:prstGeom prst="rect">
            <a:avLst/>
          </a:prstGeom>
          <a:noFill/>
          <a:ln w="9525">
            <a:noFill/>
            <a:miter lim="800000"/>
            <a:headEnd/>
            <a:tailEnd/>
          </a:ln>
        </p:spPr>
      </p:pic>
      <p:sp>
        <p:nvSpPr>
          <p:cNvPr id="5" name="4 Elipse"/>
          <p:cNvSpPr/>
          <p:nvPr/>
        </p:nvSpPr>
        <p:spPr>
          <a:xfrm>
            <a:off x="539552" y="1916832"/>
            <a:ext cx="2880320" cy="2592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200" dirty="0" smtClean="0"/>
              <a:t>Los anticuerpos patógenos son </a:t>
            </a:r>
            <a:r>
              <a:rPr lang="es-MX" sz="2200" dirty="0" err="1" smtClean="0"/>
              <a:t>IgG</a:t>
            </a:r>
            <a:r>
              <a:rPr lang="es-MX" sz="2200" dirty="0" smtClean="0"/>
              <a:t> dependientes de linfocitos T</a:t>
            </a:r>
            <a:endParaRPr lang="es-MX" sz="2200" dirty="0"/>
          </a:p>
        </p:txBody>
      </p:sp>
      <p:sp>
        <p:nvSpPr>
          <p:cNvPr id="6" name="5 Rectángulo redondeado"/>
          <p:cNvSpPr/>
          <p:nvPr/>
        </p:nvSpPr>
        <p:spPr>
          <a:xfrm>
            <a:off x="251520" y="1628800"/>
            <a:ext cx="3672408" cy="489654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t>Los anticuerpos anti </a:t>
            </a:r>
            <a:r>
              <a:rPr lang="es-MX" sz="2000" dirty="0" err="1" smtClean="0"/>
              <a:t>AchR</a:t>
            </a:r>
            <a:r>
              <a:rPr lang="es-MX" sz="2000" dirty="0" smtClean="0"/>
              <a:t> disminuyen los receptores por 3 mecanismos:</a:t>
            </a:r>
          </a:p>
          <a:p>
            <a:pPr algn="ctr"/>
            <a:endParaRPr lang="es-MX" dirty="0"/>
          </a:p>
          <a:p>
            <a:pPr marL="342900" indent="-342900" algn="just">
              <a:buAutoNum type="arabicParenR"/>
            </a:pPr>
            <a:r>
              <a:rPr lang="es-MX" dirty="0" smtClean="0"/>
              <a:t>Degradación acelerada de los </a:t>
            </a:r>
            <a:r>
              <a:rPr lang="es-MX" dirty="0" err="1" smtClean="0"/>
              <a:t>AchR</a:t>
            </a:r>
            <a:r>
              <a:rPr lang="es-MX" dirty="0" smtClean="0"/>
              <a:t> (enlaces cruzados y </a:t>
            </a:r>
            <a:r>
              <a:rPr lang="es-MX" dirty="0" err="1" smtClean="0"/>
              <a:t>endocitosis</a:t>
            </a:r>
            <a:r>
              <a:rPr lang="es-MX" dirty="0" smtClean="0"/>
              <a:t> rápida).</a:t>
            </a:r>
          </a:p>
          <a:p>
            <a:pPr marL="342900" indent="-342900" algn="just">
              <a:buAutoNum type="arabicParenR"/>
            </a:pPr>
            <a:endParaRPr lang="es-MX" dirty="0" smtClean="0"/>
          </a:p>
          <a:p>
            <a:pPr marL="342900" indent="-342900" algn="just">
              <a:buAutoNum type="arabicParenR"/>
            </a:pPr>
            <a:r>
              <a:rPr lang="es-MX" dirty="0" smtClean="0"/>
              <a:t>Bloqueo de sitio activo del </a:t>
            </a:r>
            <a:r>
              <a:rPr lang="es-MX" dirty="0" err="1" smtClean="0"/>
              <a:t>AchR</a:t>
            </a:r>
            <a:endParaRPr lang="es-MX" dirty="0" smtClean="0"/>
          </a:p>
          <a:p>
            <a:pPr marL="342900" indent="-342900" algn="just">
              <a:buAutoNum type="arabicParenR"/>
            </a:pPr>
            <a:endParaRPr lang="es-MX" dirty="0" smtClean="0"/>
          </a:p>
          <a:p>
            <a:pPr marL="342900" indent="-342900" algn="just">
              <a:buAutoNum type="arabicParenR"/>
            </a:pPr>
            <a:r>
              <a:rPr lang="es-MX" dirty="0" smtClean="0"/>
              <a:t>Lesión membrana muscular </a:t>
            </a:r>
            <a:r>
              <a:rPr lang="es-MX" dirty="0" err="1" smtClean="0"/>
              <a:t>postsináptica</a:t>
            </a:r>
            <a:r>
              <a:rPr lang="es-MX" dirty="0" smtClean="0"/>
              <a:t> por los anticuerpos en colaboración con el complemento.</a:t>
            </a:r>
          </a:p>
          <a:p>
            <a:pPr marL="342900" indent="-342900" algn="ctr">
              <a:buAutoNum type="arabicParenR"/>
            </a:pPr>
            <a:endParaRPr lang="es-MX" dirty="0"/>
          </a:p>
        </p:txBody>
      </p:sp>
      <p:sp>
        <p:nvSpPr>
          <p:cNvPr id="7" name="6 CuadroTexto"/>
          <p:cNvSpPr txBox="1"/>
          <p:nvPr/>
        </p:nvSpPr>
        <p:spPr>
          <a:xfrm>
            <a:off x="107504" y="6453336"/>
            <a:ext cx="8424936" cy="430887"/>
          </a:xfrm>
          <a:prstGeom prst="rect">
            <a:avLst/>
          </a:prstGeom>
          <a:noFill/>
        </p:spPr>
        <p:txBody>
          <a:bodyPr wrap="square" rtlCol="0">
            <a:spAutoFit/>
          </a:bodyPr>
          <a:lstStyle/>
          <a:p>
            <a:pPr marL="228600" indent="-228600">
              <a:buFontTx/>
              <a:buAutoNum type="arabicPeriod"/>
            </a:pPr>
            <a:r>
              <a:rPr lang="es-MX" sz="1100" dirty="0" err="1" smtClean="0"/>
              <a:t>Drachman</a:t>
            </a:r>
            <a:r>
              <a:rPr lang="es-MX" sz="1100" dirty="0" smtClean="0"/>
              <a:t> </a:t>
            </a:r>
            <a:r>
              <a:rPr lang="es-MX" sz="1100" dirty="0"/>
              <a:t>DB. Miastenia </a:t>
            </a:r>
            <a:r>
              <a:rPr lang="es-MX" sz="1100" dirty="0" err="1"/>
              <a:t>Gravis</a:t>
            </a:r>
            <a:r>
              <a:rPr lang="es-MX" sz="1100" dirty="0"/>
              <a:t>. N </a:t>
            </a:r>
            <a:r>
              <a:rPr lang="es-MX" sz="1100" dirty="0" err="1"/>
              <a:t>Engl</a:t>
            </a:r>
            <a:r>
              <a:rPr lang="es-MX" sz="1100" dirty="0"/>
              <a:t>. </a:t>
            </a:r>
            <a:r>
              <a:rPr lang="es-MX" sz="1100" dirty="0" err="1"/>
              <a:t>Med</a:t>
            </a:r>
            <a:r>
              <a:rPr lang="es-MX" sz="1100" dirty="0"/>
              <a:t>. 1994, </a:t>
            </a:r>
            <a:r>
              <a:rPr lang="es-MX" sz="1100" dirty="0" smtClean="0"/>
              <a:t>330:1797-810</a:t>
            </a:r>
          </a:p>
          <a:p>
            <a:pPr marL="228600" indent="-228600">
              <a:buFontTx/>
              <a:buAutoNum type="arabicPeriod"/>
            </a:pPr>
            <a:r>
              <a:rPr lang="es-MX" sz="1100" dirty="0" smtClean="0"/>
              <a:t>Harrison. Principios de Medicina Interna. Miastenia grave. McGraw-Hill-Interamericana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7772400" cy="864096"/>
          </a:xfrm>
        </p:spPr>
        <p:txBody>
          <a:bodyPr/>
          <a:lstStyle/>
          <a:p>
            <a:r>
              <a:rPr lang="es-MX" dirty="0" smtClean="0"/>
              <a:t>Fisiopatología</a:t>
            </a:r>
            <a:endParaRPr lang="es-MX" dirty="0"/>
          </a:p>
        </p:txBody>
      </p:sp>
      <p:sp>
        <p:nvSpPr>
          <p:cNvPr id="3" name="2 Marcador de contenido"/>
          <p:cNvSpPr>
            <a:spLocks noGrp="1"/>
          </p:cNvSpPr>
          <p:nvPr>
            <p:ph sz="quarter" idx="1"/>
          </p:nvPr>
        </p:nvSpPr>
        <p:spPr/>
        <p:txBody>
          <a:bodyPr/>
          <a:lstStyle/>
          <a:p>
            <a:endParaRPr lang="es-MX"/>
          </a:p>
        </p:txBody>
      </p:sp>
      <p:pic>
        <p:nvPicPr>
          <p:cNvPr id="4" name="Picture 2"/>
          <p:cNvPicPr>
            <a:picLocks noChangeAspect="1" noChangeArrowheads="1"/>
          </p:cNvPicPr>
          <p:nvPr/>
        </p:nvPicPr>
        <p:blipFill>
          <a:blip r:embed="rId3" cstate="print"/>
          <a:srcRect/>
          <a:stretch>
            <a:fillRect/>
          </a:stretch>
        </p:blipFill>
        <p:spPr bwMode="auto">
          <a:xfrm>
            <a:off x="754260" y="981224"/>
            <a:ext cx="7850188" cy="5472112"/>
          </a:xfrm>
          <a:prstGeom prst="rect">
            <a:avLst/>
          </a:prstGeom>
          <a:noFill/>
          <a:ln w="9525">
            <a:noFill/>
            <a:round/>
            <a:headEnd/>
            <a:tailEnd/>
          </a:ln>
          <a:effectLst/>
        </p:spPr>
      </p:pic>
      <p:sp>
        <p:nvSpPr>
          <p:cNvPr id="5" name="4 CuadroTexto"/>
          <p:cNvSpPr txBox="1"/>
          <p:nvPr/>
        </p:nvSpPr>
        <p:spPr>
          <a:xfrm>
            <a:off x="251520" y="6479758"/>
            <a:ext cx="8424936" cy="261610"/>
          </a:xfrm>
          <a:prstGeom prst="rect">
            <a:avLst/>
          </a:prstGeom>
          <a:noFill/>
        </p:spPr>
        <p:txBody>
          <a:bodyPr wrap="square" rtlCol="0">
            <a:spAutoFit/>
          </a:bodyPr>
          <a:lstStyle/>
          <a:p>
            <a:pPr marL="228600" indent="-228600">
              <a:buFontTx/>
              <a:buAutoNum type="arabicPeriod"/>
            </a:pPr>
            <a:r>
              <a:rPr lang="es-MX" sz="1100" dirty="0" err="1" smtClean="0"/>
              <a:t>Drachman</a:t>
            </a:r>
            <a:r>
              <a:rPr lang="es-MX" sz="1100" dirty="0" smtClean="0"/>
              <a:t> </a:t>
            </a:r>
            <a:r>
              <a:rPr lang="es-MX" sz="1100" dirty="0"/>
              <a:t>DB. Miastenia </a:t>
            </a:r>
            <a:r>
              <a:rPr lang="es-MX" sz="1100" dirty="0" err="1"/>
              <a:t>Gravis</a:t>
            </a:r>
            <a:r>
              <a:rPr lang="es-MX" sz="1100" dirty="0"/>
              <a:t>. N </a:t>
            </a:r>
            <a:r>
              <a:rPr lang="es-MX" sz="1100" dirty="0" err="1"/>
              <a:t>Engl</a:t>
            </a:r>
            <a:r>
              <a:rPr lang="es-MX" sz="1100" dirty="0"/>
              <a:t>. </a:t>
            </a:r>
            <a:r>
              <a:rPr lang="es-MX" sz="1100" dirty="0" err="1"/>
              <a:t>Med</a:t>
            </a:r>
            <a:r>
              <a:rPr lang="es-MX" sz="1100" dirty="0"/>
              <a:t>. 1994, </a:t>
            </a:r>
            <a:r>
              <a:rPr lang="es-MX" sz="1100" dirty="0" smtClean="0"/>
              <a:t>330:1797-810</a:t>
            </a:r>
          </a:p>
        </p:txBody>
      </p:sp>
      <p:sp>
        <p:nvSpPr>
          <p:cNvPr id="6" name="5 Elipse"/>
          <p:cNvSpPr/>
          <p:nvPr/>
        </p:nvSpPr>
        <p:spPr>
          <a:xfrm>
            <a:off x="2339752" y="2924944"/>
            <a:ext cx="1368152" cy="1152128"/>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Flecha abajo"/>
          <p:cNvSpPr/>
          <p:nvPr/>
        </p:nvSpPr>
        <p:spPr>
          <a:xfrm>
            <a:off x="3995936" y="3356992"/>
            <a:ext cx="2880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Rectángulo"/>
          <p:cNvSpPr/>
          <p:nvPr/>
        </p:nvSpPr>
        <p:spPr>
          <a:xfrm>
            <a:off x="3419872" y="5085184"/>
            <a:ext cx="1872208" cy="648072"/>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Rectángulo redondeado"/>
          <p:cNvSpPr/>
          <p:nvPr/>
        </p:nvSpPr>
        <p:spPr>
          <a:xfrm>
            <a:off x="6012160" y="2060848"/>
            <a:ext cx="2232248" cy="2736304"/>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88640"/>
            <a:ext cx="7772400" cy="1143000"/>
          </a:xfrm>
        </p:spPr>
        <p:txBody>
          <a:bodyPr>
            <a:normAutofit/>
          </a:bodyPr>
          <a:lstStyle/>
          <a:p>
            <a:r>
              <a:rPr lang="es-MX" dirty="0" smtClean="0"/>
              <a:t>Fisiopatología</a:t>
            </a:r>
            <a:endParaRPr lang="es-MX" dirty="0"/>
          </a:p>
        </p:txBody>
      </p:sp>
      <p:sp>
        <p:nvSpPr>
          <p:cNvPr id="3" name="2 Marcador de contenido"/>
          <p:cNvSpPr>
            <a:spLocks noGrp="1"/>
          </p:cNvSpPr>
          <p:nvPr>
            <p:ph sz="quarter" idx="1"/>
          </p:nvPr>
        </p:nvSpPr>
        <p:spPr>
          <a:xfrm>
            <a:off x="611560" y="1447800"/>
            <a:ext cx="8280920" cy="4645496"/>
          </a:xfrm>
        </p:spPr>
        <p:txBody>
          <a:bodyPr>
            <a:normAutofit fontScale="92500" lnSpcReduction="20000"/>
          </a:bodyPr>
          <a:lstStyle/>
          <a:p>
            <a:pPr algn="just"/>
            <a:r>
              <a:rPr lang="es-MX" dirty="0" smtClean="0"/>
              <a:t>Los anticuerpos anti-receptor colinérgico (</a:t>
            </a:r>
            <a:r>
              <a:rPr lang="es-MX" dirty="0" err="1" smtClean="0"/>
              <a:t>AChR</a:t>
            </a:r>
            <a:r>
              <a:rPr lang="es-MX" dirty="0" smtClean="0"/>
              <a:t>) son detectables en el </a:t>
            </a:r>
            <a:r>
              <a:rPr lang="es-MX" u="sng" dirty="0" smtClean="0">
                <a:solidFill>
                  <a:schemeClr val="accent1">
                    <a:lumMod val="75000"/>
                  </a:schemeClr>
                </a:solidFill>
                <a:uFill>
                  <a:solidFill>
                    <a:schemeClr val="accent1"/>
                  </a:solidFill>
                </a:uFill>
              </a:rPr>
              <a:t>85% de los pacientes (“seropositivos”)</a:t>
            </a:r>
            <a:r>
              <a:rPr lang="es-MX" dirty="0" smtClean="0">
                <a:solidFill>
                  <a:schemeClr val="accent1">
                    <a:lumMod val="75000"/>
                  </a:schemeClr>
                </a:solidFill>
              </a:rPr>
              <a:t>; </a:t>
            </a:r>
            <a:r>
              <a:rPr lang="es-MX" dirty="0" smtClean="0"/>
              <a:t>en el resto, estos anticuerpos se unen a otras estructuras musculares (“seronegativos”).</a:t>
            </a:r>
          </a:p>
          <a:p>
            <a:pPr algn="just"/>
            <a:endParaRPr lang="es-MX" dirty="0" smtClean="0"/>
          </a:p>
          <a:p>
            <a:pPr algn="just"/>
            <a:r>
              <a:rPr lang="es-MX" dirty="0" smtClean="0"/>
              <a:t>Cerca de 15% de los pacientes con miastenia grave generalizada no presentan anticuerpos detectables, aunque  puede  detectarse otros factores inmunes.</a:t>
            </a:r>
          </a:p>
          <a:p>
            <a:pPr algn="just"/>
            <a:endParaRPr lang="es-MX" dirty="0" smtClean="0"/>
          </a:p>
          <a:p>
            <a:pPr lvl="1" algn="just"/>
            <a:r>
              <a:rPr lang="es-MX" dirty="0" smtClean="0"/>
              <a:t> Anticuerpos </a:t>
            </a:r>
            <a:r>
              <a:rPr lang="es-MX" u="sng" dirty="0" err="1" smtClean="0">
                <a:solidFill>
                  <a:schemeClr val="accent6">
                    <a:lumMod val="75000"/>
                  </a:schemeClr>
                </a:solidFill>
              </a:rPr>
              <a:t>IgG</a:t>
            </a:r>
            <a:r>
              <a:rPr lang="es-MX" u="sng" dirty="0" smtClean="0">
                <a:solidFill>
                  <a:schemeClr val="accent6">
                    <a:lumMod val="75000"/>
                  </a:schemeClr>
                </a:solidFill>
              </a:rPr>
              <a:t> contra la tirosina </a:t>
            </a:r>
            <a:r>
              <a:rPr lang="es-MX" u="sng" dirty="0" err="1" smtClean="0">
                <a:solidFill>
                  <a:schemeClr val="accent6">
                    <a:lumMod val="75000"/>
                  </a:schemeClr>
                </a:solidFill>
              </a:rPr>
              <a:t>cinasa</a:t>
            </a:r>
            <a:r>
              <a:rPr lang="es-MX" u="sng" dirty="0" smtClean="0">
                <a:solidFill>
                  <a:schemeClr val="accent6">
                    <a:lumMod val="75000"/>
                  </a:schemeClr>
                </a:solidFill>
              </a:rPr>
              <a:t> (</a:t>
            </a:r>
            <a:r>
              <a:rPr lang="es-MX" u="sng" dirty="0" err="1" smtClean="0">
                <a:solidFill>
                  <a:schemeClr val="accent6">
                    <a:lumMod val="75000"/>
                  </a:schemeClr>
                </a:solidFill>
              </a:rPr>
              <a:t>MuSK</a:t>
            </a:r>
            <a:r>
              <a:rPr lang="es-MX" u="sng" dirty="0" smtClean="0">
                <a:solidFill>
                  <a:schemeClr val="accent6">
                    <a:lumMod val="75000"/>
                  </a:schemeClr>
                </a:solidFill>
              </a:rPr>
              <a:t>)3</a:t>
            </a:r>
          </a:p>
          <a:p>
            <a:pPr lvl="1" algn="just"/>
            <a:r>
              <a:rPr lang="es-MX" dirty="0" smtClean="0"/>
              <a:t>Presentes entre un 30% y un 50% </a:t>
            </a:r>
          </a:p>
          <a:p>
            <a:pPr algn="just"/>
            <a:endParaRPr lang="es-MX" dirty="0" smtClean="0"/>
          </a:p>
          <a:p>
            <a:pPr algn="just"/>
            <a:r>
              <a:rPr lang="es-MX" dirty="0" smtClean="0"/>
              <a:t>  La concentración plasmática de </a:t>
            </a:r>
            <a:r>
              <a:rPr lang="es-MX" dirty="0" err="1" smtClean="0"/>
              <a:t>AChR</a:t>
            </a:r>
            <a:r>
              <a:rPr lang="es-MX" dirty="0" smtClean="0"/>
              <a:t> anticuerpos no se correlaciona con la severidad de la enfermedad</a:t>
            </a:r>
          </a:p>
          <a:p>
            <a:pPr algn="just">
              <a:buNone/>
            </a:pPr>
            <a:endParaRPr lang="es-MX" dirty="0" smtClean="0"/>
          </a:p>
        </p:txBody>
      </p:sp>
      <p:sp>
        <p:nvSpPr>
          <p:cNvPr id="4" name="3 CuadroTexto"/>
          <p:cNvSpPr txBox="1"/>
          <p:nvPr/>
        </p:nvSpPr>
        <p:spPr>
          <a:xfrm>
            <a:off x="323528" y="6525344"/>
            <a:ext cx="8496944" cy="261610"/>
          </a:xfrm>
          <a:prstGeom prst="rect">
            <a:avLst/>
          </a:prstGeom>
          <a:noFill/>
        </p:spPr>
        <p:txBody>
          <a:bodyPr wrap="square" rtlCol="0">
            <a:spAutoFit/>
          </a:bodyPr>
          <a:lstStyle/>
          <a:p>
            <a:pPr marL="274320" lvl="1" indent="-274320">
              <a:spcBef>
                <a:spcPts val="580"/>
              </a:spcBef>
              <a:buClr>
                <a:schemeClr val="accent1"/>
              </a:buClr>
            </a:pPr>
            <a:r>
              <a:rPr lang="es-MX" sz="1100" dirty="0" smtClean="0"/>
              <a:t>5. Sanders, DB, El-Salem, K, </a:t>
            </a:r>
            <a:r>
              <a:rPr lang="es-MX" sz="1100" dirty="0" err="1" smtClean="0"/>
              <a:t>Massey</a:t>
            </a:r>
            <a:r>
              <a:rPr lang="es-MX" sz="1100" dirty="0" smtClean="0"/>
              <a:t>, JM, et al. </a:t>
            </a:r>
            <a:r>
              <a:rPr lang="es-MX" sz="1100" dirty="0" err="1" smtClean="0"/>
              <a:t>Clinical</a:t>
            </a:r>
            <a:r>
              <a:rPr lang="es-MX" sz="1100" dirty="0" smtClean="0"/>
              <a:t> </a:t>
            </a:r>
            <a:r>
              <a:rPr lang="es-MX" sz="1100" dirty="0" err="1" smtClean="0"/>
              <a:t>aspects</a:t>
            </a:r>
            <a:r>
              <a:rPr lang="es-MX" sz="1100" dirty="0" smtClean="0"/>
              <a:t> of </a:t>
            </a:r>
            <a:r>
              <a:rPr lang="es-MX" sz="1100" dirty="0" err="1" smtClean="0"/>
              <a:t>MuSK</a:t>
            </a:r>
            <a:r>
              <a:rPr lang="es-MX" sz="1100" dirty="0" smtClean="0"/>
              <a:t> </a:t>
            </a:r>
            <a:r>
              <a:rPr lang="es-MX" sz="1100" dirty="0" err="1" smtClean="0"/>
              <a:t>antibody</a:t>
            </a:r>
            <a:r>
              <a:rPr lang="es-MX" sz="1100" dirty="0" smtClean="0"/>
              <a:t> positive </a:t>
            </a:r>
            <a:r>
              <a:rPr lang="es-MX" sz="1100" dirty="0" err="1" smtClean="0"/>
              <a:t>seronegative</a:t>
            </a:r>
            <a:r>
              <a:rPr lang="es-MX" sz="1100" dirty="0" smtClean="0"/>
              <a:t> MG. </a:t>
            </a:r>
            <a:r>
              <a:rPr lang="es-MX" sz="1100" dirty="0" err="1" smtClean="0"/>
              <a:t>Neurology</a:t>
            </a:r>
            <a:r>
              <a:rPr lang="es-MX" sz="1100" dirty="0" smtClean="0"/>
              <a:t> 2003; 60:1978.</a:t>
            </a:r>
            <a:r>
              <a:rPr lang="en-GB" sz="1100" dirty="0" smtClean="0">
                <a:latin typeface="Arial" charset="0"/>
                <a:cs typeface="Arial" charset="0"/>
              </a:rPr>
              <a:t>. </a:t>
            </a:r>
            <a:endParaRPr lang="en-US" sz="1100" dirty="0" smtClean="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C:\Mis documentos\Ana\Docencia\Neuropatología\Imagenes\Clase 2\Aparato post-sinaptico-media.jpg"/>
          <p:cNvPicPr>
            <a:picLocks noChangeAspect="1" noChangeArrowheads="1"/>
          </p:cNvPicPr>
          <p:nvPr/>
        </p:nvPicPr>
        <p:blipFill>
          <a:blip r:embed="rId2" cstate="print"/>
          <a:srcRect/>
          <a:stretch>
            <a:fillRect/>
          </a:stretch>
        </p:blipFill>
        <p:spPr bwMode="auto">
          <a:xfrm>
            <a:off x="1371600" y="1484784"/>
            <a:ext cx="6781800" cy="4894262"/>
          </a:xfrm>
          <a:prstGeom prst="rect">
            <a:avLst/>
          </a:prstGeom>
          <a:noFill/>
        </p:spPr>
      </p:pic>
      <p:sp>
        <p:nvSpPr>
          <p:cNvPr id="132099" name="Text Box 3"/>
          <p:cNvSpPr txBox="1">
            <a:spLocks noChangeArrowheads="1"/>
          </p:cNvSpPr>
          <p:nvPr/>
        </p:nvSpPr>
        <p:spPr bwMode="auto">
          <a:xfrm>
            <a:off x="1487488" y="476672"/>
            <a:ext cx="4756150" cy="579438"/>
          </a:xfrm>
          <a:prstGeom prst="rect">
            <a:avLst/>
          </a:prstGeom>
          <a:noFill/>
          <a:ln w="9525">
            <a:noFill/>
            <a:miter lim="800000"/>
            <a:headEnd/>
            <a:tailEnd/>
          </a:ln>
          <a:effectLst/>
        </p:spPr>
        <p:txBody>
          <a:bodyPr wrap="none">
            <a:spAutoFit/>
          </a:bodyPr>
          <a:lstStyle/>
          <a:p>
            <a:r>
              <a:rPr lang="es-ES_tradnl" sz="3200" dirty="0">
                <a:solidFill>
                  <a:schemeClr val="tx2"/>
                </a:solidFill>
              </a:rPr>
              <a:t>Maquinaria post-sináptica</a:t>
            </a:r>
            <a:endParaRPr lang="es-ES" sz="3200" dirty="0">
              <a:solidFill>
                <a:schemeClr val="tx2"/>
              </a:solidFill>
            </a:endParaRPr>
          </a:p>
        </p:txBody>
      </p:sp>
      <p:sp>
        <p:nvSpPr>
          <p:cNvPr id="132100" name="Text Box 4"/>
          <p:cNvSpPr txBox="1">
            <a:spLocks noChangeArrowheads="1"/>
          </p:cNvSpPr>
          <p:nvPr/>
        </p:nvSpPr>
        <p:spPr bwMode="auto">
          <a:xfrm>
            <a:off x="7796213" y="2817813"/>
            <a:ext cx="842962" cy="379412"/>
          </a:xfrm>
          <a:prstGeom prst="rect">
            <a:avLst/>
          </a:prstGeom>
          <a:noFill/>
          <a:ln w="12700">
            <a:solidFill>
              <a:schemeClr val="tx1"/>
            </a:solidFill>
            <a:miter lim="800000"/>
            <a:headEnd/>
            <a:tailEnd/>
          </a:ln>
          <a:effectLst/>
        </p:spPr>
        <p:txBody>
          <a:bodyPr wrap="none">
            <a:spAutoFit/>
          </a:bodyPr>
          <a:lstStyle/>
          <a:p>
            <a:r>
              <a:rPr lang="es-ES_tradnl" sz="1800">
                <a:solidFill>
                  <a:srgbClr val="009999"/>
                </a:solidFill>
              </a:rPr>
              <a:t>Agrina</a:t>
            </a:r>
            <a:endParaRPr lang="es-ES" sz="1800">
              <a:solidFill>
                <a:srgbClr val="009999"/>
              </a:solidFill>
            </a:endParaRPr>
          </a:p>
        </p:txBody>
      </p:sp>
      <p:sp>
        <p:nvSpPr>
          <p:cNvPr id="132101" name="Text Box 5"/>
          <p:cNvSpPr txBox="1">
            <a:spLocks noChangeArrowheads="1"/>
          </p:cNvSpPr>
          <p:nvPr/>
        </p:nvSpPr>
        <p:spPr bwMode="auto">
          <a:xfrm>
            <a:off x="8001000" y="3429000"/>
            <a:ext cx="762000" cy="379413"/>
          </a:xfrm>
          <a:prstGeom prst="rect">
            <a:avLst/>
          </a:prstGeom>
          <a:noFill/>
          <a:ln w="12700">
            <a:solidFill>
              <a:schemeClr val="tx1"/>
            </a:solidFill>
            <a:miter lim="800000"/>
            <a:headEnd/>
            <a:tailEnd/>
          </a:ln>
          <a:effectLst/>
        </p:spPr>
        <p:txBody>
          <a:bodyPr wrap="none">
            <a:spAutoFit/>
          </a:bodyPr>
          <a:lstStyle/>
          <a:p>
            <a:r>
              <a:rPr lang="es-ES_tradnl" sz="1800">
                <a:solidFill>
                  <a:srgbClr val="CC00FF"/>
                </a:solidFill>
              </a:rPr>
              <a:t>MuSK</a:t>
            </a:r>
            <a:endParaRPr lang="es-ES" sz="1800">
              <a:solidFill>
                <a:srgbClr val="CC00FF"/>
              </a:solidFill>
            </a:endParaRPr>
          </a:p>
        </p:txBody>
      </p:sp>
      <p:sp>
        <p:nvSpPr>
          <p:cNvPr id="132102" name="Text Box 6"/>
          <p:cNvSpPr txBox="1">
            <a:spLocks noChangeArrowheads="1"/>
          </p:cNvSpPr>
          <p:nvPr/>
        </p:nvSpPr>
        <p:spPr bwMode="auto">
          <a:xfrm>
            <a:off x="228600" y="2514600"/>
            <a:ext cx="1103313" cy="379413"/>
          </a:xfrm>
          <a:prstGeom prst="rect">
            <a:avLst/>
          </a:prstGeom>
          <a:noFill/>
          <a:ln w="12700">
            <a:solidFill>
              <a:schemeClr val="tx1"/>
            </a:solidFill>
            <a:miter lim="800000"/>
            <a:headEnd/>
            <a:tailEnd/>
          </a:ln>
          <a:effectLst/>
        </p:spPr>
        <p:txBody>
          <a:bodyPr wrap="none">
            <a:spAutoFit/>
          </a:bodyPr>
          <a:lstStyle/>
          <a:p>
            <a:r>
              <a:rPr lang="es-ES_tradnl" sz="1800">
                <a:solidFill>
                  <a:srgbClr val="009900"/>
                </a:solidFill>
              </a:rPr>
              <a:t>Laminina</a:t>
            </a:r>
            <a:endParaRPr lang="es-ES" sz="1800">
              <a:solidFill>
                <a:srgbClr val="009900"/>
              </a:solidFill>
            </a:endParaRPr>
          </a:p>
        </p:txBody>
      </p:sp>
      <p:sp>
        <p:nvSpPr>
          <p:cNvPr id="132103" name="Text Box 7"/>
          <p:cNvSpPr txBox="1">
            <a:spLocks noChangeArrowheads="1"/>
          </p:cNvSpPr>
          <p:nvPr/>
        </p:nvSpPr>
        <p:spPr bwMode="auto">
          <a:xfrm>
            <a:off x="7848600" y="4267200"/>
            <a:ext cx="987425" cy="379413"/>
          </a:xfrm>
          <a:prstGeom prst="rect">
            <a:avLst/>
          </a:prstGeom>
          <a:noFill/>
          <a:ln w="12700">
            <a:solidFill>
              <a:schemeClr val="tx1"/>
            </a:solidFill>
            <a:miter lim="800000"/>
            <a:headEnd/>
            <a:tailEnd/>
          </a:ln>
          <a:effectLst/>
        </p:spPr>
        <p:txBody>
          <a:bodyPr wrap="none">
            <a:spAutoFit/>
          </a:bodyPr>
          <a:lstStyle/>
          <a:p>
            <a:r>
              <a:rPr lang="es-ES_tradnl" sz="1800">
                <a:solidFill>
                  <a:schemeClr val="folHlink"/>
                </a:solidFill>
              </a:rPr>
              <a:t>Rapsina</a:t>
            </a:r>
            <a:endParaRPr lang="es-ES" sz="1800">
              <a:solidFill>
                <a:schemeClr val="folHlink"/>
              </a:solidFill>
            </a:endParaRPr>
          </a:p>
        </p:txBody>
      </p:sp>
      <p:sp>
        <p:nvSpPr>
          <p:cNvPr id="132106" name="Line 10"/>
          <p:cNvSpPr>
            <a:spLocks noChangeShapeType="1"/>
          </p:cNvSpPr>
          <p:nvPr/>
        </p:nvSpPr>
        <p:spPr bwMode="auto">
          <a:xfrm flipH="1">
            <a:off x="6858000" y="3581400"/>
            <a:ext cx="1219200" cy="76200"/>
          </a:xfrm>
          <a:prstGeom prst="line">
            <a:avLst/>
          </a:prstGeom>
          <a:noFill/>
          <a:ln w="9525">
            <a:solidFill>
              <a:schemeClr val="tx1"/>
            </a:solidFill>
            <a:miter lim="800000"/>
            <a:headEnd/>
            <a:tailEnd type="triangle" w="med" len="med"/>
          </a:ln>
          <a:effectLst/>
        </p:spPr>
        <p:txBody>
          <a:bodyPr wrap="none"/>
          <a:lstStyle/>
          <a:p>
            <a:endParaRPr lang="es-MX"/>
          </a:p>
        </p:txBody>
      </p:sp>
      <p:sp>
        <p:nvSpPr>
          <p:cNvPr id="132107" name="Line 11"/>
          <p:cNvSpPr>
            <a:spLocks noChangeShapeType="1"/>
          </p:cNvSpPr>
          <p:nvPr/>
        </p:nvSpPr>
        <p:spPr bwMode="auto">
          <a:xfrm flipH="1" flipV="1">
            <a:off x="6400800" y="3962400"/>
            <a:ext cx="1447800" cy="381000"/>
          </a:xfrm>
          <a:prstGeom prst="line">
            <a:avLst/>
          </a:prstGeom>
          <a:noFill/>
          <a:ln w="9525">
            <a:solidFill>
              <a:schemeClr val="tx1"/>
            </a:solidFill>
            <a:miter lim="800000"/>
            <a:headEnd/>
            <a:tailEnd type="triangle" w="med" len="med"/>
          </a:ln>
          <a:effectLst/>
        </p:spPr>
        <p:txBody>
          <a:bodyPr wrap="none"/>
          <a:lstStyle/>
          <a:p>
            <a:endParaRPr lang="es-MX"/>
          </a:p>
        </p:txBody>
      </p:sp>
      <p:sp>
        <p:nvSpPr>
          <p:cNvPr id="132108" name="Line 12"/>
          <p:cNvSpPr>
            <a:spLocks noChangeShapeType="1"/>
          </p:cNvSpPr>
          <p:nvPr/>
        </p:nvSpPr>
        <p:spPr bwMode="auto">
          <a:xfrm flipV="1">
            <a:off x="1371600" y="2362200"/>
            <a:ext cx="609600" cy="228600"/>
          </a:xfrm>
          <a:prstGeom prst="line">
            <a:avLst/>
          </a:prstGeom>
          <a:noFill/>
          <a:ln w="9525">
            <a:solidFill>
              <a:schemeClr val="tx1"/>
            </a:solidFill>
            <a:miter lim="800000"/>
            <a:headEnd/>
            <a:tailEnd type="triangle" w="med" len="med"/>
          </a:ln>
          <a:effectLst/>
        </p:spPr>
        <p:txBody>
          <a:bodyPr wrap="none"/>
          <a:lstStyle/>
          <a:p>
            <a:endParaRPr lang="es-MX"/>
          </a:p>
        </p:txBody>
      </p:sp>
      <p:sp>
        <p:nvSpPr>
          <p:cNvPr id="132109" name="Text Box 13"/>
          <p:cNvSpPr txBox="1">
            <a:spLocks noChangeArrowheads="1"/>
          </p:cNvSpPr>
          <p:nvPr/>
        </p:nvSpPr>
        <p:spPr bwMode="auto">
          <a:xfrm>
            <a:off x="0" y="5029200"/>
            <a:ext cx="1570038" cy="654050"/>
          </a:xfrm>
          <a:prstGeom prst="rect">
            <a:avLst/>
          </a:prstGeom>
          <a:noFill/>
          <a:ln w="12700">
            <a:solidFill>
              <a:schemeClr val="tx1"/>
            </a:solidFill>
            <a:miter lim="800000"/>
            <a:headEnd/>
            <a:tailEnd/>
          </a:ln>
          <a:effectLst/>
        </p:spPr>
        <p:txBody>
          <a:bodyPr wrap="none">
            <a:spAutoFit/>
          </a:bodyPr>
          <a:lstStyle/>
          <a:p>
            <a:r>
              <a:rPr lang="es-ES_tradnl" sz="1800"/>
              <a:t>Alfa- y beta-</a:t>
            </a:r>
          </a:p>
          <a:p>
            <a:r>
              <a:rPr lang="es-ES_tradnl" sz="1800"/>
              <a:t>distroglicanos</a:t>
            </a:r>
          </a:p>
        </p:txBody>
      </p:sp>
      <p:sp>
        <p:nvSpPr>
          <p:cNvPr id="132110" name="Line 14"/>
          <p:cNvSpPr>
            <a:spLocks noChangeShapeType="1"/>
          </p:cNvSpPr>
          <p:nvPr/>
        </p:nvSpPr>
        <p:spPr bwMode="auto">
          <a:xfrm flipV="1">
            <a:off x="1600200" y="3429000"/>
            <a:ext cx="2514600" cy="1905000"/>
          </a:xfrm>
          <a:prstGeom prst="line">
            <a:avLst/>
          </a:prstGeom>
          <a:noFill/>
          <a:ln w="9525">
            <a:solidFill>
              <a:schemeClr val="tx1"/>
            </a:solidFill>
            <a:miter lim="800000"/>
            <a:headEnd/>
            <a:tailEnd type="triangle" w="med" len="med"/>
          </a:ln>
          <a:effectLst/>
        </p:spPr>
        <p:txBody>
          <a:bodyPr wrap="none"/>
          <a:lstStyle/>
          <a:p>
            <a:endParaRPr lang="es-MX"/>
          </a:p>
        </p:txBody>
      </p:sp>
      <p:sp>
        <p:nvSpPr>
          <p:cNvPr id="132111" name="Line 15"/>
          <p:cNvSpPr>
            <a:spLocks noChangeShapeType="1"/>
          </p:cNvSpPr>
          <p:nvPr/>
        </p:nvSpPr>
        <p:spPr bwMode="auto">
          <a:xfrm flipH="1" flipV="1">
            <a:off x="7315200" y="2895600"/>
            <a:ext cx="457200" cy="76200"/>
          </a:xfrm>
          <a:prstGeom prst="line">
            <a:avLst/>
          </a:prstGeom>
          <a:noFill/>
          <a:ln w="9525">
            <a:solidFill>
              <a:schemeClr val="tx1"/>
            </a:solidFill>
            <a:miter lim="800000"/>
            <a:headEnd/>
            <a:tailEnd type="triangle" w="med" len="med"/>
          </a:ln>
          <a:effectLst/>
        </p:spPr>
        <p:txBody>
          <a:bodyPr wrap="none"/>
          <a:lstStyle/>
          <a:p>
            <a:endParaRPr lang="es-MX"/>
          </a:p>
        </p:txBody>
      </p:sp>
      <p:sp>
        <p:nvSpPr>
          <p:cNvPr id="14" name="13 CuadroTexto"/>
          <p:cNvSpPr txBox="1"/>
          <p:nvPr/>
        </p:nvSpPr>
        <p:spPr>
          <a:xfrm>
            <a:off x="251520" y="6453336"/>
            <a:ext cx="8892480" cy="446276"/>
          </a:xfrm>
          <a:prstGeom prst="rect">
            <a:avLst/>
          </a:prstGeom>
          <a:noFill/>
        </p:spPr>
        <p:txBody>
          <a:bodyPr wrap="square" rtlCol="0">
            <a:spAutoFit/>
          </a:bodyPr>
          <a:lstStyle/>
          <a:p>
            <a:pPr marL="0" lvl="1">
              <a:tabLst>
                <a:tab pos="723900" algn="l"/>
              </a:tabLst>
            </a:pPr>
            <a:r>
              <a:rPr lang="en-GB" sz="1100" dirty="0" smtClean="0">
                <a:latin typeface="Arial" charset="0"/>
                <a:cs typeface="Arial" charset="0"/>
              </a:rPr>
              <a:t>6. Vincent A. “Unravelling the pathogenesis of myasthenia gravis”.  Nat Rev </a:t>
            </a:r>
            <a:r>
              <a:rPr lang="en-GB" sz="1100" dirty="0" err="1" smtClean="0">
                <a:latin typeface="Arial" charset="0"/>
                <a:cs typeface="Arial" charset="0"/>
              </a:rPr>
              <a:t>Immunol</a:t>
            </a:r>
            <a:r>
              <a:rPr lang="en-GB" sz="1100" dirty="0" smtClean="0">
                <a:latin typeface="Arial" charset="0"/>
                <a:cs typeface="Arial" charset="0"/>
              </a:rPr>
              <a:t>. 2002 Oct;2(10):797-804</a:t>
            </a:r>
            <a:endParaRPr lang="en-GB" sz="1200" dirty="0">
              <a:latin typeface="Arial" charset="0"/>
              <a:cs typeface="Arial" charset="0"/>
            </a:endParaRPr>
          </a:p>
          <a:p>
            <a:pPr marL="0" lvl="1">
              <a:tabLst>
                <a:tab pos="723900" algn="l"/>
              </a:tabLst>
            </a:pPr>
            <a:r>
              <a:rPr lang="es-MX" sz="1200" dirty="0" smtClean="0"/>
              <a:t>5. Sanders, DB, El-Salem, K, </a:t>
            </a:r>
            <a:r>
              <a:rPr lang="es-MX" sz="1200" dirty="0" err="1" smtClean="0"/>
              <a:t>Massey</a:t>
            </a:r>
            <a:r>
              <a:rPr lang="es-MX" sz="1200" dirty="0" smtClean="0"/>
              <a:t>, JM, et al. </a:t>
            </a:r>
            <a:r>
              <a:rPr lang="es-MX" sz="1200" dirty="0" err="1" smtClean="0"/>
              <a:t>Clinical</a:t>
            </a:r>
            <a:r>
              <a:rPr lang="es-MX" sz="1200" dirty="0" smtClean="0"/>
              <a:t> </a:t>
            </a:r>
            <a:r>
              <a:rPr lang="es-MX" sz="1200" dirty="0" err="1" smtClean="0"/>
              <a:t>aspects</a:t>
            </a:r>
            <a:r>
              <a:rPr lang="es-MX" sz="1200" dirty="0" smtClean="0"/>
              <a:t> of </a:t>
            </a:r>
            <a:r>
              <a:rPr lang="es-MX" sz="1200" dirty="0" err="1" smtClean="0"/>
              <a:t>MuSK</a:t>
            </a:r>
            <a:r>
              <a:rPr lang="es-MX" sz="1200" dirty="0" smtClean="0"/>
              <a:t> </a:t>
            </a:r>
            <a:r>
              <a:rPr lang="es-MX" sz="1200" dirty="0" err="1" smtClean="0"/>
              <a:t>antibody</a:t>
            </a:r>
            <a:r>
              <a:rPr lang="es-MX" sz="1200" dirty="0" smtClean="0"/>
              <a:t> positive </a:t>
            </a:r>
            <a:r>
              <a:rPr lang="es-MX" sz="1200" dirty="0" err="1" smtClean="0"/>
              <a:t>seronegative</a:t>
            </a:r>
            <a:r>
              <a:rPr lang="es-MX" sz="1200" dirty="0" smtClean="0"/>
              <a:t> MG. </a:t>
            </a:r>
            <a:r>
              <a:rPr lang="es-MX" sz="1200" dirty="0" err="1" smtClean="0"/>
              <a:t>Neurology</a:t>
            </a:r>
            <a:r>
              <a:rPr lang="es-MX" sz="1200" dirty="0" smtClean="0"/>
              <a:t> 2003; 60:1978.</a:t>
            </a:r>
            <a:r>
              <a:rPr lang="en-GB" sz="1200" dirty="0" smtClean="0">
                <a:latin typeface="Arial" charset="0"/>
                <a:cs typeface="Arial" charset="0"/>
              </a:rPr>
              <a:t>.  </a:t>
            </a:r>
            <a:endParaRPr lang="en-US" sz="1200" dirty="0" smtClean="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Factores asociados</a:t>
            </a:r>
            <a:endParaRPr lang="es-MX" dirty="0"/>
          </a:p>
        </p:txBody>
      </p:sp>
      <p:sp>
        <p:nvSpPr>
          <p:cNvPr id="3" name="2 Marcador de contenido"/>
          <p:cNvSpPr>
            <a:spLocks noGrp="1"/>
          </p:cNvSpPr>
          <p:nvPr>
            <p:ph sz="quarter" idx="1"/>
          </p:nvPr>
        </p:nvSpPr>
        <p:spPr/>
        <p:txBody>
          <a:bodyPr>
            <a:normAutofit fontScale="92500" lnSpcReduction="10000"/>
          </a:bodyPr>
          <a:lstStyle/>
          <a:p>
            <a:pPr algn="just"/>
            <a:r>
              <a:rPr lang="es-MX" dirty="0" smtClean="0"/>
              <a:t>La miastenia se asocia en el </a:t>
            </a:r>
            <a:r>
              <a:rPr lang="es-MX" u="sng" dirty="0" smtClean="0">
                <a:solidFill>
                  <a:srgbClr val="0070C0"/>
                </a:solidFill>
              </a:rPr>
              <a:t>70% de los casos a hiperplasia  del timo</a:t>
            </a:r>
            <a:r>
              <a:rPr lang="es-MX" dirty="0" smtClean="0"/>
              <a:t>, la cual es debida a un </a:t>
            </a:r>
            <a:r>
              <a:rPr lang="es-MX" dirty="0" err="1" smtClean="0"/>
              <a:t>timoma</a:t>
            </a:r>
            <a:r>
              <a:rPr lang="es-MX" dirty="0" smtClean="0"/>
              <a:t> en el 10-15% de los casos y a enfermedades tiroideas en el 5% de los pacientes.</a:t>
            </a:r>
          </a:p>
          <a:p>
            <a:pPr algn="just"/>
            <a:endParaRPr lang="es-MX" dirty="0" smtClean="0"/>
          </a:p>
          <a:p>
            <a:pPr algn="just"/>
            <a:r>
              <a:rPr lang="es-MX" dirty="0" smtClean="0"/>
              <a:t>Tanto las células T y células B de las glándulas del timo de los pacientes con miastenia grave son más sensibles a los receptores de </a:t>
            </a:r>
            <a:r>
              <a:rPr lang="es-MX" dirty="0" err="1" smtClean="0"/>
              <a:t>acetilcolina</a:t>
            </a:r>
            <a:r>
              <a:rPr lang="es-MX" dirty="0" smtClean="0"/>
              <a:t> que las células T y células B de sangre periférica.</a:t>
            </a:r>
          </a:p>
          <a:p>
            <a:pPr algn="just"/>
            <a:endParaRPr lang="es-MX" dirty="0" smtClean="0"/>
          </a:p>
          <a:p>
            <a:pPr algn="just"/>
            <a:r>
              <a:rPr lang="es-MX" dirty="0" smtClean="0"/>
              <a:t> </a:t>
            </a:r>
            <a:r>
              <a:rPr lang="es-MX" dirty="0" err="1" smtClean="0"/>
              <a:t>Timectomía</a:t>
            </a:r>
            <a:r>
              <a:rPr lang="es-MX" dirty="0" smtClean="0"/>
              <a:t> mejora el estado del paciente en la mayoría de los pacientes.</a:t>
            </a:r>
            <a:endParaRPr lang="es-MX" dirty="0"/>
          </a:p>
        </p:txBody>
      </p:sp>
      <p:sp>
        <p:nvSpPr>
          <p:cNvPr id="4" name="3 CuadroTexto"/>
          <p:cNvSpPr txBox="1"/>
          <p:nvPr/>
        </p:nvSpPr>
        <p:spPr>
          <a:xfrm>
            <a:off x="251520" y="6381328"/>
            <a:ext cx="8424936" cy="261610"/>
          </a:xfrm>
          <a:prstGeom prst="rect">
            <a:avLst/>
          </a:prstGeom>
          <a:noFill/>
        </p:spPr>
        <p:txBody>
          <a:bodyPr wrap="square" rtlCol="0">
            <a:spAutoFit/>
          </a:bodyPr>
          <a:lstStyle/>
          <a:p>
            <a:pPr marL="228600" indent="-228600">
              <a:buFontTx/>
              <a:buAutoNum type="arabicPeriod"/>
            </a:pPr>
            <a:r>
              <a:rPr lang="es-MX" sz="1100" dirty="0" err="1" smtClean="0"/>
              <a:t>Drachman</a:t>
            </a:r>
            <a:r>
              <a:rPr lang="es-MX" sz="1100" dirty="0" smtClean="0"/>
              <a:t> </a:t>
            </a:r>
            <a:r>
              <a:rPr lang="es-MX" sz="1100" dirty="0"/>
              <a:t>DB. Miastenia </a:t>
            </a:r>
            <a:r>
              <a:rPr lang="es-MX" sz="1100" dirty="0" err="1"/>
              <a:t>Gravis</a:t>
            </a:r>
            <a:r>
              <a:rPr lang="es-MX" sz="1100" dirty="0"/>
              <a:t>. N </a:t>
            </a:r>
            <a:r>
              <a:rPr lang="es-MX" sz="1100" dirty="0" err="1"/>
              <a:t>Engl</a:t>
            </a:r>
            <a:r>
              <a:rPr lang="es-MX" sz="1100" dirty="0"/>
              <a:t>. </a:t>
            </a:r>
            <a:r>
              <a:rPr lang="es-MX" sz="1100" dirty="0" err="1"/>
              <a:t>Med</a:t>
            </a:r>
            <a:r>
              <a:rPr lang="es-MX" sz="1100" dirty="0"/>
              <a:t>. 1994, </a:t>
            </a:r>
            <a:r>
              <a:rPr lang="es-MX" sz="1100" dirty="0" smtClean="0"/>
              <a:t>330:1797-810</a:t>
            </a:r>
            <a:endParaRPr lang="es-MX" sz="1100" i="1" dirty="0" smtClean="0"/>
          </a:p>
        </p:txBody>
      </p:sp>
      <p:pic>
        <p:nvPicPr>
          <p:cNvPr id="11266" name="Picture 2" descr="http://t3.gstatic.com/images?q=tbn:ANd9GcQYWC0PwpR7dlZj0w0rjPhJFYBQw3Lh7KKrXwpDGwcrsRs9Ir9d3Q"/>
          <p:cNvPicPr>
            <a:picLocks noChangeAspect="1" noChangeArrowheads="1"/>
          </p:cNvPicPr>
          <p:nvPr/>
        </p:nvPicPr>
        <p:blipFill>
          <a:blip r:embed="rId2" cstate="print"/>
          <a:srcRect/>
          <a:stretch>
            <a:fillRect/>
          </a:stretch>
        </p:blipFill>
        <p:spPr bwMode="auto">
          <a:xfrm>
            <a:off x="7092280" y="0"/>
            <a:ext cx="2051720" cy="133583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Factores asociados</a:t>
            </a:r>
            <a:endParaRPr lang="es-MX" dirty="0"/>
          </a:p>
        </p:txBody>
      </p:sp>
      <p:sp>
        <p:nvSpPr>
          <p:cNvPr id="3" name="2 Marcador de contenido"/>
          <p:cNvSpPr>
            <a:spLocks noGrp="1"/>
          </p:cNvSpPr>
          <p:nvPr>
            <p:ph sz="quarter" idx="1"/>
          </p:nvPr>
        </p:nvSpPr>
        <p:spPr/>
        <p:txBody>
          <a:bodyPr>
            <a:normAutofit/>
          </a:bodyPr>
          <a:lstStyle/>
          <a:p>
            <a:pPr algn="just"/>
            <a:r>
              <a:rPr lang="es-MX" dirty="0" smtClean="0"/>
              <a:t>Los factores genéticos y anormalidades de la regulación inmune puede aumentar el riesgo de la miastenia </a:t>
            </a:r>
            <a:r>
              <a:rPr lang="es-MX" dirty="0" err="1" smtClean="0"/>
              <a:t>gravis</a:t>
            </a:r>
            <a:r>
              <a:rPr lang="es-MX" dirty="0" smtClean="0"/>
              <a:t>. Existe una asociación moderada de la miastenia con los </a:t>
            </a:r>
            <a:r>
              <a:rPr lang="es-MX" u="sng" dirty="0" smtClean="0">
                <a:solidFill>
                  <a:schemeClr val="tx2"/>
                </a:solidFill>
              </a:rPr>
              <a:t>antígenos HLA B8 y DRw3</a:t>
            </a:r>
          </a:p>
          <a:p>
            <a:endParaRPr lang="es-MX" dirty="0" smtClean="0"/>
          </a:p>
        </p:txBody>
      </p:sp>
      <p:pic>
        <p:nvPicPr>
          <p:cNvPr id="4" name="Picture 2"/>
          <p:cNvPicPr>
            <a:picLocks noChangeAspect="1" noChangeArrowheads="1"/>
          </p:cNvPicPr>
          <p:nvPr/>
        </p:nvPicPr>
        <p:blipFill>
          <a:blip r:embed="rId2" cstate="print"/>
          <a:srcRect b="51311"/>
          <a:stretch>
            <a:fillRect/>
          </a:stretch>
        </p:blipFill>
        <p:spPr bwMode="auto">
          <a:xfrm>
            <a:off x="1115616" y="3501008"/>
            <a:ext cx="7632848" cy="2664296"/>
          </a:xfrm>
          <a:prstGeom prst="rect">
            <a:avLst/>
          </a:prstGeom>
          <a:noFill/>
          <a:ln w="9525">
            <a:noFill/>
            <a:round/>
            <a:headEnd/>
            <a:tailEnd/>
          </a:ln>
          <a:effectLst/>
        </p:spPr>
      </p:pic>
      <p:sp>
        <p:nvSpPr>
          <p:cNvPr id="5" name="4 CuadroTexto"/>
          <p:cNvSpPr txBox="1"/>
          <p:nvPr/>
        </p:nvSpPr>
        <p:spPr>
          <a:xfrm>
            <a:off x="323528" y="6525344"/>
            <a:ext cx="8568952" cy="261610"/>
          </a:xfrm>
          <a:prstGeom prst="rect">
            <a:avLst/>
          </a:prstGeom>
          <a:noFill/>
        </p:spPr>
        <p:txBody>
          <a:bodyPr wrap="square" rtlCol="0">
            <a:spAutoFit/>
          </a:bodyPr>
          <a:lstStyle/>
          <a:p>
            <a:r>
              <a:rPr lang="es-MX" sz="1100" dirty="0" smtClean="0"/>
              <a:t>4. </a:t>
            </a:r>
            <a:r>
              <a:rPr lang="es-MX" sz="1100" dirty="0" err="1" smtClean="0"/>
              <a:t>Keesey</a:t>
            </a:r>
            <a:r>
              <a:rPr lang="es-MX" sz="1100" dirty="0"/>
              <a:t>, JC. Evaluación clínica y </a:t>
            </a:r>
            <a:r>
              <a:rPr lang="es-MX" sz="1100" dirty="0" smtClean="0"/>
              <a:t>manejo </a:t>
            </a:r>
            <a:r>
              <a:rPr lang="es-MX" sz="1100" dirty="0"/>
              <a:t>de la </a:t>
            </a:r>
            <a:r>
              <a:rPr lang="es-MX" sz="1100" dirty="0" smtClean="0"/>
              <a:t>miastenia </a:t>
            </a:r>
            <a:r>
              <a:rPr lang="es-MX" sz="1100" dirty="0" err="1" smtClean="0"/>
              <a:t>gravis</a:t>
            </a:r>
            <a:r>
              <a:rPr lang="es-MX" sz="1100" dirty="0"/>
              <a:t>. Muscular del nervio de 2004; 29:484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4638"/>
            <a:ext cx="7772400" cy="850106"/>
          </a:xfrm>
        </p:spPr>
        <p:txBody>
          <a:bodyPr/>
          <a:lstStyle/>
          <a:p>
            <a:r>
              <a:rPr lang="es-MX" dirty="0" smtClean="0"/>
              <a:t>CONTENIDO</a:t>
            </a:r>
            <a:endParaRPr lang="es-MX" dirty="0"/>
          </a:p>
        </p:txBody>
      </p:sp>
      <p:sp>
        <p:nvSpPr>
          <p:cNvPr id="3" name="2 Marcador de contenido"/>
          <p:cNvSpPr>
            <a:spLocks noGrp="1"/>
          </p:cNvSpPr>
          <p:nvPr>
            <p:ph sz="quarter" idx="1"/>
          </p:nvPr>
        </p:nvSpPr>
        <p:spPr>
          <a:xfrm>
            <a:off x="1619672" y="1556792"/>
            <a:ext cx="6836296" cy="4968552"/>
          </a:xfrm>
        </p:spPr>
        <p:txBody>
          <a:bodyPr>
            <a:normAutofit fontScale="85000" lnSpcReduction="20000"/>
          </a:bodyPr>
          <a:lstStyle/>
          <a:p>
            <a:pPr marL="514350" indent="-514350">
              <a:buFont typeface="+mj-lt"/>
              <a:buAutoNum type="arabicPeriod"/>
            </a:pPr>
            <a:r>
              <a:rPr lang="es-MX" dirty="0" smtClean="0"/>
              <a:t>Definición</a:t>
            </a:r>
          </a:p>
          <a:p>
            <a:pPr marL="514350" indent="-514350">
              <a:buFont typeface="+mj-lt"/>
              <a:buAutoNum type="arabicPeriod"/>
            </a:pPr>
            <a:endParaRPr lang="es-MX" sz="1400" dirty="0" smtClean="0"/>
          </a:p>
          <a:p>
            <a:pPr marL="514350" indent="-514350">
              <a:buFont typeface="+mj-lt"/>
              <a:buAutoNum type="arabicPeriod"/>
            </a:pPr>
            <a:r>
              <a:rPr lang="es-MX" dirty="0" smtClean="0"/>
              <a:t>Epidemiología</a:t>
            </a:r>
          </a:p>
          <a:p>
            <a:pPr marL="514350" indent="-514350">
              <a:buFont typeface="+mj-lt"/>
              <a:buAutoNum type="arabicPeriod"/>
            </a:pPr>
            <a:endParaRPr lang="es-MX" sz="1400" dirty="0" smtClean="0"/>
          </a:p>
          <a:p>
            <a:pPr marL="514350" indent="-514350">
              <a:buFont typeface="+mj-lt"/>
              <a:buAutoNum type="arabicPeriod"/>
            </a:pPr>
            <a:r>
              <a:rPr lang="es-MX" dirty="0" smtClean="0"/>
              <a:t>Fisiopatología</a:t>
            </a:r>
          </a:p>
          <a:p>
            <a:pPr marL="514350" indent="-514350">
              <a:buFont typeface="+mj-lt"/>
              <a:buAutoNum type="arabicPeriod"/>
            </a:pPr>
            <a:endParaRPr lang="es-MX" sz="1400" dirty="0" smtClean="0"/>
          </a:p>
          <a:p>
            <a:pPr marL="514350" indent="-514350">
              <a:buFont typeface="+mj-lt"/>
              <a:buAutoNum type="arabicPeriod"/>
            </a:pPr>
            <a:r>
              <a:rPr lang="es-MX" dirty="0" smtClean="0"/>
              <a:t>Factores asociados</a:t>
            </a:r>
          </a:p>
          <a:p>
            <a:pPr marL="514350" indent="-514350">
              <a:buFont typeface="+mj-lt"/>
              <a:buAutoNum type="arabicPeriod"/>
            </a:pPr>
            <a:endParaRPr lang="es-MX" sz="1400" dirty="0" smtClean="0"/>
          </a:p>
          <a:p>
            <a:pPr marL="514350" indent="-514350">
              <a:buFont typeface="+mj-lt"/>
              <a:buAutoNum type="arabicPeriod"/>
            </a:pPr>
            <a:r>
              <a:rPr lang="es-MX" dirty="0" smtClean="0"/>
              <a:t>Manifestaciones clínicas</a:t>
            </a:r>
          </a:p>
          <a:p>
            <a:pPr marL="514350" indent="-514350">
              <a:buFont typeface="+mj-lt"/>
              <a:buAutoNum type="arabicPeriod"/>
            </a:pPr>
            <a:endParaRPr lang="es-MX" sz="1300" dirty="0" smtClean="0"/>
          </a:p>
          <a:p>
            <a:pPr marL="514350" indent="-514350">
              <a:buFont typeface="+mj-lt"/>
              <a:buAutoNum type="arabicPeriod"/>
            </a:pPr>
            <a:r>
              <a:rPr lang="es-MX" dirty="0" smtClean="0"/>
              <a:t>Diagnostico</a:t>
            </a:r>
          </a:p>
          <a:p>
            <a:pPr marL="514350" indent="-514350">
              <a:buFont typeface="+mj-lt"/>
              <a:buAutoNum type="arabicPeriod"/>
            </a:pPr>
            <a:endParaRPr lang="es-MX" sz="1300" dirty="0" smtClean="0"/>
          </a:p>
          <a:p>
            <a:pPr marL="514350" indent="-514350">
              <a:buFont typeface="+mj-lt"/>
              <a:buAutoNum type="arabicPeriod"/>
            </a:pPr>
            <a:r>
              <a:rPr lang="es-MX" dirty="0" smtClean="0"/>
              <a:t>Tratamiento</a:t>
            </a:r>
          </a:p>
          <a:p>
            <a:pPr marL="514350" indent="-514350">
              <a:buFont typeface="+mj-lt"/>
              <a:buAutoNum type="arabicPeriod"/>
            </a:pPr>
            <a:endParaRPr lang="es-MX" sz="1400" dirty="0" smtClean="0"/>
          </a:p>
          <a:p>
            <a:pPr marL="514350" indent="-514350">
              <a:buFont typeface="+mj-lt"/>
              <a:buAutoNum type="arabicPeriod"/>
            </a:pPr>
            <a:r>
              <a:rPr lang="es-MX" dirty="0" smtClean="0"/>
              <a:t>Pronostico</a:t>
            </a:r>
          </a:p>
          <a:p>
            <a:pPr marL="514350" indent="-514350">
              <a:buFont typeface="+mj-lt"/>
              <a:buAutoNum type="arabicPeriod"/>
            </a:pPr>
            <a:endParaRPr lang="es-MX" sz="1400" dirty="0" smtClean="0"/>
          </a:p>
          <a:p>
            <a:pPr marL="514350" indent="-514350">
              <a:buFont typeface="+mj-lt"/>
              <a:buAutoNum type="arabicPeriod"/>
            </a:pPr>
            <a:r>
              <a:rPr lang="es-MX" dirty="0" smtClean="0"/>
              <a:t>Diagnósticos diferenciales</a:t>
            </a:r>
          </a:p>
          <a:p>
            <a:pPr marL="514350" indent="-514350">
              <a:buFont typeface="+mj-lt"/>
              <a:buAutoNum type="arabicPeriod"/>
            </a:pPr>
            <a:endParaRPr lang="es-MX" sz="1200" dirty="0" smtClean="0"/>
          </a:p>
          <a:p>
            <a:pPr marL="514350" indent="-514350">
              <a:buFont typeface="+mj-lt"/>
              <a:buAutoNum type="arabicPeriod"/>
            </a:pPr>
            <a:endParaRPr lang="es-MX" sz="1200" dirty="0" smtClean="0"/>
          </a:p>
        </p:txBody>
      </p:sp>
      <p:pic>
        <p:nvPicPr>
          <p:cNvPr id="25602" name="Picture 2" descr="http://t1.gstatic.com/images?q=tbn:ANd9GcRG9HfQfLXtgI3gfURrdtv_t0bGNYqZHbYup8K1zrLyKHesGkbkHg"/>
          <p:cNvPicPr>
            <a:picLocks noChangeAspect="1" noChangeArrowheads="1"/>
          </p:cNvPicPr>
          <p:nvPr/>
        </p:nvPicPr>
        <p:blipFill>
          <a:blip r:embed="rId2" cstate="print"/>
          <a:srcRect/>
          <a:stretch>
            <a:fillRect/>
          </a:stretch>
        </p:blipFill>
        <p:spPr bwMode="auto">
          <a:xfrm>
            <a:off x="6300192" y="692696"/>
            <a:ext cx="2047875" cy="222885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Clínica</a:t>
            </a:r>
            <a:endParaRPr lang="es-MX" dirty="0"/>
          </a:p>
        </p:txBody>
      </p:sp>
      <p:graphicFrame>
        <p:nvGraphicFramePr>
          <p:cNvPr id="4" name="3 Marcador de contenido"/>
          <p:cNvGraphicFramePr>
            <a:graphicFrameLocks noGrp="1"/>
          </p:cNvGraphicFramePr>
          <p:nvPr>
            <p:ph sz="quarter" idx="1"/>
          </p:nvPr>
        </p:nvGraphicFramePr>
        <p:xfrm>
          <a:off x="611560" y="1447800"/>
          <a:ext cx="807524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323528" y="6525344"/>
            <a:ext cx="8568952" cy="261610"/>
          </a:xfrm>
          <a:prstGeom prst="rect">
            <a:avLst/>
          </a:prstGeom>
          <a:noFill/>
        </p:spPr>
        <p:txBody>
          <a:bodyPr wrap="square" rtlCol="0">
            <a:spAutoFit/>
          </a:bodyPr>
          <a:lstStyle/>
          <a:p>
            <a:r>
              <a:rPr lang="es-MX" sz="1100" dirty="0" smtClean="0"/>
              <a:t>4. </a:t>
            </a:r>
            <a:r>
              <a:rPr lang="es-MX" sz="1100" dirty="0" err="1" smtClean="0"/>
              <a:t>Keesey</a:t>
            </a:r>
            <a:r>
              <a:rPr lang="es-MX" sz="1100" dirty="0"/>
              <a:t>, JC. Evaluación clínica y </a:t>
            </a:r>
            <a:r>
              <a:rPr lang="es-MX" sz="1100" dirty="0" smtClean="0"/>
              <a:t>manejo </a:t>
            </a:r>
            <a:r>
              <a:rPr lang="es-MX" sz="1100" dirty="0"/>
              <a:t>de la </a:t>
            </a:r>
            <a:r>
              <a:rPr lang="es-MX" sz="1100" dirty="0" smtClean="0"/>
              <a:t>miastenia </a:t>
            </a:r>
            <a:r>
              <a:rPr lang="es-MX" sz="1100" dirty="0" err="1" smtClean="0"/>
              <a:t>gravis</a:t>
            </a:r>
            <a:r>
              <a:rPr lang="es-MX" sz="1100" dirty="0"/>
              <a:t>. Muscular del nervio de 2004; 29:484</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4638"/>
            <a:ext cx="7772400" cy="778098"/>
          </a:xfrm>
        </p:spPr>
        <p:txBody>
          <a:bodyPr/>
          <a:lstStyle/>
          <a:p>
            <a:r>
              <a:rPr lang="es-MX" dirty="0" smtClean="0"/>
              <a:t>Clínica</a:t>
            </a:r>
            <a:endParaRPr lang="es-MX" dirty="0"/>
          </a:p>
        </p:txBody>
      </p:sp>
      <p:graphicFrame>
        <p:nvGraphicFramePr>
          <p:cNvPr id="6" name="5 Marcador de contenido"/>
          <p:cNvGraphicFramePr>
            <a:graphicFrameLocks noGrp="1"/>
          </p:cNvGraphicFramePr>
          <p:nvPr>
            <p:ph sz="quarter" idx="1"/>
          </p:nvPr>
        </p:nvGraphicFramePr>
        <p:xfrm>
          <a:off x="251520" y="1447800"/>
          <a:ext cx="8712968" cy="4759960"/>
        </p:xfrm>
        <a:graphic>
          <a:graphicData uri="http://schemas.openxmlformats.org/drawingml/2006/table">
            <a:tbl>
              <a:tblPr firstRow="1" bandRow="1">
                <a:tableStyleId>{5C22544A-7EE6-4342-B048-85BDC9FD1C3A}</a:tableStyleId>
              </a:tblPr>
              <a:tblGrid>
                <a:gridCol w="2592288"/>
                <a:gridCol w="6120680"/>
              </a:tblGrid>
              <a:tr h="370840">
                <a:tc>
                  <a:txBody>
                    <a:bodyPr/>
                    <a:lstStyle/>
                    <a:p>
                      <a:r>
                        <a:rPr kumimoji="0" lang="es-MX" b="1" i="0" kern="1200" dirty="0" smtClean="0">
                          <a:solidFill>
                            <a:schemeClr val="lt1"/>
                          </a:solidFill>
                          <a:latin typeface="+mn-lt"/>
                          <a:ea typeface="+mn-ea"/>
                          <a:cs typeface="+mn-cs"/>
                        </a:rPr>
                        <a:t>Síntomas</a:t>
                      </a:r>
                      <a:endParaRPr lang="es-MX" dirty="0"/>
                    </a:p>
                  </a:txBody>
                  <a:tcPr/>
                </a:tc>
                <a:tc>
                  <a:txBody>
                    <a:bodyPr/>
                    <a:lstStyle/>
                    <a:p>
                      <a:r>
                        <a:rPr kumimoji="0" lang="es-MX" b="1" i="0" kern="1200" dirty="0" smtClean="0">
                          <a:solidFill>
                            <a:schemeClr val="lt1"/>
                          </a:solidFill>
                          <a:latin typeface="+mn-lt"/>
                          <a:ea typeface="+mn-ea"/>
                          <a:cs typeface="+mn-cs"/>
                        </a:rPr>
                        <a:t>Otros trastornos a considerar</a:t>
                      </a:r>
                      <a:endParaRPr lang="es-MX" dirty="0"/>
                    </a:p>
                  </a:txBody>
                  <a:tcPr/>
                </a:tc>
              </a:tr>
              <a:tr h="370840">
                <a:tc>
                  <a:txBody>
                    <a:bodyPr/>
                    <a:lstStyle/>
                    <a:p>
                      <a:pPr fontAlgn="t"/>
                      <a:r>
                        <a:rPr lang="es-MX" dirty="0">
                          <a:latin typeface="+mn-lt"/>
                        </a:rPr>
                        <a:t>Oculares (50 </a:t>
                      </a:r>
                      <a:r>
                        <a:rPr lang="es-MX" dirty="0" smtClean="0">
                          <a:latin typeface="+mn-lt"/>
                        </a:rPr>
                        <a:t>%)</a:t>
                      </a:r>
                      <a:endParaRPr lang="es-MX" dirty="0">
                        <a:latin typeface="+mn-lt"/>
                      </a:endParaRPr>
                    </a:p>
                  </a:txBody>
                  <a:tcPr/>
                </a:tc>
                <a:tc>
                  <a:txBody>
                    <a:bodyPr/>
                    <a:lstStyle/>
                    <a:p>
                      <a:pPr fontAlgn="t"/>
                      <a:r>
                        <a:rPr lang="es-MX" dirty="0">
                          <a:latin typeface="+mn-lt"/>
                        </a:rPr>
                        <a:t>Tronco cerebral y lesiones de nervios </a:t>
                      </a:r>
                      <a:r>
                        <a:rPr lang="es-MX" dirty="0" smtClean="0">
                          <a:latin typeface="+mn-lt"/>
                        </a:rPr>
                        <a:t>craneales, </a:t>
                      </a:r>
                      <a:r>
                        <a:rPr lang="es-MX" dirty="0" err="1">
                          <a:latin typeface="+mn-lt"/>
                        </a:rPr>
                        <a:t>oftalmopatía</a:t>
                      </a:r>
                      <a:r>
                        <a:rPr lang="es-MX" dirty="0">
                          <a:latin typeface="+mn-lt"/>
                        </a:rPr>
                        <a:t> tiroidea, </a:t>
                      </a:r>
                      <a:r>
                        <a:rPr lang="es-MX" dirty="0" smtClean="0">
                          <a:latin typeface="+mn-lt"/>
                        </a:rPr>
                        <a:t>distrofia </a:t>
                      </a:r>
                      <a:r>
                        <a:rPr lang="es-MX" dirty="0">
                          <a:latin typeface="+mn-lt"/>
                        </a:rPr>
                        <a:t>muscular </a:t>
                      </a:r>
                      <a:r>
                        <a:rPr lang="es-MX" dirty="0" err="1" smtClean="0">
                          <a:latin typeface="+mn-lt"/>
                        </a:rPr>
                        <a:t>oculofaríngea</a:t>
                      </a:r>
                      <a:endParaRPr lang="es-MX" dirty="0">
                        <a:latin typeface="+mn-lt"/>
                      </a:endParaRPr>
                    </a:p>
                  </a:txBody>
                  <a:tcPr/>
                </a:tc>
              </a:tr>
              <a:tr h="370840">
                <a:tc>
                  <a:txBody>
                    <a:bodyPr/>
                    <a:lstStyle/>
                    <a:p>
                      <a:pPr fontAlgn="t"/>
                      <a:r>
                        <a:rPr lang="es-MX" dirty="0">
                          <a:latin typeface="+mn-lt"/>
                        </a:rPr>
                        <a:t>Bulbar (15 </a:t>
                      </a:r>
                      <a:r>
                        <a:rPr lang="es-MX" dirty="0" smtClean="0">
                          <a:latin typeface="+mn-lt"/>
                        </a:rPr>
                        <a:t>%)</a:t>
                      </a:r>
                      <a:endParaRPr lang="es-MX" dirty="0">
                        <a:latin typeface="+mn-lt"/>
                      </a:endParaRPr>
                    </a:p>
                  </a:txBody>
                  <a:tcPr/>
                </a:tc>
                <a:tc>
                  <a:txBody>
                    <a:bodyPr/>
                    <a:lstStyle/>
                    <a:p>
                      <a:pPr fontAlgn="t"/>
                      <a:r>
                        <a:rPr lang="es-MX" dirty="0">
                          <a:latin typeface="+mn-lt"/>
                        </a:rPr>
                        <a:t>Tallo cerebral y múltiples lesiones de los nervios craneales, enfermedad de la </a:t>
                      </a:r>
                      <a:r>
                        <a:rPr lang="es-MX" dirty="0" err="1" smtClean="0">
                          <a:latin typeface="+mn-lt"/>
                        </a:rPr>
                        <a:t>motoneurona</a:t>
                      </a:r>
                      <a:endParaRPr lang="es-MX" dirty="0">
                        <a:latin typeface="+mn-lt"/>
                      </a:endParaRPr>
                    </a:p>
                  </a:txBody>
                  <a:tcPr/>
                </a:tc>
              </a:tr>
              <a:tr h="370840">
                <a:tc>
                  <a:txBody>
                    <a:bodyPr/>
                    <a:lstStyle/>
                    <a:p>
                      <a:pPr fontAlgn="t"/>
                      <a:r>
                        <a:rPr lang="es-MX" dirty="0" smtClean="0">
                          <a:latin typeface="+mn-lt"/>
                        </a:rPr>
                        <a:t>Debilidad </a:t>
                      </a:r>
                      <a:r>
                        <a:rPr lang="es-MX" dirty="0">
                          <a:latin typeface="+mn-lt"/>
                        </a:rPr>
                        <a:t>en las extremidades (&lt;</a:t>
                      </a:r>
                      <a:r>
                        <a:rPr lang="es-MX" dirty="0" smtClean="0">
                          <a:latin typeface="+mn-lt"/>
                        </a:rPr>
                        <a:t>5%)</a:t>
                      </a:r>
                      <a:endParaRPr lang="es-MX" dirty="0">
                        <a:latin typeface="+mn-lt"/>
                      </a:endParaRPr>
                    </a:p>
                  </a:txBody>
                  <a:tcPr/>
                </a:tc>
                <a:tc>
                  <a:txBody>
                    <a:bodyPr/>
                    <a:lstStyle/>
                    <a:p>
                      <a:pPr fontAlgn="t"/>
                      <a:r>
                        <a:rPr lang="es-MX" dirty="0" smtClean="0">
                          <a:latin typeface="+mn-lt"/>
                        </a:rPr>
                        <a:t>Enfermedad </a:t>
                      </a:r>
                      <a:r>
                        <a:rPr lang="es-MX" dirty="0">
                          <a:latin typeface="+mn-lt"/>
                        </a:rPr>
                        <a:t>de </a:t>
                      </a:r>
                      <a:r>
                        <a:rPr lang="es-MX" dirty="0" err="1" smtClean="0">
                          <a:latin typeface="+mn-lt"/>
                        </a:rPr>
                        <a:t>motoneurona</a:t>
                      </a:r>
                      <a:r>
                        <a:rPr lang="es-MX" dirty="0">
                          <a:latin typeface="+mn-lt"/>
                        </a:rPr>
                        <a:t>, </a:t>
                      </a:r>
                      <a:r>
                        <a:rPr lang="es-MX" dirty="0" err="1" smtClean="0">
                          <a:latin typeface="+mn-lt"/>
                        </a:rPr>
                        <a:t>Polineuropatía</a:t>
                      </a:r>
                      <a:r>
                        <a:rPr lang="es-MX" dirty="0" smtClean="0">
                          <a:latin typeface="+mn-lt"/>
                        </a:rPr>
                        <a:t> </a:t>
                      </a:r>
                      <a:r>
                        <a:rPr lang="es-MX" dirty="0" err="1">
                          <a:latin typeface="+mn-lt"/>
                        </a:rPr>
                        <a:t>desmielinizante</a:t>
                      </a:r>
                      <a:r>
                        <a:rPr lang="es-MX" dirty="0">
                          <a:latin typeface="+mn-lt"/>
                        </a:rPr>
                        <a:t> inflamatoria crónica (PDIC) y otras neuropatías motoras, </a:t>
                      </a:r>
                      <a:r>
                        <a:rPr lang="es-MX" dirty="0" err="1">
                          <a:latin typeface="+mn-lt"/>
                        </a:rPr>
                        <a:t>radiculopatías</a:t>
                      </a:r>
                      <a:r>
                        <a:rPr lang="es-MX" dirty="0">
                          <a:latin typeface="+mn-lt"/>
                        </a:rPr>
                        <a:t> múltiples, síndrome de </a:t>
                      </a:r>
                      <a:r>
                        <a:rPr lang="es-MX" dirty="0" err="1">
                          <a:latin typeface="+mn-lt"/>
                        </a:rPr>
                        <a:t>Lambert-Eaton</a:t>
                      </a:r>
                      <a:r>
                        <a:rPr lang="es-MX" dirty="0">
                          <a:latin typeface="+mn-lt"/>
                        </a:rPr>
                        <a:t>, miopatías</a:t>
                      </a:r>
                    </a:p>
                  </a:txBody>
                  <a:tcPr/>
                </a:tc>
              </a:tr>
              <a:tr h="370840">
                <a:tc>
                  <a:txBody>
                    <a:bodyPr/>
                    <a:lstStyle/>
                    <a:p>
                      <a:pPr fontAlgn="t"/>
                      <a:r>
                        <a:rPr lang="es-MX" dirty="0" smtClean="0">
                          <a:latin typeface="+mn-lt"/>
                        </a:rPr>
                        <a:t>Aislado </a:t>
                      </a:r>
                      <a:r>
                        <a:rPr lang="es-MX" dirty="0">
                          <a:latin typeface="+mn-lt"/>
                        </a:rPr>
                        <a:t>cuello (poco frecuente)</a:t>
                      </a:r>
                    </a:p>
                  </a:txBody>
                  <a:tcPr/>
                </a:tc>
                <a:tc>
                  <a:txBody>
                    <a:bodyPr/>
                    <a:lstStyle/>
                    <a:p>
                      <a:pPr fontAlgn="t"/>
                      <a:r>
                        <a:rPr lang="es-MX" dirty="0" smtClean="0">
                          <a:latin typeface="+mn-lt"/>
                        </a:rPr>
                        <a:t>Miopatía </a:t>
                      </a:r>
                      <a:r>
                        <a:rPr lang="es-MX" dirty="0">
                          <a:latin typeface="+mn-lt"/>
                        </a:rPr>
                        <a:t>inflamatoria, miopatía </a:t>
                      </a:r>
                      <a:r>
                        <a:rPr lang="es-MX" dirty="0" smtClean="0">
                          <a:latin typeface="+mn-lt"/>
                        </a:rPr>
                        <a:t>paravertebral</a:t>
                      </a:r>
                      <a:endParaRPr lang="es-MX" dirty="0">
                        <a:latin typeface="+mn-lt"/>
                      </a:endParaRPr>
                    </a:p>
                  </a:txBody>
                  <a:tcPr/>
                </a:tc>
              </a:tr>
              <a:tr h="370840">
                <a:tc>
                  <a:txBody>
                    <a:bodyPr/>
                    <a:lstStyle/>
                    <a:p>
                      <a:pPr fontAlgn="t"/>
                      <a:r>
                        <a:rPr lang="es-MX">
                          <a:latin typeface="+mn-lt"/>
                        </a:rPr>
                        <a:t>Aislado respiratoria (poco frecuente)</a:t>
                      </a:r>
                    </a:p>
                  </a:txBody>
                  <a:tcPr/>
                </a:tc>
                <a:tc>
                  <a:txBody>
                    <a:bodyPr/>
                    <a:lstStyle/>
                    <a:p>
                      <a:pPr fontAlgn="t"/>
                      <a:r>
                        <a:rPr lang="es-MX" dirty="0" smtClean="0">
                          <a:latin typeface="+mn-lt"/>
                        </a:rPr>
                        <a:t>Neurona motora, </a:t>
                      </a:r>
                      <a:r>
                        <a:rPr lang="es-MX" dirty="0" err="1" smtClean="0">
                          <a:latin typeface="+mn-lt"/>
                        </a:rPr>
                        <a:t>Polimiositis</a:t>
                      </a:r>
                      <a:endParaRPr lang="es-MX" dirty="0">
                        <a:latin typeface="+mn-lt"/>
                      </a:endParaRPr>
                    </a:p>
                  </a:txBody>
                  <a:tcPr/>
                </a:tc>
              </a:tr>
              <a:tr h="370840">
                <a:tc>
                  <a:txBody>
                    <a:bodyPr/>
                    <a:lstStyle/>
                    <a:p>
                      <a:pPr fontAlgn="t"/>
                      <a:r>
                        <a:rPr lang="es-MX" dirty="0" smtClean="0">
                          <a:latin typeface="+mn-lt"/>
                        </a:rPr>
                        <a:t>Extremidad </a:t>
                      </a:r>
                      <a:r>
                        <a:rPr lang="es-MX" dirty="0">
                          <a:latin typeface="+mn-lt"/>
                        </a:rPr>
                        <a:t>distal (raro)</a:t>
                      </a:r>
                    </a:p>
                  </a:txBody>
                  <a:tcPr/>
                </a:tc>
                <a:tc>
                  <a:txBody>
                    <a:bodyPr/>
                    <a:lstStyle/>
                    <a:p>
                      <a:pPr fontAlgn="t"/>
                      <a:r>
                        <a:rPr lang="es-MX" dirty="0">
                          <a:latin typeface="+mn-lt"/>
                        </a:rPr>
                        <a:t>Enfermedad de la </a:t>
                      </a:r>
                      <a:r>
                        <a:rPr lang="es-MX" dirty="0" err="1">
                          <a:latin typeface="+mn-lt"/>
                        </a:rPr>
                        <a:t>motoneurona</a:t>
                      </a:r>
                      <a:r>
                        <a:rPr lang="es-MX" dirty="0">
                          <a:latin typeface="+mn-lt"/>
                        </a:rPr>
                        <a:t>, CIDP y otras neuropatías motoras, las miopatías distales</a:t>
                      </a:r>
                    </a:p>
                  </a:txBody>
                  <a:tcPr/>
                </a:tc>
              </a:tr>
            </a:tbl>
          </a:graphicData>
        </a:graphic>
      </p:graphicFrame>
      <p:sp>
        <p:nvSpPr>
          <p:cNvPr id="4" name="3 CuadroTexto"/>
          <p:cNvSpPr txBox="1"/>
          <p:nvPr/>
        </p:nvSpPr>
        <p:spPr>
          <a:xfrm>
            <a:off x="323528" y="6444044"/>
            <a:ext cx="8136904" cy="261610"/>
          </a:xfrm>
          <a:prstGeom prst="rect">
            <a:avLst/>
          </a:prstGeom>
          <a:noFill/>
        </p:spPr>
        <p:txBody>
          <a:bodyPr wrap="square" rtlCol="0">
            <a:spAutoFit/>
          </a:bodyPr>
          <a:lstStyle/>
          <a:p>
            <a:r>
              <a:rPr lang="es-MX" sz="1100" dirty="0" smtClean="0"/>
              <a:t>7. http://uptodate/contents/clinical-manifestations-of-myasthenia </a:t>
            </a:r>
            <a:r>
              <a:rPr lang="es-MX" sz="1100" dirty="0" err="1" smtClean="0"/>
              <a:t>gravis</a:t>
            </a:r>
            <a:endParaRPr lang="en-GB" sz="1100" dirty="0" smtClean="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4638"/>
            <a:ext cx="7772400" cy="778098"/>
          </a:xfrm>
        </p:spPr>
        <p:txBody>
          <a:bodyPr/>
          <a:lstStyle/>
          <a:p>
            <a:r>
              <a:rPr lang="es-MX" b="1" u="sng" dirty="0" smtClean="0"/>
              <a:t>Manifestaciones oculares</a:t>
            </a:r>
            <a:endParaRPr lang="es-MX" b="1" u="sng" dirty="0"/>
          </a:p>
        </p:txBody>
      </p:sp>
      <p:graphicFrame>
        <p:nvGraphicFramePr>
          <p:cNvPr id="5" name="4 Marcador de contenido"/>
          <p:cNvGraphicFramePr>
            <a:graphicFrameLocks noGrp="1"/>
          </p:cNvGraphicFramePr>
          <p:nvPr>
            <p:ph sz="quarter" idx="1"/>
          </p:nvPr>
        </p:nvGraphicFramePr>
        <p:xfrm>
          <a:off x="251520" y="1772816"/>
          <a:ext cx="8507288" cy="5085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Rectángulo redondeado"/>
          <p:cNvSpPr/>
          <p:nvPr/>
        </p:nvSpPr>
        <p:spPr>
          <a:xfrm>
            <a:off x="3707904" y="1340768"/>
            <a:ext cx="288032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sz="2400" b="1" dirty="0" err="1" smtClean="0"/>
              <a:t>Ptosis</a:t>
            </a:r>
            <a:r>
              <a:rPr lang="es-MX" sz="2400" b="1" dirty="0" smtClean="0"/>
              <a:t> palpebral</a:t>
            </a:r>
            <a:r>
              <a:rPr lang="es-MX" sz="2400" dirty="0" smtClean="0"/>
              <a:t> </a:t>
            </a:r>
          </a:p>
        </p:txBody>
      </p:sp>
      <p:pic>
        <p:nvPicPr>
          <p:cNvPr id="58370" name="Picture 2" descr="http://t2.gstatic.com/images?q=tbn:ANd9GcRl4Ff4rnAgp7XMHKeQhb-oYuFvGC7lra_02X1cXSNU8UJe6NIx1g"/>
          <p:cNvPicPr>
            <a:picLocks noChangeAspect="1" noChangeArrowheads="1"/>
          </p:cNvPicPr>
          <p:nvPr/>
        </p:nvPicPr>
        <p:blipFill>
          <a:blip r:embed="rId8" cstate="print"/>
          <a:srcRect/>
          <a:stretch>
            <a:fillRect/>
          </a:stretch>
        </p:blipFill>
        <p:spPr bwMode="auto">
          <a:xfrm>
            <a:off x="1403648" y="2492896"/>
            <a:ext cx="4097632" cy="3816424"/>
          </a:xfrm>
          <a:prstGeom prst="rect">
            <a:avLst/>
          </a:prstGeom>
          <a:noFill/>
        </p:spPr>
      </p:pic>
      <p:sp>
        <p:nvSpPr>
          <p:cNvPr id="6" name="5 CuadroTexto"/>
          <p:cNvSpPr txBox="1"/>
          <p:nvPr/>
        </p:nvSpPr>
        <p:spPr>
          <a:xfrm>
            <a:off x="323528" y="6525344"/>
            <a:ext cx="8568952" cy="261610"/>
          </a:xfrm>
          <a:prstGeom prst="rect">
            <a:avLst/>
          </a:prstGeom>
          <a:noFill/>
        </p:spPr>
        <p:txBody>
          <a:bodyPr wrap="square" rtlCol="0">
            <a:spAutoFit/>
          </a:bodyPr>
          <a:lstStyle/>
          <a:p>
            <a:r>
              <a:rPr lang="es-MX" sz="1100" dirty="0" smtClean="0"/>
              <a:t>4. </a:t>
            </a:r>
            <a:r>
              <a:rPr lang="es-MX" sz="1100" dirty="0" err="1" smtClean="0"/>
              <a:t>Keesey</a:t>
            </a:r>
            <a:r>
              <a:rPr lang="es-MX" sz="1100" dirty="0"/>
              <a:t>, JC. Evaluación clínica y </a:t>
            </a:r>
            <a:r>
              <a:rPr lang="es-MX" sz="1100" dirty="0" smtClean="0"/>
              <a:t>manejo </a:t>
            </a:r>
            <a:r>
              <a:rPr lang="es-MX" sz="1100" dirty="0"/>
              <a:t>de la </a:t>
            </a:r>
            <a:r>
              <a:rPr lang="es-MX" sz="1100" dirty="0" smtClean="0"/>
              <a:t>miastenia </a:t>
            </a:r>
            <a:r>
              <a:rPr lang="es-MX" sz="1100" dirty="0" err="1" smtClean="0"/>
              <a:t>gravis</a:t>
            </a:r>
            <a:r>
              <a:rPr lang="es-MX" sz="1100" dirty="0"/>
              <a:t>. Muscular del nervio de 2004; 29:484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8370"/>
                                        </p:tgtEl>
                                        <p:attrNameLst>
                                          <p:attrName>style.visibility</p:attrName>
                                        </p:attrNameLst>
                                      </p:cBhvr>
                                      <p:to>
                                        <p:strVal val="visible"/>
                                      </p:to>
                                    </p:set>
                                    <p:animEffect transition="in" filter="box(in)">
                                      <p:cBhvr>
                                        <p:cTn id="12" dur="5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4638"/>
            <a:ext cx="7772400" cy="778098"/>
          </a:xfrm>
        </p:spPr>
        <p:txBody>
          <a:bodyPr/>
          <a:lstStyle/>
          <a:p>
            <a:r>
              <a:rPr lang="es-MX" b="1" u="sng" dirty="0" smtClean="0"/>
              <a:t>Manifestaciones oculares</a:t>
            </a:r>
            <a:endParaRPr lang="es-MX" b="1" u="sng" dirty="0"/>
          </a:p>
        </p:txBody>
      </p:sp>
      <p:graphicFrame>
        <p:nvGraphicFramePr>
          <p:cNvPr id="5" name="4 Marcador de contenido"/>
          <p:cNvGraphicFramePr>
            <a:graphicFrameLocks noGrp="1"/>
          </p:cNvGraphicFramePr>
          <p:nvPr>
            <p:ph sz="quarter" idx="1"/>
          </p:nvPr>
        </p:nvGraphicFramePr>
        <p:xfrm>
          <a:off x="395536" y="2132856"/>
          <a:ext cx="8363272" cy="4725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Rectángulo redondeado"/>
          <p:cNvSpPr/>
          <p:nvPr/>
        </p:nvSpPr>
        <p:spPr>
          <a:xfrm>
            <a:off x="3707904" y="1340768"/>
            <a:ext cx="288032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t>Diplopía</a:t>
            </a:r>
            <a:endParaRPr lang="es-MX" sz="2400" b="1" dirty="0"/>
          </a:p>
        </p:txBody>
      </p:sp>
      <p:sp>
        <p:nvSpPr>
          <p:cNvPr id="6" name="5 CuadroTexto"/>
          <p:cNvSpPr txBox="1"/>
          <p:nvPr/>
        </p:nvSpPr>
        <p:spPr>
          <a:xfrm>
            <a:off x="323528" y="6525344"/>
            <a:ext cx="8568952" cy="261610"/>
          </a:xfrm>
          <a:prstGeom prst="rect">
            <a:avLst/>
          </a:prstGeom>
          <a:noFill/>
        </p:spPr>
        <p:txBody>
          <a:bodyPr wrap="square" rtlCol="0">
            <a:spAutoFit/>
          </a:bodyPr>
          <a:lstStyle/>
          <a:p>
            <a:r>
              <a:rPr lang="es-MX" sz="1100" dirty="0" smtClean="0"/>
              <a:t>4. </a:t>
            </a:r>
            <a:r>
              <a:rPr lang="es-MX" sz="1100" dirty="0" err="1" smtClean="0"/>
              <a:t>Keesey</a:t>
            </a:r>
            <a:r>
              <a:rPr lang="es-MX" sz="1100" dirty="0"/>
              <a:t>, JC. Evaluación clínica y </a:t>
            </a:r>
            <a:r>
              <a:rPr lang="es-MX" sz="1100" dirty="0" smtClean="0"/>
              <a:t>manejo </a:t>
            </a:r>
            <a:r>
              <a:rPr lang="es-MX" sz="1100" dirty="0"/>
              <a:t>de la </a:t>
            </a:r>
            <a:r>
              <a:rPr lang="es-MX" sz="1100" dirty="0" smtClean="0"/>
              <a:t>miastenia </a:t>
            </a:r>
            <a:r>
              <a:rPr lang="es-MX" sz="1100" dirty="0" err="1" smtClean="0"/>
              <a:t>gravis</a:t>
            </a:r>
            <a:r>
              <a:rPr lang="es-MX" sz="1100" dirty="0"/>
              <a:t>. Muscular del nervio de 2004; 29:484</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4638"/>
            <a:ext cx="7772400" cy="778098"/>
          </a:xfrm>
        </p:spPr>
        <p:txBody>
          <a:bodyPr/>
          <a:lstStyle/>
          <a:p>
            <a:r>
              <a:rPr lang="es-MX" b="1" u="sng" dirty="0" smtClean="0"/>
              <a:t>Manifestaciones faciales</a:t>
            </a:r>
            <a:endParaRPr lang="es-MX" b="1" u="sng" dirty="0"/>
          </a:p>
        </p:txBody>
      </p:sp>
      <p:sp>
        <p:nvSpPr>
          <p:cNvPr id="6" name="5 Marcador de contenido"/>
          <p:cNvSpPr>
            <a:spLocks noGrp="1"/>
          </p:cNvSpPr>
          <p:nvPr>
            <p:ph sz="quarter" idx="1"/>
          </p:nvPr>
        </p:nvSpPr>
        <p:spPr>
          <a:xfrm>
            <a:off x="914400" y="1916832"/>
            <a:ext cx="7772400" cy="4102968"/>
          </a:xfrm>
        </p:spPr>
        <p:txBody>
          <a:bodyPr>
            <a:normAutofit fontScale="92500" lnSpcReduction="10000"/>
          </a:bodyPr>
          <a:lstStyle/>
          <a:p>
            <a:pPr algn="just"/>
            <a:r>
              <a:rPr lang="es-MX" dirty="0" smtClean="0"/>
              <a:t>Debilidad facial puede ocurrir en la MG sin afectación ocular, pero por lo general los dos se presentan juntas. </a:t>
            </a:r>
          </a:p>
          <a:p>
            <a:pPr lvl="1" algn="just"/>
            <a:r>
              <a:rPr lang="es-MX" dirty="0" smtClean="0"/>
              <a:t/>
            </a:r>
            <a:br>
              <a:rPr lang="es-MX" dirty="0" smtClean="0"/>
            </a:br>
            <a:r>
              <a:rPr lang="es-MX" dirty="0" smtClean="0"/>
              <a:t>- Orbicular del ojo- Un signo muy común de la MG es la incapacidad del paciente para mantener el cierre del párpado superior contra los esfuerzos del examinador para abrirlo. </a:t>
            </a:r>
          </a:p>
          <a:p>
            <a:pPr lvl="1" algn="just"/>
            <a:r>
              <a:rPr lang="es-MX" dirty="0" smtClean="0"/>
              <a:t/>
            </a:r>
            <a:br>
              <a:rPr lang="es-MX" dirty="0" smtClean="0"/>
            </a:br>
            <a:r>
              <a:rPr lang="es-MX" dirty="0" smtClean="0"/>
              <a:t>-Orbicular de la boca- La incapacidad del paciente para evitar el escape de aire a través de los labios fruncidos, cuando el examinador comprime las mejillas. </a:t>
            </a:r>
          </a:p>
          <a:p>
            <a:pPr lvl="1" algn="just">
              <a:buNone/>
            </a:pPr>
            <a:r>
              <a:rPr lang="es-MX" dirty="0" smtClean="0"/>
              <a:t>	Riendo revela el llamado "desprecio </a:t>
            </a:r>
            <a:r>
              <a:rPr lang="es-MX" dirty="0" err="1" smtClean="0"/>
              <a:t>miasténico</a:t>
            </a:r>
            <a:r>
              <a:rPr lang="es-MX" dirty="0" smtClean="0"/>
              <a:t>”. Este paciente es incapaz de silbar, chupar una pajita, o inflar un globo.</a:t>
            </a:r>
            <a:endParaRPr lang="es-MX" dirty="0"/>
          </a:p>
        </p:txBody>
      </p:sp>
      <p:pic>
        <p:nvPicPr>
          <p:cNvPr id="60418" name="Picture 2"/>
          <p:cNvPicPr>
            <a:picLocks noChangeAspect="1" noChangeArrowheads="1"/>
          </p:cNvPicPr>
          <p:nvPr/>
        </p:nvPicPr>
        <p:blipFill>
          <a:blip r:embed="rId3" cstate="print"/>
          <a:srcRect l="2992"/>
          <a:stretch>
            <a:fillRect/>
          </a:stretch>
        </p:blipFill>
        <p:spPr bwMode="auto">
          <a:xfrm>
            <a:off x="611560" y="1157436"/>
            <a:ext cx="8352928" cy="5295900"/>
          </a:xfrm>
          <a:prstGeom prst="rect">
            <a:avLst/>
          </a:prstGeom>
          <a:noFill/>
          <a:ln w="9525">
            <a:noFill/>
            <a:miter lim="800000"/>
            <a:headEnd/>
            <a:tailEnd/>
          </a:ln>
        </p:spPr>
      </p:pic>
      <p:sp>
        <p:nvSpPr>
          <p:cNvPr id="5" name="4 CuadroTexto"/>
          <p:cNvSpPr txBox="1"/>
          <p:nvPr/>
        </p:nvSpPr>
        <p:spPr>
          <a:xfrm>
            <a:off x="323528" y="6525344"/>
            <a:ext cx="8568952" cy="261610"/>
          </a:xfrm>
          <a:prstGeom prst="rect">
            <a:avLst/>
          </a:prstGeom>
          <a:noFill/>
        </p:spPr>
        <p:txBody>
          <a:bodyPr wrap="square" rtlCol="0">
            <a:spAutoFit/>
          </a:bodyPr>
          <a:lstStyle/>
          <a:p>
            <a:r>
              <a:rPr lang="es-MX" sz="1100" dirty="0" smtClean="0"/>
              <a:t>4. </a:t>
            </a:r>
            <a:r>
              <a:rPr lang="es-MX" sz="1100" dirty="0" err="1" smtClean="0"/>
              <a:t>Keesey</a:t>
            </a:r>
            <a:r>
              <a:rPr lang="es-MX" sz="1100" dirty="0"/>
              <a:t>, JC. Evaluación clínica y </a:t>
            </a:r>
            <a:r>
              <a:rPr lang="es-MX" sz="1100" dirty="0" smtClean="0"/>
              <a:t>manejo </a:t>
            </a:r>
            <a:r>
              <a:rPr lang="es-MX" sz="1100" dirty="0"/>
              <a:t>de la </a:t>
            </a:r>
            <a:r>
              <a:rPr lang="es-MX" sz="1100" dirty="0" smtClean="0"/>
              <a:t>miastenia </a:t>
            </a:r>
            <a:r>
              <a:rPr lang="es-MX" sz="1100" dirty="0" err="1" smtClean="0"/>
              <a:t>gravis</a:t>
            </a:r>
            <a:r>
              <a:rPr lang="es-MX" sz="1100" dirty="0"/>
              <a:t>. Muscular del nervio de 2004; 29:484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6">
                                            <p:txEl>
                                              <p:pRg st="0" end="0"/>
                                            </p:txEl>
                                          </p:spTgt>
                                        </p:tgtEl>
                                      </p:cBhvr>
                                    </p:animEffect>
                                    <p:set>
                                      <p:cBhvr>
                                        <p:cTn id="7" dur="1" fill="hold">
                                          <p:stCondLst>
                                            <p:cond delay="499"/>
                                          </p:stCondLst>
                                        </p:cTn>
                                        <p:tgtEl>
                                          <p:spTgt spid="6">
                                            <p:txEl>
                                              <p:pRg st="0" end="0"/>
                                            </p:txEl>
                                          </p:spTgt>
                                        </p:tgtEl>
                                        <p:attrNameLst>
                                          <p:attrName>style.visibility</p:attrName>
                                        </p:attrNameLst>
                                      </p:cBhvr>
                                      <p:to>
                                        <p:strVal val="hidden"/>
                                      </p:to>
                                    </p:set>
                                  </p:childTnLst>
                                </p:cTn>
                              </p:par>
                              <p:par>
                                <p:cTn id="8" presetID="4" presetClass="exit" presetSubtype="16" fill="hold" nodeType="withEffect">
                                  <p:stCondLst>
                                    <p:cond delay="0"/>
                                  </p:stCondLst>
                                  <p:childTnLst>
                                    <p:animEffect transition="out" filter="box(in)">
                                      <p:cBhvr>
                                        <p:cTn id="9" dur="500"/>
                                        <p:tgtEl>
                                          <p:spTgt spid="6">
                                            <p:txEl>
                                              <p:pRg st="1" end="1"/>
                                            </p:txEl>
                                          </p:spTgt>
                                        </p:tgtEl>
                                      </p:cBhvr>
                                    </p:animEffect>
                                    <p:set>
                                      <p:cBhvr>
                                        <p:cTn id="10" dur="1" fill="hold">
                                          <p:stCondLst>
                                            <p:cond delay="499"/>
                                          </p:stCondLst>
                                        </p:cTn>
                                        <p:tgtEl>
                                          <p:spTgt spid="6">
                                            <p:txEl>
                                              <p:pRg st="1" end="1"/>
                                            </p:txEl>
                                          </p:spTgt>
                                        </p:tgtEl>
                                        <p:attrNameLst>
                                          <p:attrName>style.visibility</p:attrName>
                                        </p:attrNameLst>
                                      </p:cBhvr>
                                      <p:to>
                                        <p:strVal val="hidden"/>
                                      </p:to>
                                    </p:set>
                                  </p:childTnLst>
                                </p:cTn>
                              </p:par>
                              <p:par>
                                <p:cTn id="11" presetID="4" presetClass="exit" presetSubtype="16" fill="hold" nodeType="withEffect">
                                  <p:stCondLst>
                                    <p:cond delay="0"/>
                                  </p:stCondLst>
                                  <p:childTnLst>
                                    <p:animEffect transition="out" filter="box(in)">
                                      <p:cBhvr>
                                        <p:cTn id="12" dur="500"/>
                                        <p:tgtEl>
                                          <p:spTgt spid="6">
                                            <p:txEl>
                                              <p:pRg st="2" end="2"/>
                                            </p:txEl>
                                          </p:spTgt>
                                        </p:tgtEl>
                                      </p:cBhvr>
                                    </p:animEffect>
                                    <p:set>
                                      <p:cBhvr>
                                        <p:cTn id="13" dur="1" fill="hold">
                                          <p:stCondLst>
                                            <p:cond delay="499"/>
                                          </p:stCondLst>
                                        </p:cTn>
                                        <p:tgtEl>
                                          <p:spTgt spid="6">
                                            <p:txEl>
                                              <p:pRg st="2" end="2"/>
                                            </p:txEl>
                                          </p:spTgt>
                                        </p:tgtEl>
                                        <p:attrNameLst>
                                          <p:attrName>style.visibility</p:attrName>
                                        </p:attrNameLst>
                                      </p:cBhvr>
                                      <p:to>
                                        <p:strVal val="hidden"/>
                                      </p:to>
                                    </p:set>
                                  </p:childTnLst>
                                </p:cTn>
                              </p:par>
                              <p:par>
                                <p:cTn id="14" presetID="4" presetClass="exit" presetSubtype="16" fill="hold" nodeType="withEffect">
                                  <p:stCondLst>
                                    <p:cond delay="0"/>
                                  </p:stCondLst>
                                  <p:childTnLst>
                                    <p:animEffect transition="out" filter="box(in)">
                                      <p:cBhvr>
                                        <p:cTn id="15" dur="500"/>
                                        <p:tgtEl>
                                          <p:spTgt spid="6">
                                            <p:txEl>
                                              <p:pRg st="3" end="3"/>
                                            </p:txEl>
                                          </p:spTgt>
                                        </p:tgtEl>
                                      </p:cBhvr>
                                    </p:animEffect>
                                    <p:set>
                                      <p:cBhvr>
                                        <p:cTn id="16" dur="1" fill="hold">
                                          <p:stCondLst>
                                            <p:cond delay="499"/>
                                          </p:stCondLst>
                                        </p:cTn>
                                        <p:tgtEl>
                                          <p:spTgt spid="6">
                                            <p:txEl>
                                              <p:pRg st="3" end="3"/>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60418"/>
                                        </p:tgtEl>
                                        <p:attrNameLst>
                                          <p:attrName>style.visibility</p:attrName>
                                        </p:attrNameLst>
                                      </p:cBhvr>
                                      <p:to>
                                        <p:strVal val="visible"/>
                                      </p:to>
                                    </p:set>
                                    <p:animEffect transition="in" filter="box(in)">
                                      <p:cBhvr>
                                        <p:cTn id="21" dur="500"/>
                                        <p:tgtEl>
                                          <p:spTgt spid="60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4638"/>
            <a:ext cx="7772400" cy="778098"/>
          </a:xfrm>
        </p:spPr>
        <p:txBody>
          <a:bodyPr/>
          <a:lstStyle/>
          <a:p>
            <a:r>
              <a:rPr lang="es-MX" b="1" u="sng" dirty="0" smtClean="0"/>
              <a:t>Músculos de la orofaringe</a:t>
            </a:r>
            <a:endParaRPr lang="es-MX" b="1" u="sng" dirty="0"/>
          </a:p>
        </p:txBody>
      </p:sp>
      <p:sp>
        <p:nvSpPr>
          <p:cNvPr id="7" name="6 Rectángulo redondeado"/>
          <p:cNvSpPr/>
          <p:nvPr/>
        </p:nvSpPr>
        <p:spPr>
          <a:xfrm>
            <a:off x="3419872" y="1196752"/>
            <a:ext cx="3168352"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t>Debilidad de la lengua</a:t>
            </a:r>
            <a:endParaRPr lang="es-MX" sz="2400" b="1" dirty="0"/>
          </a:p>
        </p:txBody>
      </p:sp>
      <p:pic>
        <p:nvPicPr>
          <p:cNvPr id="23554" name="Picture 2" descr="http://2.bp.blogspot.com/_z_neXIkR0dM/THIuDl7_eHI/AAAAAAAAARU/8ihWJnQ9Wao/s320/lengua1.jpg"/>
          <p:cNvPicPr>
            <a:picLocks noChangeAspect="1" noChangeArrowheads="1"/>
          </p:cNvPicPr>
          <p:nvPr/>
        </p:nvPicPr>
        <p:blipFill>
          <a:blip r:embed="rId3" cstate="print"/>
          <a:srcRect/>
          <a:stretch>
            <a:fillRect/>
          </a:stretch>
        </p:blipFill>
        <p:spPr bwMode="auto">
          <a:xfrm>
            <a:off x="5580112" y="2204864"/>
            <a:ext cx="3019425" cy="2905125"/>
          </a:xfrm>
          <a:prstGeom prst="rect">
            <a:avLst/>
          </a:prstGeom>
          <a:noFill/>
        </p:spPr>
      </p:pic>
      <p:sp>
        <p:nvSpPr>
          <p:cNvPr id="8" name="7 Rectángulo redondeado"/>
          <p:cNvSpPr/>
          <p:nvPr/>
        </p:nvSpPr>
        <p:spPr>
          <a:xfrm>
            <a:off x="5508104" y="4941168"/>
            <a:ext cx="3168352" cy="1224136"/>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t>El músculo de la lengua es susceptible a la atrofia</a:t>
            </a:r>
          </a:p>
        </p:txBody>
      </p:sp>
      <p:pic>
        <p:nvPicPr>
          <p:cNvPr id="9" name="Picture 2" descr="http://1.bp.blogspot.com/_fXdgOUFoar8/TS3gd84p0AI/AAAAAAAAFYQ/89QbjA-ZkGU/s400/escle1.gif"/>
          <p:cNvPicPr>
            <a:picLocks noChangeAspect="1" noChangeArrowheads="1"/>
          </p:cNvPicPr>
          <p:nvPr/>
        </p:nvPicPr>
        <p:blipFill>
          <a:blip r:embed="rId4" cstate="print"/>
          <a:srcRect l="51232" t="7737" r="1992" b="62954"/>
          <a:stretch>
            <a:fillRect/>
          </a:stretch>
        </p:blipFill>
        <p:spPr bwMode="auto">
          <a:xfrm>
            <a:off x="467544" y="3710174"/>
            <a:ext cx="4608512" cy="2743162"/>
          </a:xfrm>
          <a:prstGeom prst="rect">
            <a:avLst/>
          </a:prstGeom>
          <a:noFill/>
        </p:spPr>
      </p:pic>
      <p:sp>
        <p:nvSpPr>
          <p:cNvPr id="10" name="9 Rectángulo redondeado"/>
          <p:cNvSpPr/>
          <p:nvPr/>
        </p:nvSpPr>
        <p:spPr>
          <a:xfrm>
            <a:off x="323528" y="1916832"/>
            <a:ext cx="4896544" cy="18002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t>Trastornos del habla y dificultad para tragar.</a:t>
            </a:r>
          </a:p>
          <a:p>
            <a:pPr algn="ctr"/>
            <a:endParaRPr lang="es-MX" sz="1000" dirty="0" smtClean="0"/>
          </a:p>
          <a:p>
            <a:pPr algn="ctr"/>
            <a:r>
              <a:rPr lang="es-MX" sz="2000" dirty="0" smtClean="0"/>
              <a:t>Evaluar por la fuerza de la lengua empujándola contra el interior de la mejilla.</a:t>
            </a:r>
          </a:p>
        </p:txBody>
      </p:sp>
      <p:sp>
        <p:nvSpPr>
          <p:cNvPr id="11" name="10 CuadroTexto"/>
          <p:cNvSpPr txBox="1"/>
          <p:nvPr/>
        </p:nvSpPr>
        <p:spPr>
          <a:xfrm>
            <a:off x="323528" y="6525344"/>
            <a:ext cx="8568952" cy="261610"/>
          </a:xfrm>
          <a:prstGeom prst="rect">
            <a:avLst/>
          </a:prstGeom>
          <a:noFill/>
        </p:spPr>
        <p:txBody>
          <a:bodyPr wrap="square" rtlCol="0">
            <a:spAutoFit/>
          </a:bodyPr>
          <a:lstStyle/>
          <a:p>
            <a:r>
              <a:rPr lang="es-MX" sz="1100" dirty="0" smtClean="0"/>
              <a:t>4. </a:t>
            </a:r>
            <a:r>
              <a:rPr lang="es-MX" sz="1100" dirty="0" err="1" smtClean="0"/>
              <a:t>Keesey</a:t>
            </a:r>
            <a:r>
              <a:rPr lang="es-MX" sz="1100" dirty="0"/>
              <a:t>, JC. Evaluación clínica y </a:t>
            </a:r>
            <a:r>
              <a:rPr lang="es-MX" sz="1100" dirty="0" smtClean="0"/>
              <a:t>manejo </a:t>
            </a:r>
            <a:r>
              <a:rPr lang="es-MX" sz="1100" dirty="0"/>
              <a:t>de la </a:t>
            </a:r>
            <a:r>
              <a:rPr lang="es-MX" sz="1100" dirty="0" smtClean="0"/>
              <a:t>miastenia </a:t>
            </a:r>
            <a:r>
              <a:rPr lang="es-MX" sz="1100" dirty="0" err="1" smtClean="0"/>
              <a:t>gravis</a:t>
            </a:r>
            <a:r>
              <a:rPr lang="es-MX" sz="1100" dirty="0"/>
              <a:t>. Muscular del nervio de 2004; 29:484</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4638"/>
            <a:ext cx="7772400" cy="778098"/>
          </a:xfrm>
        </p:spPr>
        <p:txBody>
          <a:bodyPr/>
          <a:lstStyle/>
          <a:p>
            <a:r>
              <a:rPr lang="es-MX" b="1" u="sng" dirty="0" smtClean="0"/>
              <a:t>Músculos de la orofaringe</a:t>
            </a:r>
            <a:endParaRPr lang="es-MX" b="1" u="sng" dirty="0"/>
          </a:p>
        </p:txBody>
      </p:sp>
      <p:sp>
        <p:nvSpPr>
          <p:cNvPr id="7" name="6 Rectángulo redondeado"/>
          <p:cNvSpPr/>
          <p:nvPr/>
        </p:nvSpPr>
        <p:spPr>
          <a:xfrm>
            <a:off x="3707904" y="1340768"/>
            <a:ext cx="288032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t>Disfagia</a:t>
            </a:r>
            <a:endParaRPr lang="es-MX" sz="2400" b="1" dirty="0"/>
          </a:p>
        </p:txBody>
      </p:sp>
      <p:sp>
        <p:nvSpPr>
          <p:cNvPr id="8" name="7 Rectángulo redondeado"/>
          <p:cNvSpPr/>
          <p:nvPr/>
        </p:nvSpPr>
        <p:spPr>
          <a:xfrm>
            <a:off x="3347864" y="2060848"/>
            <a:ext cx="5472608" cy="439248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smtClean="0"/>
              <a:t>Uno de los síntomas más graves  por debilidad de la lengua y los músculos de la faringe posterior.</a:t>
            </a:r>
          </a:p>
          <a:p>
            <a:pPr algn="just"/>
            <a:endParaRPr lang="es-MX" dirty="0" smtClean="0"/>
          </a:p>
          <a:p>
            <a:pPr algn="just"/>
            <a:r>
              <a:rPr lang="es-MX" dirty="0" smtClean="0"/>
              <a:t>Los líquidos son más difíciles de tragar que los sólidos. </a:t>
            </a:r>
          </a:p>
          <a:p>
            <a:pPr algn="just"/>
            <a:endParaRPr lang="es-MX" dirty="0" smtClean="0"/>
          </a:p>
          <a:p>
            <a:pPr algn="just"/>
            <a:r>
              <a:rPr lang="es-MX" dirty="0" smtClean="0"/>
              <a:t>Regurgitación nasal de líquidos puede ser un problema si hay debilidad muscular del paladar, que también causa voz nasal.</a:t>
            </a:r>
          </a:p>
          <a:p>
            <a:pPr algn="just"/>
            <a:endParaRPr lang="es-MX" dirty="0" smtClean="0"/>
          </a:p>
          <a:p>
            <a:pPr algn="just"/>
            <a:r>
              <a:rPr lang="es-MX" dirty="0" smtClean="0"/>
              <a:t>Incapacidad para tragar saliva es la consecuencia más grave de debilidad faríngea y requiere la aspiración oral. </a:t>
            </a:r>
            <a:endParaRPr lang="es-MX" dirty="0"/>
          </a:p>
        </p:txBody>
      </p:sp>
      <p:pic>
        <p:nvPicPr>
          <p:cNvPr id="21508" name="Picture 4" descr="http://t3.gstatic.com/images?q=tbn:ANd9GcS3jbkKvxLZdR2PVKWl_OPqIsioEhyw1oymGNjpdMDGOPMd2Tip"/>
          <p:cNvPicPr>
            <a:picLocks noChangeAspect="1" noChangeArrowheads="1"/>
          </p:cNvPicPr>
          <p:nvPr/>
        </p:nvPicPr>
        <p:blipFill>
          <a:blip r:embed="rId3" cstate="print"/>
          <a:srcRect/>
          <a:stretch>
            <a:fillRect/>
          </a:stretch>
        </p:blipFill>
        <p:spPr bwMode="auto">
          <a:xfrm>
            <a:off x="179513" y="2348881"/>
            <a:ext cx="3168352" cy="3456384"/>
          </a:xfrm>
          <a:prstGeom prst="rect">
            <a:avLst/>
          </a:prstGeom>
          <a:noFill/>
        </p:spPr>
      </p:pic>
      <p:sp>
        <p:nvSpPr>
          <p:cNvPr id="6" name="5 CuadroTexto"/>
          <p:cNvSpPr txBox="1"/>
          <p:nvPr/>
        </p:nvSpPr>
        <p:spPr>
          <a:xfrm>
            <a:off x="323528" y="6525344"/>
            <a:ext cx="8568952" cy="261610"/>
          </a:xfrm>
          <a:prstGeom prst="rect">
            <a:avLst/>
          </a:prstGeom>
          <a:noFill/>
        </p:spPr>
        <p:txBody>
          <a:bodyPr wrap="square" rtlCol="0">
            <a:spAutoFit/>
          </a:bodyPr>
          <a:lstStyle/>
          <a:p>
            <a:r>
              <a:rPr lang="es-MX" sz="1100" dirty="0" smtClean="0"/>
              <a:t>4. </a:t>
            </a:r>
            <a:r>
              <a:rPr lang="es-MX" sz="1100" dirty="0" err="1" smtClean="0"/>
              <a:t>Keesey</a:t>
            </a:r>
            <a:r>
              <a:rPr lang="es-MX" sz="1100" dirty="0"/>
              <a:t>, JC. Evaluación clínica y </a:t>
            </a:r>
            <a:r>
              <a:rPr lang="es-MX" sz="1100" dirty="0" smtClean="0"/>
              <a:t>manejo </a:t>
            </a:r>
            <a:r>
              <a:rPr lang="es-MX" sz="1100" dirty="0"/>
              <a:t>de la </a:t>
            </a:r>
            <a:r>
              <a:rPr lang="es-MX" sz="1100" dirty="0" smtClean="0"/>
              <a:t>miastenia </a:t>
            </a:r>
            <a:r>
              <a:rPr lang="es-MX" sz="1100" dirty="0" err="1" smtClean="0"/>
              <a:t>gravis</a:t>
            </a:r>
            <a:r>
              <a:rPr lang="es-MX" sz="1100" dirty="0"/>
              <a:t>. Muscular del nervio de 2004; 29:484</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4638"/>
            <a:ext cx="7772400" cy="778098"/>
          </a:xfrm>
        </p:spPr>
        <p:txBody>
          <a:bodyPr/>
          <a:lstStyle/>
          <a:p>
            <a:r>
              <a:rPr lang="es-MX" b="1" u="sng" dirty="0" smtClean="0"/>
              <a:t>Músculos axiales</a:t>
            </a:r>
            <a:endParaRPr lang="es-MX" b="1" u="sng" dirty="0"/>
          </a:p>
        </p:txBody>
      </p:sp>
      <p:sp>
        <p:nvSpPr>
          <p:cNvPr id="7" name="6 Rectángulo redondeado"/>
          <p:cNvSpPr/>
          <p:nvPr/>
        </p:nvSpPr>
        <p:spPr>
          <a:xfrm>
            <a:off x="3275856" y="1124744"/>
            <a:ext cx="482453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200" b="1" dirty="0" smtClean="0"/>
              <a:t>Debilidad de los Músculos del cuello</a:t>
            </a:r>
            <a:endParaRPr lang="es-MX" sz="2200" b="1" dirty="0"/>
          </a:p>
        </p:txBody>
      </p:sp>
      <p:sp>
        <p:nvSpPr>
          <p:cNvPr id="19458" name="AutoShape 2" descr="data:image/jpg;base64,/9j/4AAQSkZJRgABAQAAAQABAAD/2wCEAAkGBhQSEBQUExQVFRUVFxoZFxcYGBgbGRwXFx0YHhwYGRwcICYeFxwlHRceHy8hJCcpLS4sFx8xNTAqNSYrLCkBCQoKDgwOGg8PGioiHyQrNS8sKSw0Liw1LCw1LC8sLCovKSwvLCwsLDAsLCwsLCosLCwsLC0sLykpLCwsLCwqNP/AABEIAJYAdQMBIgACEQEDEQH/xAAcAAABBQEBAQAAAAAAAAAAAAAGAAEEBQcDAgj/xABGEAACAQMCAwQFBwoEBQUAAAABAgMABBESIQUGMQcTQVEiYXGBkSMyNHJzssIUF0JSU5KhsdHwFTNjwSRUgqLSJWKj4fH/xAAbAQACAgMBAAAAAAAAAAAAAAADBgQFAQIHAP/EADoRAAEDAgMFBAgDCQEAAAAAAAEAAgMEEQUSITFBUXGxM2GBkRMiMjRScsHRFBUjFiRCU2KC4fDxBv/aAAwDAQACEQMRAD8ANOTeTbSaxgkkgRnZcsx1ZJyR5+VW1zyPw5EZ3t4wqAsx9LZVGSevkK99nx/9NtvqH7zUQSyBVLMQFAJJJwABuSSeg9dAjjbkGg2Kzq6ucVEgD3WzHeeKAoI+BOwUfk+T0yXA+JwBXaXh/BVm7krCJdQTR8pnUSAB5dTVBw7i1uvDuJJJIhMlxN3a6gWYsF0MoByRqAOem1c5rtUuohePqKcOeOcCRdev5TMec47wqQMZzkj20DMLDQeStjDJmcBJJpf+LU6A32eB8NUR2XDuCzSCONYGctpCgvkkBjtvuMKd+nxFTrjlThaSxxNDGJJc6F9PLaRk438BQdw6/jtp7MLJFcQa9UWWCzQB1AfvdI06QGZjnqVJyN6qOZeaBLfvOiF+6eMxMSdCpEx9FhgD029Ib5wT18PGRgFyAsfh5nShrZX5SNCTvuQBrbxHO10bXdvwOJ2jcQq6Ehl+UyCOo2rtfcM4NCI2kWFRKupDlyGXbcEE7biga143c3V8z95bGV4GjVcN3elhkQjXjvJMt47E5HSjvl38hSyVopFLQwuC0jBZE70+kHUn0MybYPqAzWWEPJsB5IUwkhYwufJc2uMx337tNed/BQc8B/0P/lqZw7hfBpywiWFyq6iAXyFHU7nfHqqi4S0B4AS7R95Ek4TLDKvJ3o04z85l6A7nwp+VZ4xNaTXUsShLfRbsmyZAIdJnJ2lCt804G5xvtWAdRcDXuRZGENkLZJLtJHtXuRfdbz4bdbK84Xwvg1y+iFIXbSWwO8zpGMnf2j41LsuVOFzNIscMbNE2iQDX6LDwOT6qHOD8yxW54rIJELNOTENajUWLBWU7+jkgltwBvXHlCb/Dr8RXASLv4UBbvNYaQMcNkYCBstsRjYYPWtg5ulwO/wCiG+Kezy2R+gBAJ26Au4bAdwRp+b+w/wCWT4t/Wn/N/Yf8snxb+tdOZObrayXM8gDH5sa+lI31UG56degqVy7xtLu2iuIwwSVdQDAAjwIONsg5HuqR6NnAKl/GVP8AMd5lZL2qcHhtbiFYIxGrRkkDO51EZ3zT1M7a/pMH2R+8aVVM4AkIXRMJe99HG5xJNvqVedk/EmEb2zncKJ4s+MUpIIHqWRWH/UK0GSMMpDAEEYIIyCD1BHiKyWzufyaHhl7+jETDOf8AQnbGr2I+lveaMuJ8/wASOYYFN3cDrHEQVT7WT5kQ9pzt0qZSVDXw5juuD4Ln1c0iqk+Y9VcxcHt4yHWCJSNwyxoCPXkDIoW4vzBaPI6W1rHe3GfTKpH3asf2s5BUesDUfVXGbhU91vfS+gelrCWWL2SPs8x+C+qra0tEjUJGioq/NVRpUD1AbD+dVVXjcUd2wjMeO5asY8m7iUNpyc1w/e3rof8AQt1EUQ9TOMSTdANyBsK68yhYYVt7aGNprhtEMehdIbG8zDHRBvk532olIob41yPHdXInknuFITQEjfQNPiAQNWGO53qjirvSzh9S71RuHRHOcNs0lW/DODWPDLeJZngDRjJmmKB2fqWBbfr0A6bVCn55sHLi1tZL1n+eYbcFGOc+nI4CnfffNc7blOxtsv3MQI6yy4ds+euUn2dfGrO14tDL6Mc0UhHgkiN/BT/tV1JjYt+lGSOJ/wAIORxN3OVMLi8kUrHw6xto2wfl2DnIzhikagZAO2/nvXG+4Hcdy/fXcccShpDHb2sKINIPpZk1nOBjOM9KKwvt+H94qv5gsmmtJ4kwHkidFycDUynGTjbfFVn5xUSPAJDRfgiZLDaVTdmvDIl4UtzeCI94Xl1ypH6MZOlQWIxghc7Y+d66ly8QHEGDW8KRwjAF1JEplcKdvydHB0p5O22+w8aq+DckSFIRfzC4WBFWKBRiBAoABIwO8YY6kYoxWp9fjLWjJT6nj9loxrycziVAXhyQxysgAYqzNISS7EKd3dss23ntTdj4P+DWhJzkSH3GWTFPzDNos7hv1YZD/wBjVJ7Mbfu+EWQPjArfvkt+Ki4C5z2Pe43uQhT6WAQV21/SYPsj940qXbX9Jg+yP3jSqVU9qV0XBvcY+R6lXfALBJuGRRSLqR4yGHTI1NtkHarfhnCoreMRwxrGg8FGM+s+JPrNQeTvoFv9T8TVcUmTSOzObfS50SbVAenef6j1SxSApZoc5u51isQoKmSVxlYwQuwONTN4DP8AexrSGF87gxguUAmyJKreL8ehto3eWRVCqTjUNR9SrnJPsrJuO9qF3cIYkRIFbqyMxfHiAx6Z9Qz66EjCuckZP6x3PxPWmGmwBx1mNu4aoeYnYrLmLjs19J3kznT+hED6CKfDHifM+uq4RgYI9EjoV2YEdCCOlPSppZG1jcrRosZArBeYrzYm7uCy9PlGx6tuh/8AujPh3bK4RBNaszAAOyOBkgbkIV26Zxms8p8VHmooJhZ7R0Xstti+iOFcUjuYUmiOpHGV89uoI8GB2NSa+e7LjlzDGY4biSKMsW0ocekcZOcE+A2zRRyFzndC8igllaaOZtHyh1MrYJDK2MkbHY9aWqjA3sDnscLDW3csh53hHXaLdaOFXZ84tP75Vf8Aejfly17uztkx8yGJcfVRRQR2hcJlueHyRQrqcsh05ALBGDFRnx2q+5c7QbWfTE7G3nAAMM/oPnH6OrAcZ8R1qywEtEBF9b7FHn9pBXbX9Jg+yP3jSpu2o5uYPsj940qkVHaFdFwb3GPkepRLyf8AQbf6n4mq5qm5P+g2/wBT8TVc0jzdq7mUn1Xbv+Y9VA4vxWO2heaU4RBvjqSdgoHiSdqwTjHFnup5J5fnORsNwqgeig9g+JzWq9rULHh2ofNjlRnHq3UfBiDWPBs024DC0RGXeTZQibu1TikRXawtJJpO7hR5H/VRSfiegA8ycVo3BeymAJqu537zUFdI5FVFc40x5wSWII8tz41fucAtS/gszApEVK4xY9xczQ5PyUjoM9cBjpznrlcHp51FrYFbg3TUqVKvLKfNSOE8Ua1uorhQH7o50HYEEEEZHQ4O1Rq8zglSB5YrVzQ5pBWjhovo+xvFlijkXOmRVdcjfDAEezY15v8AhcU6aJY0kXydQ3wzkg+zFD3Z3zMl1baAhjNuEjKltWVCjSwOB4KfDwFFYrnM7H00zm7CD/xEbZzVlPPfB4raWJIgQpTOkszBdzsoYnQPUNqap3aj/nw/Zn7xpUw073Pia5xubJ+wsfujOX1KMeT/AKBb/U/E1XNU3J/0C3+p+JquKWJ+1dzKS6vt3/MeqjcT4es8MkT7rIpU+/y8iDg+6hOPslsR87vnHgGmPT/oA9fxoyzj3U6uD0IPsIP8qNBUTxC0TiB3KKQN6xe45mPB769gtIkw7R6dZdtOhc9AcuSXPU7eVXvZfy7LOFuriUtGkztFAOgnydUjrjZgWyB138qn9m8EM3G+JTOyGVJCIlJGrcsHZRnJOlAMjpqolurf8m4v6P8Al38LMR0H5RAFyw8i0Z6+amugMB9CCdth0UEH1lN4nyraXJBnt4pDsNRX0sfWGD/Gvnzidm1tI8ckbppdhgqfM4wfEeGc19L0Pc+cAe9sZIYyNeVdNR9HVGc4PlkZHTx8K0jeQbFHOmoWCmvNWHHOX7mzwbmExqzFVbUrKSN8eiTg488bVXg5qWiNN0qcD+/9qanPTNZWVonYqCfyxjtlohg+oOa1DNAHY1F/wk0n7Sf0fZGqj+Zo9xXP8WIdVvt/ui9H7KzjtT/z4fsz9409Re0e4Z73QQFVI10nxIfJOfYcilVvSttC0Hgn/DPdWcvqjrk4/wDAwfU/E1XJqm5O+gQfU/E1XNLM/aO5lJlV27/mPVU3NvD2uLG5iTd3jIUeZGCB78YrKeSOULK8UxSzTw3SkgxZRQepBVWTJIGxBOQR5HNa9xzigtraadtxEhbHmegHvYge+hjsv4JA1st4dMt1KWaSQnUyMzNsBuU8ST1PspnwNzhC++y+nNV8ou4IY5b4JDw/mJI5pWWNRrhkbCh2dRszDYDJb3qM0dz8aS/4nB3B1w2SyNJKB6BmkUoI1bo2AxJIz4Vf3nCYZsd7FHJjprVWxnrjI291SY4goAUAAbAAAAewDYVfma7bIQi1uvdUfNnNMdjB3jjUzZEcYOC7D1/oqOpbw9dXhFDXN/I0V/3ZeSSN49QVl0kYYgkFSMHceo0EWv6yKe5Yxxnme4vZC9weh9BBsigjoo9/zupqvo65g7IriNkNo/fgghxIUjIO2CMbEHf10Br5EYIJBHXcEj39KmtIOxeYdyfNeZHAG+/kPE+oeZr2xwPKijs24A1xfJNp+StzqZjurPjCovgxycn2UOeVsMZe7YFs47gtO5J4Wbbh9vGww2jW31pCXP8AMD3VfA01PXNZpDK8vO83RQLCyzbtR/z4fsz940qXah/nw/Zn7xp6ZaXsW8k+4Z7ozl9Si/k/6Db/AFD95quQD66puT/oNv8AU/E1eOL8sCe4im7+ePuyMpG5CuFOcMPDPQkeFULmsdM7ObC5SVV39M+3xHqqJufywZZuGXgjIwSYyykHzBAGKq7TlJJQbvhMs1m+TmORWVDjBx6WcDfH6S0Vce5nlim7iC0muJSobIwkWG8S58vdVvwl52iDXCIkpzqVGLKNzj0j443qyE7qdmeFuW+7Ne/9qgZQTqUO8s89yGcWd/F3F1+i3SKXwGnwBONsEg+GOgNqz7tNktXtSHljFwnpQBWzJ3gI9EBct6XTw6D20WctTTPaQNcLpmKDvAdjq8yPAkbkVf005qIhIRY8PssbDZWtcrotpOgAtg6QemrBxnAzjPvroTiq3joMlrcLHJpfunGpTuraT8D09YzUgalZKy/ivaGwu5JO4YXMUbQD5dXt0bfU6qqZdt+pPgPKgGZ9KnJ333P6x33rzbXAKZAwFH/7v4/1qZy3wSTiF0kSA6MhpD4Ig6lvLPT31McWxtLjoAh3AHG617l/s8sRBC726vIY0Zmcsx1FQTsTp8fKi2G3VFCoqqoGwUAAewD217RQAABgAAAeQAxinrnFRUyTOOZxIUprQEhSpUs1FWVm3akPl4fsz940qXaifl4fsz9409NVJ2LeSfcL90Zy+pRhyd9Bg+p+Jqt6qOT/AKDb/U/E1XGmlubtXcykur7eT5j1QTxTjV3eyPb2StDEjFZrtwRhlJDLED1I3GR/Ch/tO5XuY7eN4ZJZIIItMmZCX6k626ahuPPFaqEA6f3/AH/vUfiVis0MkTY0yIyHPTDAjPqqyhxARyMytAaPHxuoJjuChO04KljZwy8PsVnuJUU6yQSrMmrU7Mc41bELjp1HicQE6F141YGrHTVj0se+s85f58SxgS0v0mjmgGjUIy6ugJ0lSPVj4VZ3fOFxcJjh9rIcjH5RcL3US58VDek5/vBpue8e0SLcUJpAVzxLmUd4ba30y3ODlc5SIfrzEAhQCfm9SdtutRuIWS2XC7nSdTCKZ3kOMySurapD6yT8MDwoT7Dd0vWY6mMseW6knD5J9p399FPaVJp4Td+tAD7GdAf5/wA63tZwC9e7boM7O+zq1ltIrmcPIz6vQLEIArMo2XBPzc7nx6VpNjwyKFdMMcca+SKqj27Dc++qTs6x/hVpj9mfjqbP8aJRSViNTK+Z7XONgTojRtAaCmAp6VKqtET1D4pxFLeF5pTpjQZY4zjJAG3juamUG9rbH/CZ8ecf31qTSxCWZrDsJAWHGwJQtzpx+G8kjeBiwVCDqVkIOTthgM+0ZpVZdqL5NkT42yn1b+VKm4wNh/TbsCe8Jdmo4z3fUow5O+gQfU/E1XNDnIvEEkskVTkxZjcYOzZzjf1MDkedEQpQqGkSuB4pOqu3f8x6pUzU9MwoCjpsZrjfT6YpH/VRj8FaqTm/m1bJFUL3k8ue7jzgbZy7nwUfx3rLOLcWu5EJnvZcHqi5CHO2kBcZGavaDCZqoCS9m96hz1UcRyHaUVdgx+Su/rxH4o9HXOvDzPw+6jUZLQvpHrUah/Khnsd5fltrebvo2jaSRSA2x0rGCDt9c0ftTW82fotmi7VgvInaM1gDBOjNCWJ2+fGT87Y/OBIzpyD1xmtl4TxqG5jEkEiyL4kHcfWHVffQz2ncBsmt2mnXTNjEbRkLI7norfouB84kjKgHBGax/h8dzbnv7d2Uj9JSQSvidJ+cvkDUGqwmOrvIzR3VCM/oTZxX0pilQ5yHzT+X2iyHAkUlJQOmodCPIMMH1EGiOkqaF0MhjdtCmtdmFwlQv2mWuvhV0PJQ37rqf5A0UZqv5gtO9tLiP9eKRR7dJ/oKJSvyTMdwI6rzh6pWec+T64eGt11WUZz7hSqn4led5YcMP6tsUPtjkdcfAD40qc6gfqFPWDe5R8j1Kt+UObI7KORDG7mSTWcFQB6Krgbb/NzV8O1OL9hJ++v9KVKq6Smikdmc25R34LSPcXFpuTfaUvzpxfsJP31/pS/OlF+wk/fX+lKlQ/wcPwrH5FR/CfMoQ45xSK5vGuW70ZRUVPQIVR5H1nJ99TOXuM2ls/etBJNMD6LMyYQf+xcYB826+WKVKrJtRIxgjabAIH7N4fnz5NeNz90TfnWi/YSfvr/40/514v2En76/+NKlWvpnIv5BRfCfMoQ5q40l9NrcyqgGlUGjAXqwz5scZPkMedRPyiH/AFf+ylSoza2ZosD0QJP/ADGGyG72E+J+6ncm8ah4e8xVZXWYL6JKjDLnfPjnNFH50ov2En76/wBKVKoE8TJn55Bco7cBomiwafM/dcZu1Bf0ISPWzZ/htVVddoM750yd3n9WKMn4sTSpVqyCJhuGhZOB0XwnzP3QuIx3SRKWIjLkagB886iBjwz/ADp6VKpReXG5U+GnjhYI2DQL/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9460" name="AutoShape 4" descr="data:image/jpg;base64,/9j/4AAQSkZJRgABAQAAAQABAAD/2wCEAAkGBhQSEBQUExQVFRUVFxoZFxcYGBgbGRwXFx0YHhwYGRwcICYeFxwlHRceHy8hJCcpLS4sFx8xNTAqNSYrLCkBCQoKDgwOGg8PGioiHyQrNS8sKSw0Liw1LCw1LC8sLCovKSwvLCwsLDAsLCwsLCosLCwsLC0sLykpLCwsLCwqNP/AABEIAJYAdQMBIgACEQEDEQH/xAAcAAABBQEBAQAAAAAAAAAAAAAGAAEEBQcDAgj/xABGEAACAQMCAwQFBwoEBQUAAAABAgMABBESIQUGMQcTQVEiYXGBkSMyNHJzssIUF0JSU5KhsdHwFTNjwSRUgqLSJWKj4fH/xAAbAQACAgMBAAAAAAAAAAAAAAADBgQFAQIHAP/EADoRAAEDAgMFBAgDCQEAAAAAAAEAAgMEEQUSITFBUXGxM2GBkRMiMjRScsHRFBUjFiRCU2KC4fDxBv/aAAwDAQACEQMRAD8ANOTeTbSaxgkkgRnZcsx1ZJyR5+VW1zyPw5EZ3t4wqAsx9LZVGSevkK99nx/9NtvqH7zUQSyBVLMQFAJJJwABuSSeg9dAjjbkGg2Kzq6ucVEgD3WzHeeKAoI+BOwUfk+T0yXA+JwBXaXh/BVm7krCJdQTR8pnUSAB5dTVBw7i1uvDuJJJIhMlxN3a6gWYsF0MoByRqAOem1c5rtUuohePqKcOeOcCRdev5TMec47wqQMZzkj20DMLDQeStjDJmcBJJpf+LU6A32eB8NUR2XDuCzSCONYGctpCgvkkBjtvuMKd+nxFTrjlThaSxxNDGJJc6F9PLaRk438BQdw6/jtp7MLJFcQa9UWWCzQB1AfvdI06QGZjnqVJyN6qOZeaBLfvOiF+6eMxMSdCpEx9FhgD029Ib5wT18PGRgFyAsfh5nShrZX5SNCTvuQBrbxHO10bXdvwOJ2jcQq6Ehl+UyCOo2rtfcM4NCI2kWFRKupDlyGXbcEE7biga143c3V8z95bGV4GjVcN3elhkQjXjvJMt47E5HSjvl38hSyVopFLQwuC0jBZE70+kHUn0MybYPqAzWWEPJsB5IUwkhYwufJc2uMx337tNed/BQc8B/0P/lqZw7hfBpywiWFyq6iAXyFHU7nfHqqi4S0B4AS7R95Ek4TLDKvJ3o04z85l6A7nwp+VZ4xNaTXUsShLfRbsmyZAIdJnJ2lCt804G5xvtWAdRcDXuRZGENkLZJLtJHtXuRfdbz4bdbK84Xwvg1y+iFIXbSWwO8zpGMnf2j41LsuVOFzNIscMbNE2iQDX6LDwOT6qHOD8yxW54rIJELNOTENajUWLBWU7+jkgltwBvXHlCb/Dr8RXASLv4UBbvNYaQMcNkYCBstsRjYYPWtg5ulwO/wCiG+Kezy2R+gBAJ26Au4bAdwRp+b+w/wCWT4t/Wn/N/Yf8snxb+tdOZObrayXM8gDH5sa+lI31UG56degqVy7xtLu2iuIwwSVdQDAAjwIONsg5HuqR6NnAKl/GVP8AMd5lZL2qcHhtbiFYIxGrRkkDO51EZ3zT1M7a/pMH2R+8aVVM4AkIXRMJe99HG5xJNvqVedk/EmEb2zncKJ4s+MUpIIHqWRWH/UK0GSMMpDAEEYIIyCD1BHiKyWzufyaHhl7+jETDOf8AQnbGr2I+lveaMuJ8/wASOYYFN3cDrHEQVT7WT5kQ9pzt0qZSVDXw5juuD4Ln1c0iqk+Y9VcxcHt4yHWCJSNwyxoCPXkDIoW4vzBaPI6W1rHe3GfTKpH3asf2s5BUesDUfVXGbhU91vfS+gelrCWWL2SPs8x+C+qra0tEjUJGioq/NVRpUD1AbD+dVVXjcUd2wjMeO5asY8m7iUNpyc1w/e3rof8AQt1EUQ9TOMSTdANyBsK68yhYYVt7aGNprhtEMehdIbG8zDHRBvk532olIob41yPHdXInknuFITQEjfQNPiAQNWGO53qjirvSzh9S71RuHRHOcNs0lW/DODWPDLeJZngDRjJmmKB2fqWBbfr0A6bVCn55sHLi1tZL1n+eYbcFGOc+nI4CnfffNc7blOxtsv3MQI6yy4ds+euUn2dfGrO14tDL6Mc0UhHgkiN/BT/tV1JjYt+lGSOJ/wAIORxN3OVMLi8kUrHw6xto2wfl2DnIzhikagZAO2/nvXG+4Hcdy/fXcccShpDHb2sKINIPpZk1nOBjOM9KKwvt+H94qv5gsmmtJ4kwHkidFycDUynGTjbfFVn5xUSPAJDRfgiZLDaVTdmvDIl4UtzeCI94Xl1ypH6MZOlQWIxghc7Y+d66ly8QHEGDW8KRwjAF1JEplcKdvydHB0p5O22+w8aq+DckSFIRfzC4WBFWKBRiBAoABIwO8YY6kYoxWp9fjLWjJT6nj9loxrycziVAXhyQxysgAYqzNISS7EKd3dss23ntTdj4P+DWhJzkSH3GWTFPzDNos7hv1YZD/wBjVJ7Mbfu+EWQPjArfvkt+Ki4C5z2Pe43uQhT6WAQV21/SYPsj940qXbX9Jg+yP3jSqVU9qV0XBvcY+R6lXfALBJuGRRSLqR4yGHTI1NtkHarfhnCoreMRwxrGg8FGM+s+JPrNQeTvoFv9T8TVcUmTSOzObfS50SbVAenef6j1SxSApZoc5u51isQoKmSVxlYwQuwONTN4DP8AexrSGF87gxguUAmyJKreL8ehto3eWRVCqTjUNR9SrnJPsrJuO9qF3cIYkRIFbqyMxfHiAx6Z9Qz66EjCuckZP6x3PxPWmGmwBx1mNu4aoeYnYrLmLjs19J3kznT+hED6CKfDHifM+uq4RgYI9EjoV2YEdCCOlPSppZG1jcrRosZArBeYrzYm7uCy9PlGx6tuh/8AujPh3bK4RBNaszAAOyOBkgbkIV26Zxms8p8VHmooJhZ7R0Xstti+iOFcUjuYUmiOpHGV89uoI8GB2NSa+e7LjlzDGY4biSKMsW0ocekcZOcE+A2zRRyFzndC8igllaaOZtHyh1MrYJDK2MkbHY9aWqjA3sDnscLDW3csh53hHXaLdaOFXZ84tP75Vf8Aejfly17uztkx8yGJcfVRRQR2hcJlueHyRQrqcsh05ALBGDFRnx2q+5c7QbWfTE7G3nAAMM/oPnH6OrAcZ8R1qywEtEBF9b7FHn9pBXbX9Jg+yP3jSpu2o5uYPsj940qkVHaFdFwb3GPkepRLyf8AQbf6n4mq5qm5P+g2/wBT8TVc0jzdq7mUn1Xbv+Y9VA4vxWO2heaU4RBvjqSdgoHiSdqwTjHFnup5J5fnORsNwqgeig9g+JzWq9rULHh2ofNjlRnHq3UfBiDWPBs024DC0RGXeTZQibu1TikRXawtJJpO7hR5H/VRSfiegA8ycVo3BeymAJqu537zUFdI5FVFc40x5wSWII8tz41fucAtS/gszApEVK4xY9xczQ5PyUjoM9cBjpznrlcHp51FrYFbg3TUqVKvLKfNSOE8Ua1uorhQH7o50HYEEEEZHQ4O1Rq8zglSB5YrVzQ5pBWjhovo+xvFlijkXOmRVdcjfDAEezY15v8AhcU6aJY0kXydQ3wzkg+zFD3Z3zMl1baAhjNuEjKltWVCjSwOB4KfDwFFYrnM7H00zm7CD/xEbZzVlPPfB4raWJIgQpTOkszBdzsoYnQPUNqap3aj/nw/Zn7xpUw073Pia5xubJ+wsfujOX1KMeT/AKBb/U/E1XNU3J/0C3+p+JquKWJ+1dzKS6vt3/MeqjcT4es8MkT7rIpU+/y8iDg+6hOPslsR87vnHgGmPT/oA9fxoyzj3U6uD0IPsIP8qNBUTxC0TiB3KKQN6xe45mPB769gtIkw7R6dZdtOhc9AcuSXPU7eVXvZfy7LOFuriUtGkztFAOgnydUjrjZgWyB138qn9m8EM3G+JTOyGVJCIlJGrcsHZRnJOlAMjpqolurf8m4v6P8Al38LMR0H5RAFyw8i0Z6+amugMB9CCdth0UEH1lN4nyraXJBnt4pDsNRX0sfWGD/Gvnzidm1tI8ckbppdhgqfM4wfEeGc19L0Pc+cAe9sZIYyNeVdNR9HVGc4PlkZHTx8K0jeQbFHOmoWCmvNWHHOX7mzwbmExqzFVbUrKSN8eiTg488bVXg5qWiNN0qcD+/9qanPTNZWVonYqCfyxjtlohg+oOa1DNAHY1F/wk0n7Sf0fZGqj+Zo9xXP8WIdVvt/ui9H7KzjtT/z4fsz9409Re0e4Z73QQFVI10nxIfJOfYcilVvSttC0Hgn/DPdWcvqjrk4/wDAwfU/E1XJqm5O+gQfU/E1XNLM/aO5lJlV27/mPVU3NvD2uLG5iTd3jIUeZGCB78YrKeSOULK8UxSzTw3SkgxZRQepBVWTJIGxBOQR5HNa9xzigtraadtxEhbHmegHvYge+hjsv4JA1st4dMt1KWaSQnUyMzNsBuU8ST1PspnwNzhC++y+nNV8ou4IY5b4JDw/mJI5pWWNRrhkbCh2dRszDYDJb3qM0dz8aS/4nB3B1w2SyNJKB6BmkUoI1bo2AxJIz4Vf3nCYZsd7FHJjprVWxnrjI291SY4goAUAAbAAAAewDYVfma7bIQi1uvdUfNnNMdjB3jjUzZEcYOC7D1/oqOpbw9dXhFDXN/I0V/3ZeSSN49QVl0kYYgkFSMHceo0EWv6yKe5Yxxnme4vZC9weh9BBsigjoo9/zupqvo65g7IriNkNo/fgghxIUjIO2CMbEHf10Br5EYIJBHXcEj39KmtIOxeYdyfNeZHAG+/kPE+oeZr2xwPKijs24A1xfJNp+StzqZjurPjCovgxycn2UOeVsMZe7YFs47gtO5J4Wbbh9vGww2jW31pCXP8AMD3VfA01PXNZpDK8vO83RQLCyzbtR/z4fsz940qXah/nw/Zn7xp6ZaXsW8k+4Z7ozl9Si/k/6Db/AFD95quQD66puT/oNv8AU/E1eOL8sCe4im7+ePuyMpG5CuFOcMPDPQkeFULmsdM7ObC5SVV39M+3xHqqJufywZZuGXgjIwSYyykHzBAGKq7TlJJQbvhMs1m+TmORWVDjBx6WcDfH6S0Vce5nlim7iC0muJSobIwkWG8S58vdVvwl52iDXCIkpzqVGLKNzj0j443qyE7qdmeFuW+7Ne/9qgZQTqUO8s89yGcWd/F3F1+i3SKXwGnwBONsEg+GOgNqz7tNktXtSHljFwnpQBWzJ3gI9EBct6XTw6D20WctTTPaQNcLpmKDvAdjq8yPAkbkVf005qIhIRY8PssbDZWtcrotpOgAtg6QemrBxnAzjPvroTiq3joMlrcLHJpfunGpTuraT8D09YzUgalZKy/ivaGwu5JO4YXMUbQD5dXt0bfU6qqZdt+pPgPKgGZ9KnJ333P6x33rzbXAKZAwFH/7v4/1qZy3wSTiF0kSA6MhpD4Ig6lvLPT31McWxtLjoAh3AHG617l/s8sRBC726vIY0Zmcsx1FQTsTp8fKi2G3VFCoqqoGwUAAewD217RQAABgAAAeQAxinrnFRUyTOOZxIUprQEhSpUs1FWVm3akPl4fsz940qXaifl4fsz9409NVJ2LeSfcL90Zy+pRhyd9Bg+p+Jqt6qOT/AKDb/U/E1XGmlubtXcykur7eT5j1QTxTjV3eyPb2StDEjFZrtwRhlJDLED1I3GR/Ch/tO5XuY7eN4ZJZIIItMmZCX6k626ahuPPFaqEA6f3/AH/vUfiVis0MkTY0yIyHPTDAjPqqyhxARyMytAaPHxuoJjuChO04KljZwy8PsVnuJUU6yQSrMmrU7Mc41bELjp1HicQE6F141YGrHTVj0se+s85f58SxgS0v0mjmgGjUIy6ugJ0lSPVj4VZ3fOFxcJjh9rIcjH5RcL3US58VDek5/vBpue8e0SLcUJpAVzxLmUd4ba30y3ODlc5SIfrzEAhQCfm9SdtutRuIWS2XC7nSdTCKZ3kOMySurapD6yT8MDwoT7Dd0vWY6mMseW6knD5J9p399FPaVJp4Td+tAD7GdAf5/wA63tZwC9e7boM7O+zq1ltIrmcPIz6vQLEIArMo2XBPzc7nx6VpNjwyKFdMMcca+SKqj27Dc++qTs6x/hVpj9mfjqbP8aJRSViNTK+Z7XONgTojRtAaCmAp6VKqtET1D4pxFLeF5pTpjQZY4zjJAG3juamUG9rbH/CZ8ecf31qTSxCWZrDsJAWHGwJQtzpx+G8kjeBiwVCDqVkIOTthgM+0ZpVZdqL5NkT42yn1b+VKm4wNh/TbsCe8Jdmo4z3fUow5O+gQfU/E1XNDnIvEEkskVTkxZjcYOzZzjf1MDkedEQpQqGkSuB4pOqu3f8x6pUzU9MwoCjpsZrjfT6YpH/VRj8FaqTm/m1bJFUL3k8ue7jzgbZy7nwUfx3rLOLcWu5EJnvZcHqi5CHO2kBcZGavaDCZqoCS9m96hz1UcRyHaUVdgx+Su/rxH4o9HXOvDzPw+6jUZLQvpHrUah/Khnsd5fltrebvo2jaSRSA2x0rGCDt9c0ftTW82fotmi7VgvInaM1gDBOjNCWJ2+fGT87Y/OBIzpyD1xmtl4TxqG5jEkEiyL4kHcfWHVffQz2ncBsmt2mnXTNjEbRkLI7norfouB84kjKgHBGax/h8dzbnv7d2Uj9JSQSvidJ+cvkDUGqwmOrvIzR3VCM/oTZxX0pilQ5yHzT+X2iyHAkUlJQOmodCPIMMH1EGiOkqaF0MhjdtCmtdmFwlQv2mWuvhV0PJQ37rqf5A0UZqv5gtO9tLiP9eKRR7dJ/oKJSvyTMdwI6rzh6pWec+T64eGt11WUZz7hSqn4led5YcMP6tsUPtjkdcfAD40qc6gfqFPWDe5R8j1Kt+UObI7KORDG7mSTWcFQB6Krgbb/NzV8O1OL9hJ++v9KVKq6Smikdmc25R34LSPcXFpuTfaUvzpxfsJP31/pS/OlF+wk/fX+lKlQ/wcPwrH5FR/CfMoQ45xSK5vGuW70ZRUVPQIVR5H1nJ99TOXuM2ls/etBJNMD6LMyYQf+xcYB826+WKVKrJtRIxgjabAIH7N4fnz5NeNz90TfnWi/YSfvr/40/514v2En76/+NKlWvpnIv5BRfCfMoQ5q40l9NrcyqgGlUGjAXqwz5scZPkMedRPyiH/AFf+ylSoza2ZosD0QJP/ADGGyG72E+J+6ncm8ah4e8xVZXWYL6JKjDLnfPjnNFH50ov2En76/wBKVKoE8TJn55Bco7cBomiwafM/dcZu1Bf0ISPWzZ/htVVddoM750yd3n9WKMn4sTSpVqyCJhuGhZOB0XwnzP3QuIx3SRKWIjLkagB886iBjwz/ADp6VKpReXG5U+GnjhYI2DQL/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9462" name="AutoShape 6" descr="data:image/jpg;base64,/9j/4AAQSkZJRgABAQAAAQABAAD/2wCEAAkGBhQSEBQUExQVFRUVFxoZFxcYGBgbGRwXFx0YHhwYGRwcICYeFxwlHRceHy8hJCcpLS4sFx8xNTAqNSYrLCkBCQoKDgwOGg8PGioiHyQrNS8sKSw0Liw1LCw1LC8sLCovKSwvLCwsLDAsLCwsLCosLCwsLC0sLykpLCwsLCwqNP/AABEIAJYAdQMBIgACEQEDEQH/xAAcAAABBQEBAQAAAAAAAAAAAAAGAAEEBQcDAgj/xABGEAACAQMCAwQFBwoEBQUAAAABAgMABBESIQUGMQcTQVEiYXGBkSMyNHJzssIUF0JSU5KhsdHwFTNjwSRUgqLSJWKj4fH/xAAbAQACAgMBAAAAAAAAAAAAAAADBgQFAQIHAP/EADoRAAEDAgMFBAgDCQEAAAAAAAEAAgMEEQUSITFBUXGxM2GBkRMiMjRScsHRFBUjFiRCU2KC4fDxBv/aAAwDAQACEQMRAD8ANOTeTbSaxgkkgRnZcsx1ZJyR5+VW1zyPw5EZ3t4wqAsx9LZVGSevkK99nx/9NtvqH7zUQSyBVLMQFAJJJwABuSSeg9dAjjbkGg2Kzq6ucVEgD3WzHeeKAoI+BOwUfk+T0yXA+JwBXaXh/BVm7krCJdQTR8pnUSAB5dTVBw7i1uvDuJJJIhMlxN3a6gWYsF0MoByRqAOem1c5rtUuohePqKcOeOcCRdev5TMec47wqQMZzkj20DMLDQeStjDJmcBJJpf+LU6A32eB8NUR2XDuCzSCONYGctpCgvkkBjtvuMKd+nxFTrjlThaSxxNDGJJc6F9PLaRk438BQdw6/jtp7MLJFcQa9UWWCzQB1AfvdI06QGZjnqVJyN6qOZeaBLfvOiF+6eMxMSdCpEx9FhgD029Ib5wT18PGRgFyAsfh5nShrZX5SNCTvuQBrbxHO10bXdvwOJ2jcQq6Ehl+UyCOo2rtfcM4NCI2kWFRKupDlyGXbcEE7biga143c3V8z95bGV4GjVcN3elhkQjXjvJMt47E5HSjvl38hSyVopFLQwuC0jBZE70+kHUn0MybYPqAzWWEPJsB5IUwkhYwufJc2uMx337tNed/BQc8B/0P/lqZw7hfBpywiWFyq6iAXyFHU7nfHqqi4S0B4AS7R95Ek4TLDKvJ3o04z85l6A7nwp+VZ4xNaTXUsShLfRbsmyZAIdJnJ2lCt804G5xvtWAdRcDXuRZGENkLZJLtJHtXuRfdbz4bdbK84Xwvg1y+iFIXbSWwO8zpGMnf2j41LsuVOFzNIscMbNE2iQDX6LDwOT6qHOD8yxW54rIJELNOTENajUWLBWU7+jkgltwBvXHlCb/Dr8RXASLv4UBbvNYaQMcNkYCBstsRjYYPWtg5ulwO/wCiG+Kezy2R+gBAJ26Au4bAdwRp+b+w/wCWT4t/Wn/N/Yf8snxb+tdOZObrayXM8gDH5sa+lI31UG56degqVy7xtLu2iuIwwSVdQDAAjwIONsg5HuqR6NnAKl/GVP8AMd5lZL2qcHhtbiFYIxGrRkkDO51EZ3zT1M7a/pMH2R+8aVVM4AkIXRMJe99HG5xJNvqVedk/EmEb2zncKJ4s+MUpIIHqWRWH/UK0GSMMpDAEEYIIyCD1BHiKyWzufyaHhl7+jETDOf8AQnbGr2I+lveaMuJ8/wASOYYFN3cDrHEQVT7WT5kQ9pzt0qZSVDXw5juuD4Ln1c0iqk+Y9VcxcHt4yHWCJSNwyxoCPXkDIoW4vzBaPI6W1rHe3GfTKpH3asf2s5BUesDUfVXGbhU91vfS+gelrCWWL2SPs8x+C+qra0tEjUJGioq/NVRpUD1AbD+dVVXjcUd2wjMeO5asY8m7iUNpyc1w/e3rof8AQt1EUQ9TOMSTdANyBsK68yhYYVt7aGNprhtEMehdIbG8zDHRBvk532olIob41yPHdXInknuFITQEjfQNPiAQNWGO53qjirvSzh9S71RuHRHOcNs0lW/DODWPDLeJZngDRjJmmKB2fqWBbfr0A6bVCn55sHLi1tZL1n+eYbcFGOc+nI4CnfffNc7blOxtsv3MQI6yy4ds+euUn2dfGrO14tDL6Mc0UhHgkiN/BT/tV1JjYt+lGSOJ/wAIORxN3OVMLi8kUrHw6xto2wfl2DnIzhikagZAO2/nvXG+4Hcdy/fXcccShpDHb2sKINIPpZk1nOBjOM9KKwvt+H94qv5gsmmtJ4kwHkidFycDUynGTjbfFVn5xUSPAJDRfgiZLDaVTdmvDIl4UtzeCI94Xl1ypH6MZOlQWIxghc7Y+d66ly8QHEGDW8KRwjAF1JEplcKdvydHB0p5O22+w8aq+DckSFIRfzC4WBFWKBRiBAoABIwO8YY6kYoxWp9fjLWjJT6nj9loxrycziVAXhyQxysgAYqzNISS7EKd3dss23ntTdj4P+DWhJzkSH3GWTFPzDNos7hv1YZD/wBjVJ7Mbfu+EWQPjArfvkt+Ki4C5z2Pe43uQhT6WAQV21/SYPsj940qXbX9Jg+yP3jSqVU9qV0XBvcY+R6lXfALBJuGRRSLqR4yGHTI1NtkHarfhnCoreMRwxrGg8FGM+s+JPrNQeTvoFv9T8TVcUmTSOzObfS50SbVAenef6j1SxSApZoc5u51isQoKmSVxlYwQuwONTN4DP8AexrSGF87gxguUAmyJKreL8ehto3eWRVCqTjUNR9SrnJPsrJuO9qF3cIYkRIFbqyMxfHiAx6Z9Qz66EjCuckZP6x3PxPWmGmwBx1mNu4aoeYnYrLmLjs19J3kznT+hED6CKfDHifM+uq4RgYI9EjoV2YEdCCOlPSppZG1jcrRosZArBeYrzYm7uCy9PlGx6tuh/8AujPh3bK4RBNaszAAOyOBkgbkIV26Zxms8p8VHmooJhZ7R0Xstti+iOFcUjuYUmiOpHGV89uoI8GB2NSa+e7LjlzDGY4biSKMsW0ocekcZOcE+A2zRRyFzndC8igllaaOZtHyh1MrYJDK2MkbHY9aWqjA3sDnscLDW3csh53hHXaLdaOFXZ84tP75Vf8Aejfly17uztkx8yGJcfVRRQR2hcJlueHyRQrqcsh05ALBGDFRnx2q+5c7QbWfTE7G3nAAMM/oPnH6OrAcZ8R1qywEtEBF9b7FHn9pBXbX9Jg+yP3jSpu2o5uYPsj940qkVHaFdFwb3GPkepRLyf8AQbf6n4mq5qm5P+g2/wBT8TVc0jzdq7mUn1Xbv+Y9VA4vxWO2heaU4RBvjqSdgoHiSdqwTjHFnup5J5fnORsNwqgeig9g+JzWq9rULHh2ofNjlRnHq3UfBiDWPBs024DC0RGXeTZQibu1TikRXawtJJpO7hR5H/VRSfiegA8ycVo3BeymAJqu537zUFdI5FVFc40x5wSWII8tz41fucAtS/gszApEVK4xY9xczQ5PyUjoM9cBjpznrlcHp51FrYFbg3TUqVKvLKfNSOE8Ua1uorhQH7o50HYEEEEZHQ4O1Rq8zglSB5YrVzQ5pBWjhovo+xvFlijkXOmRVdcjfDAEezY15v8AhcU6aJY0kXydQ3wzkg+zFD3Z3zMl1baAhjNuEjKltWVCjSwOB4KfDwFFYrnM7H00zm7CD/xEbZzVlPPfB4raWJIgQpTOkszBdzsoYnQPUNqap3aj/nw/Zn7xpUw073Pia5xubJ+wsfujOX1KMeT/AKBb/U/E1XNU3J/0C3+p+JquKWJ+1dzKS6vt3/MeqjcT4es8MkT7rIpU+/y8iDg+6hOPslsR87vnHgGmPT/oA9fxoyzj3U6uD0IPsIP8qNBUTxC0TiB3KKQN6xe45mPB769gtIkw7R6dZdtOhc9AcuSXPU7eVXvZfy7LOFuriUtGkztFAOgnydUjrjZgWyB138qn9m8EM3G+JTOyGVJCIlJGrcsHZRnJOlAMjpqolurf8m4v6P8Al38LMR0H5RAFyw8i0Z6+amugMB9CCdth0UEH1lN4nyraXJBnt4pDsNRX0sfWGD/Gvnzidm1tI8ckbppdhgqfM4wfEeGc19L0Pc+cAe9sZIYyNeVdNR9HVGc4PlkZHTx8K0jeQbFHOmoWCmvNWHHOX7mzwbmExqzFVbUrKSN8eiTg488bVXg5qWiNN0qcD+/9qanPTNZWVonYqCfyxjtlohg+oOa1DNAHY1F/wk0n7Sf0fZGqj+Zo9xXP8WIdVvt/ui9H7KzjtT/z4fsz9409Re0e4Z73QQFVI10nxIfJOfYcilVvSttC0Hgn/DPdWcvqjrk4/wDAwfU/E1XJqm5O+gQfU/E1XNLM/aO5lJlV27/mPVU3NvD2uLG5iTd3jIUeZGCB78YrKeSOULK8UxSzTw3SkgxZRQepBVWTJIGxBOQR5HNa9xzigtraadtxEhbHmegHvYge+hjsv4JA1st4dMt1KWaSQnUyMzNsBuU8ST1PspnwNzhC++y+nNV8ou4IY5b4JDw/mJI5pWWNRrhkbCh2dRszDYDJb3qM0dz8aS/4nB3B1w2SyNJKB6BmkUoI1bo2AxJIz4Vf3nCYZsd7FHJjprVWxnrjI291SY4goAUAAbAAAAewDYVfma7bIQi1uvdUfNnNMdjB3jjUzZEcYOC7D1/oqOpbw9dXhFDXN/I0V/3ZeSSN49QVl0kYYgkFSMHceo0EWv6yKe5Yxxnme4vZC9weh9BBsigjoo9/zupqvo65g7IriNkNo/fgghxIUjIO2CMbEHf10Br5EYIJBHXcEj39KmtIOxeYdyfNeZHAG+/kPE+oeZr2xwPKijs24A1xfJNp+StzqZjurPjCovgxycn2UOeVsMZe7YFs47gtO5J4Wbbh9vGww2jW31pCXP8AMD3VfA01PXNZpDK8vO83RQLCyzbtR/z4fsz940qXah/nw/Zn7xp6ZaXsW8k+4Z7ozl9Si/k/6Db/AFD95quQD66puT/oNv8AU/E1eOL8sCe4im7+ePuyMpG5CuFOcMPDPQkeFULmsdM7ObC5SVV39M+3xHqqJufywZZuGXgjIwSYyykHzBAGKq7TlJJQbvhMs1m+TmORWVDjBx6WcDfH6S0Vce5nlim7iC0muJSobIwkWG8S58vdVvwl52iDXCIkpzqVGLKNzj0j443qyE7qdmeFuW+7Ne/9qgZQTqUO8s89yGcWd/F3F1+i3SKXwGnwBONsEg+GOgNqz7tNktXtSHljFwnpQBWzJ3gI9EBct6XTw6D20WctTTPaQNcLpmKDvAdjq8yPAkbkVf005qIhIRY8PssbDZWtcrotpOgAtg6QemrBxnAzjPvroTiq3joMlrcLHJpfunGpTuraT8D09YzUgalZKy/ivaGwu5JO4YXMUbQD5dXt0bfU6qqZdt+pPgPKgGZ9KnJ333P6x33rzbXAKZAwFH/7v4/1qZy3wSTiF0kSA6MhpD4Ig6lvLPT31McWxtLjoAh3AHG617l/s8sRBC726vIY0Zmcsx1FQTsTp8fKi2G3VFCoqqoGwUAAewD217RQAABgAAAeQAxinrnFRUyTOOZxIUprQEhSpUs1FWVm3akPl4fsz940qXaifl4fsz9409NVJ2LeSfcL90Zy+pRhyd9Bg+p+Jqt6qOT/AKDb/U/E1XGmlubtXcykur7eT5j1QTxTjV3eyPb2StDEjFZrtwRhlJDLED1I3GR/Ch/tO5XuY7eN4ZJZIIItMmZCX6k626ahuPPFaqEA6f3/AH/vUfiVis0MkTY0yIyHPTDAjPqqyhxARyMytAaPHxuoJjuChO04KljZwy8PsVnuJUU6yQSrMmrU7Mc41bELjp1HicQE6F141YGrHTVj0se+s85f58SxgS0v0mjmgGjUIy6ugJ0lSPVj4VZ3fOFxcJjh9rIcjH5RcL3US58VDek5/vBpue8e0SLcUJpAVzxLmUd4ba30y3ODlc5SIfrzEAhQCfm9SdtutRuIWS2XC7nSdTCKZ3kOMySurapD6yT8MDwoT7Dd0vWY6mMseW6knD5J9p399FPaVJp4Td+tAD7GdAf5/wA63tZwC9e7boM7O+zq1ltIrmcPIz6vQLEIArMo2XBPzc7nx6VpNjwyKFdMMcca+SKqj27Dc++qTs6x/hVpj9mfjqbP8aJRSViNTK+Z7XONgTojRtAaCmAp6VKqtET1D4pxFLeF5pTpjQZY4zjJAG3juamUG9rbH/CZ8ecf31qTSxCWZrDsJAWHGwJQtzpx+G8kjeBiwVCDqVkIOTthgM+0ZpVZdqL5NkT42yn1b+VKm4wNh/TbsCe8Jdmo4z3fUow5O+gQfU/E1XNDnIvEEkskVTkxZjcYOzZzjf1MDkedEQpQqGkSuB4pOqu3f8x6pUzU9MwoCjpsZrjfT6YpH/VRj8FaqTm/m1bJFUL3k8ue7jzgbZy7nwUfx3rLOLcWu5EJnvZcHqi5CHO2kBcZGavaDCZqoCS9m96hz1UcRyHaUVdgx+Su/rxH4o9HXOvDzPw+6jUZLQvpHrUah/Khnsd5fltrebvo2jaSRSA2x0rGCDt9c0ftTW82fotmi7VgvInaM1gDBOjNCWJ2+fGT87Y/OBIzpyD1xmtl4TxqG5jEkEiyL4kHcfWHVffQz2ncBsmt2mnXTNjEbRkLI7norfouB84kjKgHBGax/h8dzbnv7d2Uj9JSQSvidJ+cvkDUGqwmOrvIzR3VCM/oTZxX0pilQ5yHzT+X2iyHAkUlJQOmodCPIMMH1EGiOkqaF0MhjdtCmtdmFwlQv2mWuvhV0PJQ37rqf5A0UZqv5gtO9tLiP9eKRR7dJ/oKJSvyTMdwI6rzh6pWec+T64eGt11WUZz7hSqn4led5YcMP6tsUPtjkdcfAD40qc6gfqFPWDe5R8j1Kt+UObI7KORDG7mSTWcFQB6Krgbb/NzV8O1OL9hJ++v9KVKq6Smikdmc25R34LSPcXFpuTfaUvzpxfsJP31/pS/OlF+wk/fX+lKlQ/wcPwrH5FR/CfMoQ45xSK5vGuW70ZRUVPQIVR5H1nJ99TOXuM2ls/etBJNMD6LMyYQf+xcYB826+WKVKrJtRIxgjabAIH7N4fnz5NeNz90TfnWi/YSfvr/40/514v2En76/+NKlWvpnIv5BRfCfMoQ5q40l9NrcyqgGlUGjAXqwz5scZPkMedRPyiH/AFf+ylSoza2ZosD0QJP/ADGGyG72E+J+6ncm8ah4e8xVZXWYL6JKjDLnfPjnNFH50ov2En76/wBKVKoE8TJn55Bco7cBomiwafM/dcZu1Bf0ISPWzZ/htVVddoM750yd3n9WKMn4sTSpVqyCJhuGhZOB0XwnzP3QuIx3SRKWIjLkagB886iBjwz/ADp6VKpReXG5U+GnjhYI2DQL/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9464" name="AutoShape 8" descr="data:image/jpg;base64,/9j/4AAQSkZJRgABAQAAAQABAAD/2wCEAAkGBhQSEBQUExQVFRUVFxoZFxcYGBgbGRwXFx0YHhwYGRwcICYeFxwlHRceHy8hJCcpLS4sFx8xNTAqNSYrLCkBCQoKDgwOGg8PGioiHyQrNS8sKSw0Liw1LCw1LC8sLCovKSwvLCwsLDAsLCwsLCosLCwsLC0sLykpLCwsLCwqNP/AABEIAJYAdQMBIgACEQEDEQH/xAAcAAABBQEBAQAAAAAAAAAAAAAGAAEEBQcDAgj/xABGEAACAQMCAwQFBwoEBQUAAAABAgMABBESIQUGMQcTQVEiYXGBkSMyNHJzssIUF0JSU5KhsdHwFTNjwSRUgqLSJWKj4fH/xAAbAQACAgMBAAAAAAAAAAAAAAADBgQFAQIHAP/EADoRAAEDAgMFBAgDCQEAAAAAAAEAAgMEEQUSITFBUXGxM2GBkRMiMjRScsHRFBUjFiRCU2KC4fDxBv/aAAwDAQACEQMRAD8ANOTeTbSaxgkkgRnZcsx1ZJyR5+VW1zyPw5EZ3t4wqAsx9LZVGSevkK99nx/9NtvqH7zUQSyBVLMQFAJJJwABuSSeg9dAjjbkGg2Kzq6ucVEgD3WzHeeKAoI+BOwUfk+T0yXA+JwBXaXh/BVm7krCJdQTR8pnUSAB5dTVBw7i1uvDuJJJIhMlxN3a6gWYsF0MoByRqAOem1c5rtUuohePqKcOeOcCRdev5TMec47wqQMZzkj20DMLDQeStjDJmcBJJpf+LU6A32eB8NUR2XDuCzSCONYGctpCgvkkBjtvuMKd+nxFTrjlThaSxxNDGJJc6F9PLaRk438BQdw6/jtp7MLJFcQa9UWWCzQB1AfvdI06QGZjnqVJyN6qOZeaBLfvOiF+6eMxMSdCpEx9FhgD029Ib5wT18PGRgFyAsfh5nShrZX5SNCTvuQBrbxHO10bXdvwOJ2jcQq6Ehl+UyCOo2rtfcM4NCI2kWFRKupDlyGXbcEE7biga143c3V8z95bGV4GjVcN3elhkQjXjvJMt47E5HSjvl38hSyVopFLQwuC0jBZE70+kHUn0MybYPqAzWWEPJsB5IUwkhYwufJc2uMx337tNed/BQc8B/0P/lqZw7hfBpywiWFyq6iAXyFHU7nfHqqi4S0B4AS7R95Ek4TLDKvJ3o04z85l6A7nwp+VZ4xNaTXUsShLfRbsmyZAIdJnJ2lCt804G5xvtWAdRcDXuRZGENkLZJLtJHtXuRfdbz4bdbK84Xwvg1y+iFIXbSWwO8zpGMnf2j41LsuVOFzNIscMbNE2iQDX6LDwOT6qHOD8yxW54rIJELNOTENajUWLBWU7+jkgltwBvXHlCb/Dr8RXASLv4UBbvNYaQMcNkYCBstsRjYYPWtg5ulwO/wCiG+Kezy2R+gBAJ26Au4bAdwRp+b+w/wCWT4t/Wn/N/Yf8snxb+tdOZObrayXM8gDH5sa+lI31UG56degqVy7xtLu2iuIwwSVdQDAAjwIONsg5HuqR6NnAKl/GVP8AMd5lZL2qcHhtbiFYIxGrRkkDO51EZ3zT1M7a/pMH2R+8aVVM4AkIXRMJe99HG5xJNvqVedk/EmEb2zncKJ4s+MUpIIHqWRWH/UK0GSMMpDAEEYIIyCD1BHiKyWzufyaHhl7+jETDOf8AQnbGr2I+lveaMuJ8/wASOYYFN3cDrHEQVT7WT5kQ9pzt0qZSVDXw5juuD4Ln1c0iqk+Y9VcxcHt4yHWCJSNwyxoCPXkDIoW4vzBaPI6W1rHe3GfTKpH3asf2s5BUesDUfVXGbhU91vfS+gelrCWWL2SPs8x+C+qra0tEjUJGioq/NVRpUD1AbD+dVVXjcUd2wjMeO5asY8m7iUNpyc1w/e3rof8AQt1EUQ9TOMSTdANyBsK68yhYYVt7aGNprhtEMehdIbG8zDHRBvk532olIob41yPHdXInknuFITQEjfQNPiAQNWGO53qjirvSzh9S71RuHRHOcNs0lW/DODWPDLeJZngDRjJmmKB2fqWBbfr0A6bVCn55sHLi1tZL1n+eYbcFGOc+nI4CnfffNc7blOxtsv3MQI6yy4ds+euUn2dfGrO14tDL6Mc0UhHgkiN/BT/tV1JjYt+lGSOJ/wAIORxN3OVMLi8kUrHw6xto2wfl2DnIzhikagZAO2/nvXG+4Hcdy/fXcccShpDHb2sKINIPpZk1nOBjOM9KKwvt+H94qv5gsmmtJ4kwHkidFycDUynGTjbfFVn5xUSPAJDRfgiZLDaVTdmvDIl4UtzeCI94Xl1ypH6MZOlQWIxghc7Y+d66ly8QHEGDW8KRwjAF1JEplcKdvydHB0p5O22+w8aq+DckSFIRfzC4WBFWKBRiBAoABIwO8YY6kYoxWp9fjLWjJT6nj9loxrycziVAXhyQxysgAYqzNISS7EKd3dss23ntTdj4P+DWhJzkSH3GWTFPzDNos7hv1YZD/wBjVJ7Mbfu+EWQPjArfvkt+Ki4C5z2Pe43uQhT6WAQV21/SYPsj940qXbX9Jg+yP3jSqVU9qV0XBvcY+R6lXfALBJuGRRSLqR4yGHTI1NtkHarfhnCoreMRwxrGg8FGM+s+JPrNQeTvoFv9T8TVcUmTSOzObfS50SbVAenef6j1SxSApZoc5u51isQoKmSVxlYwQuwONTN4DP8AexrSGF87gxguUAmyJKreL8ehto3eWRVCqTjUNR9SrnJPsrJuO9qF3cIYkRIFbqyMxfHiAx6Z9Qz66EjCuckZP6x3PxPWmGmwBx1mNu4aoeYnYrLmLjs19J3kznT+hED6CKfDHifM+uq4RgYI9EjoV2YEdCCOlPSppZG1jcrRosZArBeYrzYm7uCy9PlGx6tuh/8AujPh3bK4RBNaszAAOyOBkgbkIV26Zxms8p8VHmooJhZ7R0Xstti+iOFcUjuYUmiOpHGV89uoI8GB2NSa+e7LjlzDGY4biSKMsW0ocekcZOcE+A2zRRyFzndC8igllaaOZtHyh1MrYJDK2MkbHY9aWqjA3sDnscLDW3csh53hHXaLdaOFXZ84tP75Vf8Aejfly17uztkx8yGJcfVRRQR2hcJlueHyRQrqcsh05ALBGDFRnx2q+5c7QbWfTE7G3nAAMM/oPnH6OrAcZ8R1qywEtEBF9b7FHn9pBXbX9Jg+yP3jSpu2o5uYPsj940qkVHaFdFwb3GPkepRLyf8AQbf6n4mq5qm5P+g2/wBT8TVc0jzdq7mUn1Xbv+Y9VA4vxWO2heaU4RBvjqSdgoHiSdqwTjHFnup5J5fnORsNwqgeig9g+JzWq9rULHh2ofNjlRnHq3UfBiDWPBs024DC0RGXeTZQibu1TikRXawtJJpO7hR5H/VRSfiegA8ycVo3BeymAJqu537zUFdI5FVFc40x5wSWII8tz41fucAtS/gszApEVK4xY9xczQ5PyUjoM9cBjpznrlcHp51FrYFbg3TUqVKvLKfNSOE8Ua1uorhQH7o50HYEEEEZHQ4O1Rq8zglSB5YrVzQ5pBWjhovo+xvFlijkXOmRVdcjfDAEezY15v8AhcU6aJY0kXydQ3wzkg+zFD3Z3zMl1baAhjNuEjKltWVCjSwOB4KfDwFFYrnM7H00zm7CD/xEbZzVlPPfB4raWJIgQpTOkszBdzsoYnQPUNqap3aj/nw/Zn7xpUw073Pia5xubJ+wsfujOX1KMeT/AKBb/U/E1XNU3J/0C3+p+JquKWJ+1dzKS6vt3/MeqjcT4es8MkT7rIpU+/y8iDg+6hOPslsR87vnHgGmPT/oA9fxoyzj3U6uD0IPsIP8qNBUTxC0TiB3KKQN6xe45mPB769gtIkw7R6dZdtOhc9AcuSXPU7eVXvZfy7LOFuriUtGkztFAOgnydUjrjZgWyB138qn9m8EM3G+JTOyGVJCIlJGrcsHZRnJOlAMjpqolurf8m4v6P8Al38LMR0H5RAFyw8i0Z6+amugMB9CCdth0UEH1lN4nyraXJBnt4pDsNRX0sfWGD/Gvnzidm1tI8ckbppdhgqfM4wfEeGc19L0Pc+cAe9sZIYyNeVdNR9HVGc4PlkZHTx8K0jeQbFHOmoWCmvNWHHOX7mzwbmExqzFVbUrKSN8eiTg488bVXg5qWiNN0qcD+/9qanPTNZWVonYqCfyxjtlohg+oOa1DNAHY1F/wk0n7Sf0fZGqj+Zo9xXP8WIdVvt/ui9H7KzjtT/z4fsz9409Re0e4Z73QQFVI10nxIfJOfYcilVvSttC0Hgn/DPdWcvqjrk4/wDAwfU/E1XJqm5O+gQfU/E1XNLM/aO5lJlV27/mPVU3NvD2uLG5iTd3jIUeZGCB78YrKeSOULK8UxSzTw3SkgxZRQepBVWTJIGxBOQR5HNa9xzigtraadtxEhbHmegHvYge+hjsv4JA1st4dMt1KWaSQnUyMzNsBuU8ST1PspnwNzhC++y+nNV8ou4IY5b4JDw/mJI5pWWNRrhkbCh2dRszDYDJb3qM0dz8aS/4nB3B1w2SyNJKB6BmkUoI1bo2AxJIz4Vf3nCYZsd7FHJjprVWxnrjI291SY4goAUAAbAAAAewDYVfma7bIQi1uvdUfNnNMdjB3jjUzZEcYOC7D1/oqOpbw9dXhFDXN/I0V/3ZeSSN49QVl0kYYgkFSMHceo0EWv6yKe5Yxxnme4vZC9weh9BBsigjoo9/zupqvo65g7IriNkNo/fgghxIUjIO2CMbEHf10Br5EYIJBHXcEj39KmtIOxeYdyfNeZHAG+/kPE+oeZr2xwPKijs24A1xfJNp+StzqZjurPjCovgxycn2UOeVsMZe7YFs47gtO5J4Wbbh9vGww2jW31pCXP8AMD3VfA01PXNZpDK8vO83RQLCyzbtR/z4fsz940qXah/nw/Zn7xp6ZaXsW8k+4Z7ozl9Si/k/6Db/AFD95quQD66puT/oNv8AU/E1eOL8sCe4im7+ePuyMpG5CuFOcMPDPQkeFULmsdM7ObC5SVV39M+3xHqqJufywZZuGXgjIwSYyykHzBAGKq7TlJJQbvhMs1m+TmORWVDjBx6WcDfH6S0Vce5nlim7iC0muJSobIwkWG8S58vdVvwl52iDXCIkpzqVGLKNzj0j443qyE7qdmeFuW+7Ne/9qgZQTqUO8s89yGcWd/F3F1+i3SKXwGnwBONsEg+GOgNqz7tNktXtSHljFwnpQBWzJ3gI9EBct6XTw6D20WctTTPaQNcLpmKDvAdjq8yPAkbkVf005qIhIRY8PssbDZWtcrotpOgAtg6QemrBxnAzjPvroTiq3joMlrcLHJpfunGpTuraT8D09YzUgalZKy/ivaGwu5JO4YXMUbQD5dXt0bfU6qqZdt+pPgPKgGZ9KnJ333P6x33rzbXAKZAwFH/7v4/1qZy3wSTiF0kSA6MhpD4Ig6lvLPT31McWxtLjoAh3AHG617l/s8sRBC726vIY0Zmcsx1FQTsTp8fKi2G3VFCoqqoGwUAAewD217RQAABgAAAeQAxinrnFRUyTOOZxIUprQEhSpUs1FWVm3akPl4fsz940qXaifl4fsz9409NVJ2LeSfcL90Zy+pRhyd9Bg+p+Jqt6qOT/AKDb/U/E1XGmlubtXcykur7eT5j1QTxTjV3eyPb2StDEjFZrtwRhlJDLED1I3GR/Ch/tO5XuY7eN4ZJZIIItMmZCX6k626ahuPPFaqEA6f3/AH/vUfiVis0MkTY0yIyHPTDAjPqqyhxARyMytAaPHxuoJjuChO04KljZwy8PsVnuJUU6yQSrMmrU7Mc41bELjp1HicQE6F141YGrHTVj0se+s85f58SxgS0v0mjmgGjUIy6ugJ0lSPVj4VZ3fOFxcJjh9rIcjH5RcL3US58VDek5/vBpue8e0SLcUJpAVzxLmUd4ba30y3ODlc5SIfrzEAhQCfm9SdtutRuIWS2XC7nSdTCKZ3kOMySurapD6yT8MDwoT7Dd0vWY6mMseW6knD5J9p399FPaVJp4Td+tAD7GdAf5/wA63tZwC9e7boM7O+zq1ltIrmcPIz6vQLEIArMo2XBPzc7nx6VpNjwyKFdMMcca+SKqj27Dc++qTs6x/hVpj9mfjqbP8aJRSViNTK+Z7XONgTojRtAaCmAp6VKqtET1D4pxFLeF5pTpjQZY4zjJAG3juamUG9rbH/CZ8ecf31qTSxCWZrDsJAWHGwJQtzpx+G8kjeBiwVCDqVkIOTthgM+0ZpVZdqL5NkT42yn1b+VKm4wNh/TbsCe8Jdmo4z3fUow5O+gQfU/E1XNDnIvEEkskVTkxZjcYOzZzjf1MDkedEQpQqGkSuB4pOqu3f8x6pUzU9MwoCjpsZrjfT6YpH/VRj8FaqTm/m1bJFUL3k8ue7jzgbZy7nwUfx3rLOLcWu5EJnvZcHqi5CHO2kBcZGavaDCZqoCS9m96hz1UcRyHaUVdgx+Su/rxH4o9HXOvDzPw+6jUZLQvpHrUah/Khnsd5fltrebvo2jaSRSA2x0rGCDt9c0ftTW82fotmi7VgvInaM1gDBOjNCWJ2+fGT87Y/OBIzpyD1xmtl4TxqG5jEkEiyL4kHcfWHVffQz2ncBsmt2mnXTNjEbRkLI7norfouB84kjKgHBGax/h8dzbnv7d2Uj9JSQSvidJ+cvkDUGqwmOrvIzR3VCM/oTZxX0pilQ5yHzT+X2iyHAkUlJQOmodCPIMMH1EGiOkqaF0MhjdtCmtdmFwlQv2mWuvhV0PJQ37rqf5A0UZqv5gtO9tLiP9eKRR7dJ/oKJSvyTMdwI6rzh6pWec+T64eGt11WUZz7hSqn4led5YcMP6tsUPtjkdcfAD40qc6gfqFPWDe5R8j1Kt+UObI7KORDG7mSTWcFQB6Krgbb/NzV8O1OL9hJ++v9KVKq6Smikdmc25R34LSPcXFpuTfaUvzpxfsJP31/pS/OlF+wk/fX+lKlQ/wcPwrH5FR/CfMoQ45xSK5vGuW70ZRUVPQIVR5H1nJ99TOXuM2ls/etBJNMD6LMyYQf+xcYB826+WKVKrJtRIxgjabAIH7N4fnz5NeNz90TfnWi/YSfvr/40/514v2En76/+NKlWvpnIv5BRfCfMoQ5q40l9NrcyqgGlUGjAXqwz5scZPkMedRPyiH/AFf+ylSoza2ZosD0QJP/ADGGyG72E+J+6ncm8ah4e8xVZXWYL6JKjDLnfPjnNFH50ov2En76/wBKVKoE8TJn55Bco7cBomiwafM/dcZu1Bf0ISPWzZ/htVVddoM750yd3n9WKMn4sTSpVqyCJhuGhZOB0XwnzP3QuIx3SRKWIjLkagB886iBjwz/ADp6VKpReXG5U+GnjhYI2DQL/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9" name="Picture 2" descr="http://t1.gstatic.com/images?q=tbn:ANd9GcSUbMTSUDANaVSbMVRHcRbQz64MR173HeeJ-YL6QRENDDPqp4458agm0C32"/>
          <p:cNvPicPr>
            <a:picLocks noChangeAspect="1" noChangeArrowheads="1"/>
          </p:cNvPicPr>
          <p:nvPr/>
        </p:nvPicPr>
        <p:blipFill>
          <a:blip r:embed="rId3" cstate="print"/>
          <a:srcRect/>
          <a:stretch>
            <a:fillRect/>
          </a:stretch>
        </p:blipFill>
        <p:spPr bwMode="auto">
          <a:xfrm>
            <a:off x="5580112" y="2060848"/>
            <a:ext cx="2736304" cy="4104459"/>
          </a:xfrm>
          <a:prstGeom prst="rect">
            <a:avLst/>
          </a:prstGeom>
          <a:noFill/>
        </p:spPr>
      </p:pic>
      <p:sp>
        <p:nvSpPr>
          <p:cNvPr id="10" name="9 Rectángulo redondeado"/>
          <p:cNvSpPr/>
          <p:nvPr/>
        </p:nvSpPr>
        <p:spPr>
          <a:xfrm>
            <a:off x="467544" y="2204864"/>
            <a:ext cx="4752528" cy="417646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000" dirty="0" smtClean="0"/>
              <a:t>El dolor muscular no es un síntoma común de la MG, pero los espasmos musculares dolorosos pueden ocurrir cuando los músculos del cuello débiles son llamados a mantener la cabeza erguida. </a:t>
            </a:r>
          </a:p>
          <a:p>
            <a:pPr algn="just"/>
            <a:endParaRPr lang="es-MX" sz="2000" dirty="0" smtClean="0"/>
          </a:p>
          <a:p>
            <a:pPr algn="just"/>
            <a:r>
              <a:rPr lang="es-MX" sz="2000" dirty="0" smtClean="0"/>
              <a:t>Gravemente afectados los pacientes en decúbito supino tienen dificultades para levantar la cabeza de la almohada.</a:t>
            </a:r>
            <a:endParaRPr lang="es-MX" sz="2000" dirty="0"/>
          </a:p>
        </p:txBody>
      </p:sp>
      <p:sp>
        <p:nvSpPr>
          <p:cNvPr id="11" name="10 CuadroTexto"/>
          <p:cNvSpPr txBox="1"/>
          <p:nvPr/>
        </p:nvSpPr>
        <p:spPr>
          <a:xfrm>
            <a:off x="323528" y="6525344"/>
            <a:ext cx="8568952" cy="261610"/>
          </a:xfrm>
          <a:prstGeom prst="rect">
            <a:avLst/>
          </a:prstGeom>
          <a:noFill/>
        </p:spPr>
        <p:txBody>
          <a:bodyPr wrap="square" rtlCol="0">
            <a:spAutoFit/>
          </a:bodyPr>
          <a:lstStyle/>
          <a:p>
            <a:r>
              <a:rPr lang="es-MX" sz="1100" dirty="0" smtClean="0"/>
              <a:t>4. </a:t>
            </a:r>
            <a:r>
              <a:rPr lang="es-MX" sz="1100" dirty="0" err="1" smtClean="0"/>
              <a:t>Keesey</a:t>
            </a:r>
            <a:r>
              <a:rPr lang="es-MX" sz="1100" dirty="0"/>
              <a:t>, JC. Evaluación clínica y </a:t>
            </a:r>
            <a:r>
              <a:rPr lang="es-MX" sz="1100" dirty="0" smtClean="0"/>
              <a:t>manejo </a:t>
            </a:r>
            <a:r>
              <a:rPr lang="es-MX" sz="1100" dirty="0"/>
              <a:t>de la </a:t>
            </a:r>
            <a:r>
              <a:rPr lang="es-MX" sz="1100" dirty="0" smtClean="0"/>
              <a:t>miastenia </a:t>
            </a:r>
            <a:r>
              <a:rPr lang="es-MX" sz="1100" dirty="0" err="1" smtClean="0"/>
              <a:t>gravis</a:t>
            </a:r>
            <a:r>
              <a:rPr lang="es-MX" sz="1100" dirty="0"/>
              <a:t>. Muscular del nervio de 2004; 29:484</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4638"/>
            <a:ext cx="7772400" cy="778098"/>
          </a:xfrm>
        </p:spPr>
        <p:txBody>
          <a:bodyPr/>
          <a:lstStyle/>
          <a:p>
            <a:r>
              <a:rPr lang="es-MX" b="1" u="sng" dirty="0" smtClean="0"/>
              <a:t>Músculos axiales</a:t>
            </a:r>
            <a:endParaRPr lang="es-MX" b="1" u="sng" dirty="0"/>
          </a:p>
        </p:txBody>
      </p:sp>
      <p:sp>
        <p:nvSpPr>
          <p:cNvPr id="7" name="6 Rectángulo redondeado"/>
          <p:cNvSpPr/>
          <p:nvPr/>
        </p:nvSpPr>
        <p:spPr>
          <a:xfrm>
            <a:off x="3707904" y="1268760"/>
            <a:ext cx="3816424"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200" b="1" dirty="0" smtClean="0"/>
              <a:t>Parálisis de las cuerdas vocales</a:t>
            </a:r>
            <a:endParaRPr lang="es-MX" sz="2200" b="1" dirty="0"/>
          </a:p>
        </p:txBody>
      </p:sp>
      <p:sp>
        <p:nvSpPr>
          <p:cNvPr id="19458" name="AutoShape 2" descr="data:image/jpg;base64,/9j/4AAQSkZJRgABAQAAAQABAAD/2wCEAAkGBhQSEBQUExQVFRUVFxoZFxcYGBgbGRwXFx0YHhwYGRwcICYeFxwlHRceHy8hJCcpLS4sFx8xNTAqNSYrLCkBCQoKDgwOGg8PGioiHyQrNS8sKSw0Liw1LCw1LC8sLCovKSwvLCwsLDAsLCwsLCosLCwsLC0sLykpLCwsLCwqNP/AABEIAJYAdQMBIgACEQEDEQH/xAAcAAABBQEBAQAAAAAAAAAAAAAGAAEEBQcDAgj/xABGEAACAQMCAwQFBwoEBQUAAAABAgMABBESIQUGMQcTQVEiYXGBkSMyNHJzssIUF0JSU5KhsdHwFTNjwSRUgqLSJWKj4fH/xAAbAQACAgMBAAAAAAAAAAAAAAADBgQFAQIHAP/EADoRAAEDAgMFBAgDCQEAAAAAAAEAAgMEEQUSITFBUXGxM2GBkRMiMjRScsHRFBUjFiRCU2KC4fDxBv/aAAwDAQACEQMRAD8ANOTeTbSaxgkkgRnZcsx1ZJyR5+VW1zyPw5EZ3t4wqAsx9LZVGSevkK99nx/9NtvqH7zUQSyBVLMQFAJJJwABuSSeg9dAjjbkGg2Kzq6ucVEgD3WzHeeKAoI+BOwUfk+T0yXA+JwBXaXh/BVm7krCJdQTR8pnUSAB5dTVBw7i1uvDuJJJIhMlxN3a6gWYsF0MoByRqAOem1c5rtUuohePqKcOeOcCRdev5TMec47wqQMZzkj20DMLDQeStjDJmcBJJpf+LU6A32eB8NUR2XDuCzSCONYGctpCgvkkBjtvuMKd+nxFTrjlThaSxxNDGJJc6F9PLaRk438BQdw6/jtp7MLJFcQa9UWWCzQB1AfvdI06QGZjnqVJyN6qOZeaBLfvOiF+6eMxMSdCpEx9FhgD029Ib5wT18PGRgFyAsfh5nShrZX5SNCTvuQBrbxHO10bXdvwOJ2jcQq6Ehl+UyCOo2rtfcM4NCI2kWFRKupDlyGXbcEE7biga143c3V8z95bGV4GjVcN3elhkQjXjvJMt47E5HSjvl38hSyVopFLQwuC0jBZE70+kHUn0MybYPqAzWWEPJsB5IUwkhYwufJc2uMx337tNed/BQc8B/0P/lqZw7hfBpywiWFyq6iAXyFHU7nfHqqi4S0B4AS7R95Ek4TLDKvJ3o04z85l6A7nwp+VZ4xNaTXUsShLfRbsmyZAIdJnJ2lCt804G5xvtWAdRcDXuRZGENkLZJLtJHtXuRfdbz4bdbK84Xwvg1y+iFIXbSWwO8zpGMnf2j41LsuVOFzNIscMbNE2iQDX6LDwOT6qHOD8yxW54rIJELNOTENajUWLBWU7+jkgltwBvXHlCb/Dr8RXASLv4UBbvNYaQMcNkYCBstsRjYYPWtg5ulwO/wCiG+Kezy2R+gBAJ26Au4bAdwRp+b+w/wCWT4t/Wn/N/Yf8snxb+tdOZObrayXM8gDH5sa+lI31UG56degqVy7xtLu2iuIwwSVdQDAAjwIONsg5HuqR6NnAKl/GVP8AMd5lZL2qcHhtbiFYIxGrRkkDO51EZ3zT1M7a/pMH2R+8aVVM4AkIXRMJe99HG5xJNvqVedk/EmEb2zncKJ4s+MUpIIHqWRWH/UK0GSMMpDAEEYIIyCD1BHiKyWzufyaHhl7+jETDOf8AQnbGr2I+lveaMuJ8/wASOYYFN3cDrHEQVT7WT5kQ9pzt0qZSVDXw5juuD4Ln1c0iqk+Y9VcxcHt4yHWCJSNwyxoCPXkDIoW4vzBaPI6W1rHe3GfTKpH3asf2s5BUesDUfVXGbhU91vfS+gelrCWWL2SPs8x+C+qra0tEjUJGioq/NVRpUD1AbD+dVVXjcUd2wjMeO5asY8m7iUNpyc1w/e3rof8AQt1EUQ9TOMSTdANyBsK68yhYYVt7aGNprhtEMehdIbG8zDHRBvk532olIob41yPHdXInknuFITQEjfQNPiAQNWGO53qjirvSzh9S71RuHRHOcNs0lW/DODWPDLeJZngDRjJmmKB2fqWBbfr0A6bVCn55sHLi1tZL1n+eYbcFGOc+nI4CnfffNc7blOxtsv3MQI6yy4ds+euUn2dfGrO14tDL6Mc0UhHgkiN/BT/tV1JjYt+lGSOJ/wAIORxN3OVMLi8kUrHw6xto2wfl2DnIzhikagZAO2/nvXG+4Hcdy/fXcccShpDHb2sKINIPpZk1nOBjOM9KKwvt+H94qv5gsmmtJ4kwHkidFycDUynGTjbfFVn5xUSPAJDRfgiZLDaVTdmvDIl4UtzeCI94Xl1ypH6MZOlQWIxghc7Y+d66ly8QHEGDW8KRwjAF1JEplcKdvydHB0p5O22+w8aq+DckSFIRfzC4WBFWKBRiBAoABIwO8YY6kYoxWp9fjLWjJT6nj9loxrycziVAXhyQxysgAYqzNISS7EKd3dss23ntTdj4P+DWhJzkSH3GWTFPzDNos7hv1YZD/wBjVJ7Mbfu+EWQPjArfvkt+Ki4C5z2Pe43uQhT6WAQV21/SYPsj940qXbX9Jg+yP3jSqVU9qV0XBvcY+R6lXfALBJuGRRSLqR4yGHTI1NtkHarfhnCoreMRwxrGg8FGM+s+JPrNQeTvoFv9T8TVcUmTSOzObfS50SbVAenef6j1SxSApZoc5u51isQoKmSVxlYwQuwONTN4DP8AexrSGF87gxguUAmyJKreL8ehto3eWRVCqTjUNR9SrnJPsrJuO9qF3cIYkRIFbqyMxfHiAx6Z9Qz66EjCuckZP6x3PxPWmGmwBx1mNu4aoeYnYrLmLjs19J3kznT+hED6CKfDHifM+uq4RgYI9EjoV2YEdCCOlPSppZG1jcrRosZArBeYrzYm7uCy9PlGx6tuh/8AujPh3bK4RBNaszAAOyOBkgbkIV26Zxms8p8VHmooJhZ7R0Xstti+iOFcUjuYUmiOpHGV89uoI8GB2NSa+e7LjlzDGY4biSKMsW0ocekcZOcE+A2zRRyFzndC8igllaaOZtHyh1MrYJDK2MkbHY9aWqjA3sDnscLDW3csh53hHXaLdaOFXZ84tP75Vf8Aejfly17uztkx8yGJcfVRRQR2hcJlueHyRQrqcsh05ALBGDFRnx2q+5c7QbWfTE7G3nAAMM/oPnH6OrAcZ8R1qywEtEBF9b7FHn9pBXbX9Jg+yP3jSpu2o5uYPsj940qkVHaFdFwb3GPkepRLyf8AQbf6n4mq5qm5P+g2/wBT8TVc0jzdq7mUn1Xbv+Y9VA4vxWO2heaU4RBvjqSdgoHiSdqwTjHFnup5J5fnORsNwqgeig9g+JzWq9rULHh2ofNjlRnHq3UfBiDWPBs024DC0RGXeTZQibu1TikRXawtJJpO7hR5H/VRSfiegA8ycVo3BeymAJqu537zUFdI5FVFc40x5wSWII8tz41fucAtS/gszApEVK4xY9xczQ5PyUjoM9cBjpznrlcHp51FrYFbg3TUqVKvLKfNSOE8Ua1uorhQH7o50HYEEEEZHQ4O1Rq8zglSB5YrVzQ5pBWjhovo+xvFlijkXOmRVdcjfDAEezY15v8AhcU6aJY0kXydQ3wzkg+zFD3Z3zMl1baAhjNuEjKltWVCjSwOB4KfDwFFYrnM7H00zm7CD/xEbZzVlPPfB4raWJIgQpTOkszBdzsoYnQPUNqap3aj/nw/Zn7xpUw073Pia5xubJ+wsfujOX1KMeT/AKBb/U/E1XNU3J/0C3+p+JquKWJ+1dzKS6vt3/MeqjcT4es8MkT7rIpU+/y8iDg+6hOPslsR87vnHgGmPT/oA9fxoyzj3U6uD0IPsIP8qNBUTxC0TiB3KKQN6xe45mPB769gtIkw7R6dZdtOhc9AcuSXPU7eVXvZfy7LOFuriUtGkztFAOgnydUjrjZgWyB138qn9m8EM3G+JTOyGVJCIlJGrcsHZRnJOlAMjpqolurf8m4v6P8Al38LMR0H5RAFyw8i0Z6+amugMB9CCdth0UEH1lN4nyraXJBnt4pDsNRX0sfWGD/Gvnzidm1tI8ckbppdhgqfM4wfEeGc19L0Pc+cAe9sZIYyNeVdNR9HVGc4PlkZHTx8K0jeQbFHOmoWCmvNWHHOX7mzwbmExqzFVbUrKSN8eiTg488bVXg5qWiNN0qcD+/9qanPTNZWVonYqCfyxjtlohg+oOa1DNAHY1F/wk0n7Sf0fZGqj+Zo9xXP8WIdVvt/ui9H7KzjtT/z4fsz9409Re0e4Z73QQFVI10nxIfJOfYcilVvSttC0Hgn/DPdWcvqjrk4/wDAwfU/E1XJqm5O+gQfU/E1XNLM/aO5lJlV27/mPVU3NvD2uLG5iTd3jIUeZGCB78YrKeSOULK8UxSzTw3SkgxZRQepBVWTJIGxBOQR5HNa9xzigtraadtxEhbHmegHvYge+hjsv4JA1st4dMt1KWaSQnUyMzNsBuU8ST1PspnwNzhC++y+nNV8ou4IY5b4JDw/mJI5pWWNRrhkbCh2dRszDYDJb3qM0dz8aS/4nB3B1w2SyNJKB6BmkUoI1bo2AxJIz4Vf3nCYZsd7FHJjprVWxnrjI291SY4goAUAAbAAAAewDYVfma7bIQi1uvdUfNnNMdjB3jjUzZEcYOC7D1/oqOpbw9dXhFDXN/I0V/3ZeSSN49QVl0kYYgkFSMHceo0EWv6yKe5Yxxnme4vZC9weh9BBsigjoo9/zupqvo65g7IriNkNo/fgghxIUjIO2CMbEHf10Br5EYIJBHXcEj39KmtIOxeYdyfNeZHAG+/kPE+oeZr2xwPKijs24A1xfJNp+StzqZjurPjCovgxycn2UOeVsMZe7YFs47gtO5J4Wbbh9vGww2jW31pCXP8AMD3VfA01PXNZpDK8vO83RQLCyzbtR/z4fsz940qXah/nw/Zn7xp6ZaXsW8k+4Z7ozl9Si/k/6Db/AFD95quQD66puT/oNv8AU/E1eOL8sCe4im7+ePuyMpG5CuFOcMPDPQkeFULmsdM7ObC5SVV39M+3xHqqJufywZZuGXgjIwSYyykHzBAGKq7TlJJQbvhMs1m+TmORWVDjBx6WcDfH6S0Vce5nlim7iC0muJSobIwkWG8S58vdVvwl52iDXCIkpzqVGLKNzj0j443qyE7qdmeFuW+7Ne/9qgZQTqUO8s89yGcWd/F3F1+i3SKXwGnwBONsEg+GOgNqz7tNktXtSHljFwnpQBWzJ3gI9EBct6XTw6D20WctTTPaQNcLpmKDvAdjq8yPAkbkVf005qIhIRY8PssbDZWtcrotpOgAtg6QemrBxnAzjPvroTiq3joMlrcLHJpfunGpTuraT8D09YzUgalZKy/ivaGwu5JO4YXMUbQD5dXt0bfU6qqZdt+pPgPKgGZ9KnJ333P6x33rzbXAKZAwFH/7v4/1qZy3wSTiF0kSA6MhpD4Ig6lvLPT31McWxtLjoAh3AHG617l/s8sRBC726vIY0Zmcsx1FQTsTp8fKi2G3VFCoqqoGwUAAewD217RQAABgAAAeQAxinrnFRUyTOOZxIUprQEhSpUs1FWVm3akPl4fsz940qXaifl4fsz9409NVJ2LeSfcL90Zy+pRhyd9Bg+p+Jqt6qOT/AKDb/U/E1XGmlubtXcykur7eT5j1QTxTjV3eyPb2StDEjFZrtwRhlJDLED1I3GR/Ch/tO5XuY7eN4ZJZIIItMmZCX6k626ahuPPFaqEA6f3/AH/vUfiVis0MkTY0yIyHPTDAjPqqyhxARyMytAaPHxuoJjuChO04KljZwy8PsVnuJUU6yQSrMmrU7Mc41bELjp1HicQE6F141YGrHTVj0se+s85f58SxgS0v0mjmgGjUIy6ugJ0lSPVj4VZ3fOFxcJjh9rIcjH5RcL3US58VDek5/vBpue8e0SLcUJpAVzxLmUd4ba30y3ODlc5SIfrzEAhQCfm9SdtutRuIWS2XC7nSdTCKZ3kOMySurapD6yT8MDwoT7Dd0vWY6mMseW6knD5J9p399FPaVJp4Td+tAD7GdAf5/wA63tZwC9e7boM7O+zq1ltIrmcPIz6vQLEIArMo2XBPzc7nx6VpNjwyKFdMMcca+SKqj27Dc++qTs6x/hVpj9mfjqbP8aJRSViNTK+Z7XONgTojRtAaCmAp6VKqtET1D4pxFLeF5pTpjQZY4zjJAG3juamUG9rbH/CZ8ecf31qTSxCWZrDsJAWHGwJQtzpx+G8kjeBiwVCDqVkIOTthgM+0ZpVZdqL5NkT42yn1b+VKm4wNh/TbsCe8Jdmo4z3fUow5O+gQfU/E1XNDnIvEEkskVTkxZjcYOzZzjf1MDkedEQpQqGkSuB4pOqu3f8x6pUzU9MwoCjpsZrjfT6YpH/VRj8FaqTm/m1bJFUL3k8ue7jzgbZy7nwUfx3rLOLcWu5EJnvZcHqi5CHO2kBcZGavaDCZqoCS9m96hz1UcRyHaUVdgx+Su/rxH4o9HXOvDzPw+6jUZLQvpHrUah/Khnsd5fltrebvo2jaSRSA2x0rGCDt9c0ftTW82fotmi7VgvInaM1gDBOjNCWJ2+fGT87Y/OBIzpyD1xmtl4TxqG5jEkEiyL4kHcfWHVffQz2ncBsmt2mnXTNjEbRkLI7norfouB84kjKgHBGax/h8dzbnv7d2Uj9JSQSvidJ+cvkDUGqwmOrvIzR3VCM/oTZxX0pilQ5yHzT+X2iyHAkUlJQOmodCPIMMH1EGiOkqaF0MhjdtCmtdmFwlQv2mWuvhV0PJQ37rqf5A0UZqv5gtO9tLiP9eKRR7dJ/oKJSvyTMdwI6rzh6pWec+T64eGt11WUZz7hSqn4led5YcMP6tsUPtjkdcfAD40qc6gfqFPWDe5R8j1Kt+UObI7KORDG7mSTWcFQB6Krgbb/NzV8O1OL9hJ++v9KVKq6Smikdmc25R34LSPcXFpuTfaUvzpxfsJP31/pS/OlF+wk/fX+lKlQ/wcPwrH5FR/CfMoQ45xSK5vGuW70ZRUVPQIVR5H1nJ99TOXuM2ls/etBJNMD6LMyYQf+xcYB826+WKVKrJtRIxgjabAIH7N4fnz5NeNz90TfnWi/YSfvr/40/514v2En76/+NKlWvpnIv5BRfCfMoQ5q40l9NrcyqgGlUGjAXqwz5scZPkMedRPyiH/AFf+ylSoza2ZosD0QJP/ADGGyG72E+J+6ncm8ah4e8xVZXWYL6JKjDLnfPjnNFH50ov2En76/wBKVKoE8TJn55Bco7cBomiwafM/dcZu1Bf0ISPWzZ/htVVddoM750yd3n9WKMn4sTSpVqyCJhuGhZOB0XwnzP3QuIx3SRKWIjLkagB886iBjwz/ADp6VKpReXG5U+GnjhYI2DQL/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9460" name="AutoShape 4" descr="data:image/jpg;base64,/9j/4AAQSkZJRgABAQAAAQABAAD/2wCEAAkGBhQSEBQUExQVFRUVFxoZFxcYGBgbGRwXFx0YHhwYGRwcICYeFxwlHRceHy8hJCcpLS4sFx8xNTAqNSYrLCkBCQoKDgwOGg8PGioiHyQrNS8sKSw0Liw1LCw1LC8sLCovKSwvLCwsLDAsLCwsLCosLCwsLC0sLykpLCwsLCwqNP/AABEIAJYAdQMBIgACEQEDEQH/xAAcAAABBQEBAQAAAAAAAAAAAAAGAAEEBQcDAgj/xABGEAACAQMCAwQFBwoEBQUAAAABAgMABBESIQUGMQcTQVEiYXGBkSMyNHJzssIUF0JSU5KhsdHwFTNjwSRUgqLSJWKj4fH/xAAbAQACAgMBAAAAAAAAAAAAAAADBgQFAQIHAP/EADoRAAEDAgMFBAgDCQEAAAAAAAEAAgMEEQUSITFBUXGxM2GBkRMiMjRScsHRFBUjFiRCU2KC4fDxBv/aAAwDAQACEQMRAD8ANOTeTbSaxgkkgRnZcsx1ZJyR5+VW1zyPw5EZ3t4wqAsx9LZVGSevkK99nx/9NtvqH7zUQSyBVLMQFAJJJwABuSSeg9dAjjbkGg2Kzq6ucVEgD3WzHeeKAoI+BOwUfk+T0yXA+JwBXaXh/BVm7krCJdQTR8pnUSAB5dTVBw7i1uvDuJJJIhMlxN3a6gWYsF0MoByRqAOem1c5rtUuohePqKcOeOcCRdev5TMec47wqQMZzkj20DMLDQeStjDJmcBJJpf+LU6A32eB8NUR2XDuCzSCONYGctpCgvkkBjtvuMKd+nxFTrjlThaSxxNDGJJc6F9PLaRk438BQdw6/jtp7MLJFcQa9UWWCzQB1AfvdI06QGZjnqVJyN6qOZeaBLfvOiF+6eMxMSdCpEx9FhgD029Ib5wT18PGRgFyAsfh5nShrZX5SNCTvuQBrbxHO10bXdvwOJ2jcQq6Ehl+UyCOo2rtfcM4NCI2kWFRKupDlyGXbcEE7biga143c3V8z95bGV4GjVcN3elhkQjXjvJMt47E5HSjvl38hSyVopFLQwuC0jBZE70+kHUn0MybYPqAzWWEPJsB5IUwkhYwufJc2uMx337tNed/BQc8B/0P/lqZw7hfBpywiWFyq6iAXyFHU7nfHqqi4S0B4AS7R95Ek4TLDKvJ3o04z85l6A7nwp+VZ4xNaTXUsShLfRbsmyZAIdJnJ2lCt804G5xvtWAdRcDXuRZGENkLZJLtJHtXuRfdbz4bdbK84Xwvg1y+iFIXbSWwO8zpGMnf2j41LsuVOFzNIscMbNE2iQDX6LDwOT6qHOD8yxW54rIJELNOTENajUWLBWU7+jkgltwBvXHlCb/Dr8RXASLv4UBbvNYaQMcNkYCBstsRjYYPWtg5ulwO/wCiG+Kezy2R+gBAJ26Au4bAdwRp+b+w/wCWT4t/Wn/N/Yf8snxb+tdOZObrayXM8gDH5sa+lI31UG56degqVy7xtLu2iuIwwSVdQDAAjwIONsg5HuqR6NnAKl/GVP8AMd5lZL2qcHhtbiFYIxGrRkkDO51EZ3zT1M7a/pMH2R+8aVVM4AkIXRMJe99HG5xJNvqVedk/EmEb2zncKJ4s+MUpIIHqWRWH/UK0GSMMpDAEEYIIyCD1BHiKyWzufyaHhl7+jETDOf8AQnbGr2I+lveaMuJ8/wASOYYFN3cDrHEQVT7WT5kQ9pzt0qZSVDXw5juuD4Ln1c0iqk+Y9VcxcHt4yHWCJSNwyxoCPXkDIoW4vzBaPI6W1rHe3GfTKpH3asf2s5BUesDUfVXGbhU91vfS+gelrCWWL2SPs8x+C+qra0tEjUJGioq/NVRpUD1AbD+dVVXjcUd2wjMeO5asY8m7iUNpyc1w/e3rof8AQt1EUQ9TOMSTdANyBsK68yhYYVt7aGNprhtEMehdIbG8zDHRBvk532olIob41yPHdXInknuFITQEjfQNPiAQNWGO53qjirvSzh9S71RuHRHOcNs0lW/DODWPDLeJZngDRjJmmKB2fqWBbfr0A6bVCn55sHLi1tZL1n+eYbcFGOc+nI4CnfffNc7blOxtsv3MQI6yy4ds+euUn2dfGrO14tDL6Mc0UhHgkiN/BT/tV1JjYt+lGSOJ/wAIORxN3OVMLi8kUrHw6xto2wfl2DnIzhikagZAO2/nvXG+4Hcdy/fXcccShpDHb2sKINIPpZk1nOBjOM9KKwvt+H94qv5gsmmtJ4kwHkidFycDUynGTjbfFVn5xUSPAJDRfgiZLDaVTdmvDIl4UtzeCI94Xl1ypH6MZOlQWIxghc7Y+d66ly8QHEGDW8KRwjAF1JEplcKdvydHB0p5O22+w8aq+DckSFIRfzC4WBFWKBRiBAoABIwO8YY6kYoxWp9fjLWjJT6nj9loxrycziVAXhyQxysgAYqzNISS7EKd3dss23ntTdj4P+DWhJzkSH3GWTFPzDNos7hv1YZD/wBjVJ7Mbfu+EWQPjArfvkt+Ki4C5z2Pe43uQhT6WAQV21/SYPsj940qXbX9Jg+yP3jSqVU9qV0XBvcY+R6lXfALBJuGRRSLqR4yGHTI1NtkHarfhnCoreMRwxrGg8FGM+s+JPrNQeTvoFv9T8TVcUmTSOzObfS50SbVAenef6j1SxSApZoc5u51isQoKmSVxlYwQuwONTN4DP8AexrSGF87gxguUAmyJKreL8ehto3eWRVCqTjUNR9SrnJPsrJuO9qF3cIYkRIFbqyMxfHiAx6Z9Qz66EjCuckZP6x3PxPWmGmwBx1mNu4aoeYnYrLmLjs19J3kznT+hED6CKfDHifM+uq4RgYI9EjoV2YEdCCOlPSppZG1jcrRosZArBeYrzYm7uCy9PlGx6tuh/8AujPh3bK4RBNaszAAOyOBkgbkIV26Zxms8p8VHmooJhZ7R0Xstti+iOFcUjuYUmiOpHGV89uoI8GB2NSa+e7LjlzDGY4biSKMsW0ocekcZOcE+A2zRRyFzndC8igllaaOZtHyh1MrYJDK2MkbHY9aWqjA3sDnscLDW3csh53hHXaLdaOFXZ84tP75Vf8Aejfly17uztkx8yGJcfVRRQR2hcJlueHyRQrqcsh05ALBGDFRnx2q+5c7QbWfTE7G3nAAMM/oPnH6OrAcZ8R1qywEtEBF9b7FHn9pBXbX9Jg+yP3jSpu2o5uYPsj940qkVHaFdFwb3GPkepRLyf8AQbf6n4mq5qm5P+g2/wBT8TVc0jzdq7mUn1Xbv+Y9VA4vxWO2heaU4RBvjqSdgoHiSdqwTjHFnup5J5fnORsNwqgeig9g+JzWq9rULHh2ofNjlRnHq3UfBiDWPBs024DC0RGXeTZQibu1TikRXawtJJpO7hR5H/VRSfiegA8ycVo3BeymAJqu537zUFdI5FVFc40x5wSWII8tz41fucAtS/gszApEVK4xY9xczQ5PyUjoM9cBjpznrlcHp51FrYFbg3TUqVKvLKfNSOE8Ua1uorhQH7o50HYEEEEZHQ4O1Rq8zglSB5YrVzQ5pBWjhovo+xvFlijkXOmRVdcjfDAEezY15v8AhcU6aJY0kXydQ3wzkg+zFD3Z3zMl1baAhjNuEjKltWVCjSwOB4KfDwFFYrnM7H00zm7CD/xEbZzVlPPfB4raWJIgQpTOkszBdzsoYnQPUNqap3aj/nw/Zn7xpUw073Pia5xubJ+wsfujOX1KMeT/AKBb/U/E1XNU3J/0C3+p+JquKWJ+1dzKS6vt3/MeqjcT4es8MkT7rIpU+/y8iDg+6hOPslsR87vnHgGmPT/oA9fxoyzj3U6uD0IPsIP8qNBUTxC0TiB3KKQN6xe45mPB769gtIkw7R6dZdtOhc9AcuSXPU7eVXvZfy7LOFuriUtGkztFAOgnydUjrjZgWyB138qn9m8EM3G+JTOyGVJCIlJGrcsHZRnJOlAMjpqolurf8m4v6P8Al38LMR0H5RAFyw8i0Z6+amugMB9CCdth0UEH1lN4nyraXJBnt4pDsNRX0sfWGD/Gvnzidm1tI8ckbppdhgqfM4wfEeGc19L0Pc+cAe9sZIYyNeVdNR9HVGc4PlkZHTx8K0jeQbFHOmoWCmvNWHHOX7mzwbmExqzFVbUrKSN8eiTg488bVXg5qWiNN0qcD+/9qanPTNZWVonYqCfyxjtlohg+oOa1DNAHY1F/wk0n7Sf0fZGqj+Zo9xXP8WIdVvt/ui9H7KzjtT/z4fsz9409Re0e4Z73QQFVI10nxIfJOfYcilVvSttC0Hgn/DPdWcvqjrk4/wDAwfU/E1XJqm5O+gQfU/E1XNLM/aO5lJlV27/mPVU3NvD2uLG5iTd3jIUeZGCB78YrKeSOULK8UxSzTw3SkgxZRQepBVWTJIGxBOQR5HNa9xzigtraadtxEhbHmegHvYge+hjsv4JA1st4dMt1KWaSQnUyMzNsBuU8ST1PspnwNzhC++y+nNV8ou4IY5b4JDw/mJI5pWWNRrhkbCh2dRszDYDJb3qM0dz8aS/4nB3B1w2SyNJKB6BmkUoI1bo2AxJIz4Vf3nCYZsd7FHJjprVWxnrjI291SY4goAUAAbAAAAewDYVfma7bIQi1uvdUfNnNMdjB3jjUzZEcYOC7D1/oqOpbw9dXhFDXN/I0V/3ZeSSN49QVl0kYYgkFSMHceo0EWv6yKe5Yxxnme4vZC9weh9BBsigjoo9/zupqvo65g7IriNkNo/fgghxIUjIO2CMbEHf10Br5EYIJBHXcEj39KmtIOxeYdyfNeZHAG+/kPE+oeZr2xwPKijs24A1xfJNp+StzqZjurPjCovgxycn2UOeVsMZe7YFs47gtO5J4Wbbh9vGww2jW31pCXP8AMD3VfA01PXNZpDK8vO83RQLCyzbtR/z4fsz940qXah/nw/Zn7xp6ZaXsW8k+4Z7ozl9Si/k/6Db/AFD95quQD66puT/oNv8AU/E1eOL8sCe4im7+ePuyMpG5CuFOcMPDPQkeFULmsdM7ObC5SVV39M+3xHqqJufywZZuGXgjIwSYyykHzBAGKq7TlJJQbvhMs1m+TmORWVDjBx6WcDfH6S0Vce5nlim7iC0muJSobIwkWG8S58vdVvwl52iDXCIkpzqVGLKNzj0j443qyE7qdmeFuW+7Ne/9qgZQTqUO8s89yGcWd/F3F1+i3SKXwGnwBONsEg+GOgNqz7tNktXtSHljFwnpQBWzJ3gI9EBct6XTw6D20WctTTPaQNcLpmKDvAdjq8yPAkbkVf005qIhIRY8PssbDZWtcrotpOgAtg6QemrBxnAzjPvroTiq3joMlrcLHJpfunGpTuraT8D09YzUgalZKy/ivaGwu5JO4YXMUbQD5dXt0bfU6qqZdt+pPgPKgGZ9KnJ333P6x33rzbXAKZAwFH/7v4/1qZy3wSTiF0kSA6MhpD4Ig6lvLPT31McWxtLjoAh3AHG617l/s8sRBC726vIY0Zmcsx1FQTsTp8fKi2G3VFCoqqoGwUAAewD217RQAABgAAAeQAxinrnFRUyTOOZxIUprQEhSpUs1FWVm3akPl4fsz940qXaifl4fsz9409NVJ2LeSfcL90Zy+pRhyd9Bg+p+Jqt6qOT/AKDb/U/E1XGmlubtXcykur7eT5j1QTxTjV3eyPb2StDEjFZrtwRhlJDLED1I3GR/Ch/tO5XuY7eN4ZJZIIItMmZCX6k626ahuPPFaqEA6f3/AH/vUfiVis0MkTY0yIyHPTDAjPqqyhxARyMytAaPHxuoJjuChO04KljZwy8PsVnuJUU6yQSrMmrU7Mc41bELjp1HicQE6F141YGrHTVj0se+s85f58SxgS0v0mjmgGjUIy6ugJ0lSPVj4VZ3fOFxcJjh9rIcjH5RcL3US58VDek5/vBpue8e0SLcUJpAVzxLmUd4ba30y3ODlc5SIfrzEAhQCfm9SdtutRuIWS2XC7nSdTCKZ3kOMySurapD6yT8MDwoT7Dd0vWY6mMseW6knD5J9p399FPaVJp4Td+tAD7GdAf5/wA63tZwC9e7boM7O+zq1ltIrmcPIz6vQLEIArMo2XBPzc7nx6VpNjwyKFdMMcca+SKqj27Dc++qTs6x/hVpj9mfjqbP8aJRSViNTK+Z7XONgTojRtAaCmAp6VKqtET1D4pxFLeF5pTpjQZY4zjJAG3juamUG9rbH/CZ8ecf31qTSxCWZrDsJAWHGwJQtzpx+G8kjeBiwVCDqVkIOTthgM+0ZpVZdqL5NkT42yn1b+VKm4wNh/TbsCe8Jdmo4z3fUow5O+gQfU/E1XNDnIvEEkskVTkxZjcYOzZzjf1MDkedEQpQqGkSuB4pOqu3f8x6pUzU9MwoCjpsZrjfT6YpH/VRj8FaqTm/m1bJFUL3k8ue7jzgbZy7nwUfx3rLOLcWu5EJnvZcHqi5CHO2kBcZGavaDCZqoCS9m96hz1UcRyHaUVdgx+Su/rxH4o9HXOvDzPw+6jUZLQvpHrUah/Khnsd5fltrebvo2jaSRSA2x0rGCDt9c0ftTW82fotmi7VgvInaM1gDBOjNCWJ2+fGT87Y/OBIzpyD1xmtl4TxqG5jEkEiyL4kHcfWHVffQz2ncBsmt2mnXTNjEbRkLI7norfouB84kjKgHBGax/h8dzbnv7d2Uj9JSQSvidJ+cvkDUGqwmOrvIzR3VCM/oTZxX0pilQ5yHzT+X2iyHAkUlJQOmodCPIMMH1EGiOkqaF0MhjdtCmtdmFwlQv2mWuvhV0PJQ37rqf5A0UZqv5gtO9tLiP9eKRR7dJ/oKJSvyTMdwI6rzh6pWec+T64eGt11WUZz7hSqn4led5YcMP6tsUPtjkdcfAD40qc6gfqFPWDe5R8j1Kt+UObI7KORDG7mSTWcFQB6Krgbb/NzV8O1OL9hJ++v9KVKq6Smikdmc25R34LSPcXFpuTfaUvzpxfsJP31/pS/OlF+wk/fX+lKlQ/wcPwrH5FR/CfMoQ45xSK5vGuW70ZRUVPQIVR5H1nJ99TOXuM2ls/etBJNMD6LMyYQf+xcYB826+WKVKrJtRIxgjabAIH7N4fnz5NeNz90TfnWi/YSfvr/40/514v2En76/+NKlWvpnIv5BRfCfMoQ5q40l9NrcyqgGlUGjAXqwz5scZPkMedRPyiH/AFf+ylSoza2ZosD0QJP/ADGGyG72E+J+6ncm8ah4e8xVZXWYL6JKjDLnfPjnNFH50ov2En76/wBKVKoE8TJn55Bco7cBomiwafM/dcZu1Bf0ISPWzZ/htVVddoM750yd3n9WKMn4sTSpVqyCJhuGhZOB0XwnzP3QuIx3SRKWIjLkagB886iBjwz/ADp6VKpReXG5U+GnjhYI2DQL/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9462" name="AutoShape 6" descr="data:image/jpg;base64,/9j/4AAQSkZJRgABAQAAAQABAAD/2wCEAAkGBhQSEBQUExQVFRUVFxoZFxcYGBgbGRwXFx0YHhwYGRwcICYeFxwlHRceHy8hJCcpLS4sFx8xNTAqNSYrLCkBCQoKDgwOGg8PGioiHyQrNS8sKSw0Liw1LCw1LC8sLCovKSwvLCwsLDAsLCwsLCosLCwsLC0sLykpLCwsLCwqNP/AABEIAJYAdQMBIgACEQEDEQH/xAAcAAABBQEBAQAAAAAAAAAAAAAGAAEEBQcDAgj/xABGEAACAQMCAwQFBwoEBQUAAAABAgMABBESIQUGMQcTQVEiYXGBkSMyNHJzssIUF0JSU5KhsdHwFTNjwSRUgqLSJWKj4fH/xAAbAQACAgMBAAAAAAAAAAAAAAADBgQFAQIHAP/EADoRAAEDAgMFBAgDCQEAAAAAAAEAAgMEEQUSITFBUXGxM2GBkRMiMjRScsHRFBUjFiRCU2KC4fDxBv/aAAwDAQACEQMRAD8ANOTeTbSaxgkkgRnZcsx1ZJyR5+VW1zyPw5EZ3t4wqAsx9LZVGSevkK99nx/9NtvqH7zUQSyBVLMQFAJJJwABuSSeg9dAjjbkGg2Kzq6ucVEgD3WzHeeKAoI+BOwUfk+T0yXA+JwBXaXh/BVm7krCJdQTR8pnUSAB5dTVBw7i1uvDuJJJIhMlxN3a6gWYsF0MoByRqAOem1c5rtUuohePqKcOeOcCRdev5TMec47wqQMZzkj20DMLDQeStjDJmcBJJpf+LU6A32eB8NUR2XDuCzSCONYGctpCgvkkBjtvuMKd+nxFTrjlThaSxxNDGJJc6F9PLaRk438BQdw6/jtp7MLJFcQa9UWWCzQB1AfvdI06QGZjnqVJyN6qOZeaBLfvOiF+6eMxMSdCpEx9FhgD029Ib5wT18PGRgFyAsfh5nShrZX5SNCTvuQBrbxHO10bXdvwOJ2jcQq6Ehl+UyCOo2rtfcM4NCI2kWFRKupDlyGXbcEE7biga143c3V8z95bGV4GjVcN3elhkQjXjvJMt47E5HSjvl38hSyVopFLQwuC0jBZE70+kHUn0MybYPqAzWWEPJsB5IUwkhYwufJc2uMx337tNed/BQc8B/0P/lqZw7hfBpywiWFyq6iAXyFHU7nfHqqi4S0B4AS7R95Ek4TLDKvJ3o04z85l6A7nwp+VZ4xNaTXUsShLfRbsmyZAIdJnJ2lCt804G5xvtWAdRcDXuRZGENkLZJLtJHtXuRfdbz4bdbK84Xwvg1y+iFIXbSWwO8zpGMnf2j41LsuVOFzNIscMbNE2iQDX6LDwOT6qHOD8yxW54rIJELNOTENajUWLBWU7+jkgltwBvXHlCb/Dr8RXASLv4UBbvNYaQMcNkYCBstsRjYYPWtg5ulwO/wCiG+Kezy2R+gBAJ26Au4bAdwRp+b+w/wCWT4t/Wn/N/Yf8snxb+tdOZObrayXM8gDH5sa+lI31UG56degqVy7xtLu2iuIwwSVdQDAAjwIONsg5HuqR6NnAKl/GVP8AMd5lZL2qcHhtbiFYIxGrRkkDO51EZ3zT1M7a/pMH2R+8aVVM4AkIXRMJe99HG5xJNvqVedk/EmEb2zncKJ4s+MUpIIHqWRWH/UK0GSMMpDAEEYIIyCD1BHiKyWzufyaHhl7+jETDOf8AQnbGr2I+lveaMuJ8/wASOYYFN3cDrHEQVT7WT5kQ9pzt0qZSVDXw5juuD4Ln1c0iqk+Y9VcxcHt4yHWCJSNwyxoCPXkDIoW4vzBaPI6W1rHe3GfTKpH3asf2s5BUesDUfVXGbhU91vfS+gelrCWWL2SPs8x+C+qra0tEjUJGioq/NVRpUD1AbD+dVVXjcUd2wjMeO5asY8m7iUNpyc1w/e3rof8AQt1EUQ9TOMSTdANyBsK68yhYYVt7aGNprhtEMehdIbG8zDHRBvk532olIob41yPHdXInknuFITQEjfQNPiAQNWGO53qjirvSzh9S71RuHRHOcNs0lW/DODWPDLeJZngDRjJmmKB2fqWBbfr0A6bVCn55sHLi1tZL1n+eYbcFGOc+nI4CnfffNc7blOxtsv3MQI6yy4ds+euUn2dfGrO14tDL6Mc0UhHgkiN/BT/tV1JjYt+lGSOJ/wAIORxN3OVMLi8kUrHw6xto2wfl2DnIzhikagZAO2/nvXG+4Hcdy/fXcccShpDHb2sKINIPpZk1nOBjOM9KKwvt+H94qv5gsmmtJ4kwHkidFycDUynGTjbfFVn5xUSPAJDRfgiZLDaVTdmvDIl4UtzeCI94Xl1ypH6MZOlQWIxghc7Y+d66ly8QHEGDW8KRwjAF1JEplcKdvydHB0p5O22+w8aq+DckSFIRfzC4WBFWKBRiBAoABIwO8YY6kYoxWp9fjLWjJT6nj9loxrycziVAXhyQxysgAYqzNISS7EKd3dss23ntTdj4P+DWhJzkSH3GWTFPzDNos7hv1YZD/wBjVJ7Mbfu+EWQPjArfvkt+Ki4C5z2Pe43uQhT6WAQV21/SYPsj940qXbX9Jg+yP3jSqVU9qV0XBvcY+R6lXfALBJuGRRSLqR4yGHTI1NtkHarfhnCoreMRwxrGg8FGM+s+JPrNQeTvoFv9T8TVcUmTSOzObfS50SbVAenef6j1SxSApZoc5u51isQoKmSVxlYwQuwONTN4DP8AexrSGF87gxguUAmyJKreL8ehto3eWRVCqTjUNR9SrnJPsrJuO9qF3cIYkRIFbqyMxfHiAx6Z9Qz66EjCuckZP6x3PxPWmGmwBx1mNu4aoeYnYrLmLjs19J3kznT+hED6CKfDHifM+uq4RgYI9EjoV2YEdCCOlPSppZG1jcrRosZArBeYrzYm7uCy9PlGx6tuh/8AujPh3bK4RBNaszAAOyOBkgbkIV26Zxms8p8VHmooJhZ7R0Xstti+iOFcUjuYUmiOpHGV89uoI8GB2NSa+e7LjlzDGY4biSKMsW0ocekcZOcE+A2zRRyFzndC8igllaaOZtHyh1MrYJDK2MkbHY9aWqjA3sDnscLDW3csh53hHXaLdaOFXZ84tP75Vf8Aejfly17uztkx8yGJcfVRRQR2hcJlueHyRQrqcsh05ALBGDFRnx2q+5c7QbWfTE7G3nAAMM/oPnH6OrAcZ8R1qywEtEBF9b7FHn9pBXbX9Jg+yP3jSpu2o5uYPsj940qkVHaFdFwb3GPkepRLyf8AQbf6n4mq5qm5P+g2/wBT8TVc0jzdq7mUn1Xbv+Y9VA4vxWO2heaU4RBvjqSdgoHiSdqwTjHFnup5J5fnORsNwqgeig9g+JzWq9rULHh2ofNjlRnHq3UfBiDWPBs024DC0RGXeTZQibu1TikRXawtJJpO7hR5H/VRSfiegA8ycVo3BeymAJqu537zUFdI5FVFc40x5wSWII8tz41fucAtS/gszApEVK4xY9xczQ5PyUjoM9cBjpznrlcHp51FrYFbg3TUqVKvLKfNSOE8Ua1uorhQH7o50HYEEEEZHQ4O1Rq8zglSB5YrVzQ5pBWjhovo+xvFlijkXOmRVdcjfDAEezY15v8AhcU6aJY0kXydQ3wzkg+zFD3Z3zMl1baAhjNuEjKltWVCjSwOB4KfDwFFYrnM7H00zm7CD/xEbZzVlPPfB4raWJIgQpTOkszBdzsoYnQPUNqap3aj/nw/Zn7xpUw073Pia5xubJ+wsfujOX1KMeT/AKBb/U/E1XNU3J/0C3+p+JquKWJ+1dzKS6vt3/MeqjcT4es8MkT7rIpU+/y8iDg+6hOPslsR87vnHgGmPT/oA9fxoyzj3U6uD0IPsIP8qNBUTxC0TiB3KKQN6xe45mPB769gtIkw7R6dZdtOhc9AcuSXPU7eVXvZfy7LOFuriUtGkztFAOgnydUjrjZgWyB138qn9m8EM3G+JTOyGVJCIlJGrcsHZRnJOlAMjpqolurf8m4v6P8Al38LMR0H5RAFyw8i0Z6+amugMB9CCdth0UEH1lN4nyraXJBnt4pDsNRX0sfWGD/Gvnzidm1tI8ckbppdhgqfM4wfEeGc19L0Pc+cAe9sZIYyNeVdNR9HVGc4PlkZHTx8K0jeQbFHOmoWCmvNWHHOX7mzwbmExqzFVbUrKSN8eiTg488bVXg5qWiNN0qcD+/9qanPTNZWVonYqCfyxjtlohg+oOa1DNAHY1F/wk0n7Sf0fZGqj+Zo9xXP8WIdVvt/ui9H7KzjtT/z4fsz9409Re0e4Z73QQFVI10nxIfJOfYcilVvSttC0Hgn/DPdWcvqjrk4/wDAwfU/E1XJqm5O+gQfU/E1XNLM/aO5lJlV27/mPVU3NvD2uLG5iTd3jIUeZGCB78YrKeSOULK8UxSzTw3SkgxZRQepBVWTJIGxBOQR5HNa9xzigtraadtxEhbHmegHvYge+hjsv4JA1st4dMt1KWaSQnUyMzNsBuU8ST1PspnwNzhC++y+nNV8ou4IY5b4JDw/mJI5pWWNRrhkbCh2dRszDYDJb3qM0dz8aS/4nB3B1w2SyNJKB6BmkUoI1bo2AxJIz4Vf3nCYZsd7FHJjprVWxnrjI291SY4goAUAAbAAAAewDYVfma7bIQi1uvdUfNnNMdjB3jjUzZEcYOC7D1/oqOpbw9dXhFDXN/I0V/3ZeSSN49QVl0kYYgkFSMHceo0EWv6yKe5Yxxnme4vZC9weh9BBsigjoo9/zupqvo65g7IriNkNo/fgghxIUjIO2CMbEHf10Br5EYIJBHXcEj39KmtIOxeYdyfNeZHAG+/kPE+oeZr2xwPKijs24A1xfJNp+StzqZjurPjCovgxycn2UOeVsMZe7YFs47gtO5J4Wbbh9vGww2jW31pCXP8AMD3VfA01PXNZpDK8vO83RQLCyzbtR/z4fsz940qXah/nw/Zn7xp6ZaXsW8k+4Z7ozl9Si/k/6Db/AFD95quQD66puT/oNv8AU/E1eOL8sCe4im7+ePuyMpG5CuFOcMPDPQkeFULmsdM7ObC5SVV39M+3xHqqJufywZZuGXgjIwSYyykHzBAGKq7TlJJQbvhMs1m+TmORWVDjBx6WcDfH6S0Vce5nlim7iC0muJSobIwkWG8S58vdVvwl52iDXCIkpzqVGLKNzj0j443qyE7qdmeFuW+7Ne/9qgZQTqUO8s89yGcWd/F3F1+i3SKXwGnwBONsEg+GOgNqz7tNktXtSHljFwnpQBWzJ3gI9EBct6XTw6D20WctTTPaQNcLpmKDvAdjq8yPAkbkVf005qIhIRY8PssbDZWtcrotpOgAtg6QemrBxnAzjPvroTiq3joMlrcLHJpfunGpTuraT8D09YzUgalZKy/ivaGwu5JO4YXMUbQD5dXt0bfU6qqZdt+pPgPKgGZ9KnJ333P6x33rzbXAKZAwFH/7v4/1qZy3wSTiF0kSA6MhpD4Ig6lvLPT31McWxtLjoAh3AHG617l/s8sRBC726vIY0Zmcsx1FQTsTp8fKi2G3VFCoqqoGwUAAewD217RQAABgAAAeQAxinrnFRUyTOOZxIUprQEhSpUs1FWVm3akPl4fsz940qXaifl4fsz9409NVJ2LeSfcL90Zy+pRhyd9Bg+p+Jqt6qOT/AKDb/U/E1XGmlubtXcykur7eT5j1QTxTjV3eyPb2StDEjFZrtwRhlJDLED1I3GR/Ch/tO5XuY7eN4ZJZIIItMmZCX6k626ahuPPFaqEA6f3/AH/vUfiVis0MkTY0yIyHPTDAjPqqyhxARyMytAaPHxuoJjuChO04KljZwy8PsVnuJUU6yQSrMmrU7Mc41bELjp1HicQE6F141YGrHTVj0se+s85f58SxgS0v0mjmgGjUIy6ugJ0lSPVj4VZ3fOFxcJjh9rIcjH5RcL3US58VDek5/vBpue8e0SLcUJpAVzxLmUd4ba30y3ODlc5SIfrzEAhQCfm9SdtutRuIWS2XC7nSdTCKZ3kOMySurapD6yT8MDwoT7Dd0vWY6mMseW6knD5J9p399FPaVJp4Td+tAD7GdAf5/wA63tZwC9e7boM7O+zq1ltIrmcPIz6vQLEIArMo2XBPzc7nx6VpNjwyKFdMMcca+SKqj27Dc++qTs6x/hVpj9mfjqbP8aJRSViNTK+Z7XONgTojRtAaCmAp6VKqtET1D4pxFLeF5pTpjQZY4zjJAG3juamUG9rbH/CZ8ecf31qTSxCWZrDsJAWHGwJQtzpx+G8kjeBiwVCDqVkIOTthgM+0ZpVZdqL5NkT42yn1b+VKm4wNh/TbsCe8Jdmo4z3fUow5O+gQfU/E1XNDnIvEEkskVTkxZjcYOzZzjf1MDkedEQpQqGkSuB4pOqu3f8x6pUzU9MwoCjpsZrjfT6YpH/VRj8FaqTm/m1bJFUL3k8ue7jzgbZy7nwUfx3rLOLcWu5EJnvZcHqi5CHO2kBcZGavaDCZqoCS9m96hz1UcRyHaUVdgx+Su/rxH4o9HXOvDzPw+6jUZLQvpHrUah/Khnsd5fltrebvo2jaSRSA2x0rGCDt9c0ftTW82fotmi7VgvInaM1gDBOjNCWJ2+fGT87Y/OBIzpyD1xmtl4TxqG5jEkEiyL4kHcfWHVffQz2ncBsmt2mnXTNjEbRkLI7norfouB84kjKgHBGax/h8dzbnv7d2Uj9JSQSvidJ+cvkDUGqwmOrvIzR3VCM/oTZxX0pilQ5yHzT+X2iyHAkUlJQOmodCPIMMH1EGiOkqaF0MhjdtCmtdmFwlQv2mWuvhV0PJQ37rqf5A0UZqv5gtO9tLiP9eKRR7dJ/oKJSvyTMdwI6rzh6pWec+T64eGt11WUZz7hSqn4led5YcMP6tsUPtjkdcfAD40qc6gfqFPWDe5R8j1Kt+UObI7KORDG7mSTWcFQB6Krgbb/NzV8O1OL9hJ++v9KVKq6Smikdmc25R34LSPcXFpuTfaUvzpxfsJP31/pS/OlF+wk/fX+lKlQ/wcPwrH5FR/CfMoQ45xSK5vGuW70ZRUVPQIVR5H1nJ99TOXuM2ls/etBJNMD6LMyYQf+xcYB826+WKVKrJtRIxgjabAIH7N4fnz5NeNz90TfnWi/YSfvr/40/514v2En76/+NKlWvpnIv5BRfCfMoQ5q40l9NrcyqgGlUGjAXqwz5scZPkMedRPyiH/AFf+ylSoza2ZosD0QJP/ADGGyG72E+J+6ncm8ah4e8xVZXWYL6JKjDLnfPjnNFH50ov2En76/wBKVKoE8TJn55Bco7cBomiwafM/dcZu1Bf0ISPWzZ/htVVddoM750yd3n9WKMn4sTSpVqyCJhuGhZOB0XwnzP3QuIx3SRKWIjLkagB886iBjwz/ADp6VKpReXG5U+GnjhYI2DQL/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9464" name="AutoShape 8" descr="data:image/jpg;base64,/9j/4AAQSkZJRgABAQAAAQABAAD/2wCEAAkGBhQSEBQUExQVFRUVFxoZFxcYGBgbGRwXFx0YHhwYGRwcICYeFxwlHRceHy8hJCcpLS4sFx8xNTAqNSYrLCkBCQoKDgwOGg8PGioiHyQrNS8sKSw0Liw1LCw1LC8sLCovKSwvLCwsLDAsLCwsLCosLCwsLC0sLykpLCwsLCwqNP/AABEIAJYAdQMBIgACEQEDEQH/xAAcAAABBQEBAQAAAAAAAAAAAAAGAAEEBQcDAgj/xABGEAACAQMCAwQFBwoEBQUAAAABAgMABBESIQUGMQcTQVEiYXGBkSMyNHJzssIUF0JSU5KhsdHwFTNjwSRUgqLSJWKj4fH/xAAbAQACAgMBAAAAAAAAAAAAAAADBgQFAQIHAP/EADoRAAEDAgMFBAgDCQEAAAAAAAEAAgMEEQUSITFBUXGxM2GBkRMiMjRScsHRFBUjFiRCU2KC4fDxBv/aAAwDAQACEQMRAD8ANOTeTbSaxgkkgRnZcsx1ZJyR5+VW1zyPw5EZ3t4wqAsx9LZVGSevkK99nx/9NtvqH7zUQSyBVLMQFAJJJwABuSSeg9dAjjbkGg2Kzq6ucVEgD3WzHeeKAoI+BOwUfk+T0yXA+JwBXaXh/BVm7krCJdQTR8pnUSAB5dTVBw7i1uvDuJJJIhMlxN3a6gWYsF0MoByRqAOem1c5rtUuohePqKcOeOcCRdev5TMec47wqQMZzkj20DMLDQeStjDJmcBJJpf+LU6A32eB8NUR2XDuCzSCONYGctpCgvkkBjtvuMKd+nxFTrjlThaSxxNDGJJc6F9PLaRk438BQdw6/jtp7MLJFcQa9UWWCzQB1AfvdI06QGZjnqVJyN6qOZeaBLfvOiF+6eMxMSdCpEx9FhgD029Ib5wT18PGRgFyAsfh5nShrZX5SNCTvuQBrbxHO10bXdvwOJ2jcQq6Ehl+UyCOo2rtfcM4NCI2kWFRKupDlyGXbcEE7biga143c3V8z95bGV4GjVcN3elhkQjXjvJMt47E5HSjvl38hSyVopFLQwuC0jBZE70+kHUn0MybYPqAzWWEPJsB5IUwkhYwufJc2uMx337tNed/BQc8B/0P/lqZw7hfBpywiWFyq6iAXyFHU7nfHqqi4S0B4AS7R95Ek4TLDKvJ3o04z85l6A7nwp+VZ4xNaTXUsShLfRbsmyZAIdJnJ2lCt804G5xvtWAdRcDXuRZGENkLZJLtJHtXuRfdbz4bdbK84Xwvg1y+iFIXbSWwO8zpGMnf2j41LsuVOFzNIscMbNE2iQDX6LDwOT6qHOD8yxW54rIJELNOTENajUWLBWU7+jkgltwBvXHlCb/Dr8RXASLv4UBbvNYaQMcNkYCBstsRjYYPWtg5ulwO/wCiG+Kezy2R+gBAJ26Au4bAdwRp+b+w/wCWT4t/Wn/N/Yf8snxb+tdOZObrayXM8gDH5sa+lI31UG56degqVy7xtLu2iuIwwSVdQDAAjwIONsg5HuqR6NnAKl/GVP8AMd5lZL2qcHhtbiFYIxGrRkkDO51EZ3zT1M7a/pMH2R+8aVVM4AkIXRMJe99HG5xJNvqVedk/EmEb2zncKJ4s+MUpIIHqWRWH/UK0GSMMpDAEEYIIyCD1BHiKyWzufyaHhl7+jETDOf8AQnbGr2I+lveaMuJ8/wASOYYFN3cDrHEQVT7WT5kQ9pzt0qZSVDXw5juuD4Ln1c0iqk+Y9VcxcHt4yHWCJSNwyxoCPXkDIoW4vzBaPI6W1rHe3GfTKpH3asf2s5BUesDUfVXGbhU91vfS+gelrCWWL2SPs8x+C+qra0tEjUJGioq/NVRpUD1AbD+dVVXjcUd2wjMeO5asY8m7iUNpyc1w/e3rof8AQt1EUQ9TOMSTdANyBsK68yhYYVt7aGNprhtEMehdIbG8zDHRBvk532olIob41yPHdXInknuFITQEjfQNPiAQNWGO53qjirvSzh9S71RuHRHOcNs0lW/DODWPDLeJZngDRjJmmKB2fqWBbfr0A6bVCn55sHLi1tZL1n+eYbcFGOc+nI4CnfffNc7blOxtsv3MQI6yy4ds+euUn2dfGrO14tDL6Mc0UhHgkiN/BT/tV1JjYt+lGSOJ/wAIORxN3OVMLi8kUrHw6xto2wfl2DnIzhikagZAO2/nvXG+4Hcdy/fXcccShpDHb2sKINIPpZk1nOBjOM9KKwvt+H94qv5gsmmtJ4kwHkidFycDUynGTjbfFVn5xUSPAJDRfgiZLDaVTdmvDIl4UtzeCI94Xl1ypH6MZOlQWIxghc7Y+d66ly8QHEGDW8KRwjAF1JEplcKdvydHB0p5O22+w8aq+DckSFIRfzC4WBFWKBRiBAoABIwO8YY6kYoxWp9fjLWjJT6nj9loxrycziVAXhyQxysgAYqzNISS7EKd3dss23ntTdj4P+DWhJzkSH3GWTFPzDNos7hv1YZD/wBjVJ7Mbfu+EWQPjArfvkt+Ki4C5z2Pe43uQhT6WAQV21/SYPsj940qXbX9Jg+yP3jSqVU9qV0XBvcY+R6lXfALBJuGRRSLqR4yGHTI1NtkHarfhnCoreMRwxrGg8FGM+s+JPrNQeTvoFv9T8TVcUmTSOzObfS50SbVAenef6j1SxSApZoc5u51isQoKmSVxlYwQuwONTN4DP8AexrSGF87gxguUAmyJKreL8ehto3eWRVCqTjUNR9SrnJPsrJuO9qF3cIYkRIFbqyMxfHiAx6Z9Qz66EjCuckZP6x3PxPWmGmwBx1mNu4aoeYnYrLmLjs19J3kznT+hED6CKfDHifM+uq4RgYI9EjoV2YEdCCOlPSppZG1jcrRosZArBeYrzYm7uCy9PlGx6tuh/8AujPh3bK4RBNaszAAOyOBkgbkIV26Zxms8p8VHmooJhZ7R0Xstti+iOFcUjuYUmiOpHGV89uoI8GB2NSa+e7LjlzDGY4biSKMsW0ocekcZOcE+A2zRRyFzndC8igllaaOZtHyh1MrYJDK2MkbHY9aWqjA3sDnscLDW3csh53hHXaLdaOFXZ84tP75Vf8Aejfly17uztkx8yGJcfVRRQR2hcJlueHyRQrqcsh05ALBGDFRnx2q+5c7QbWfTE7G3nAAMM/oPnH6OrAcZ8R1qywEtEBF9b7FHn9pBXbX9Jg+yP3jSpu2o5uYPsj940qkVHaFdFwb3GPkepRLyf8AQbf6n4mq5qm5P+g2/wBT8TVc0jzdq7mUn1Xbv+Y9VA4vxWO2heaU4RBvjqSdgoHiSdqwTjHFnup5J5fnORsNwqgeig9g+JzWq9rULHh2ofNjlRnHq3UfBiDWPBs024DC0RGXeTZQibu1TikRXawtJJpO7hR5H/VRSfiegA8ycVo3BeymAJqu537zUFdI5FVFc40x5wSWII8tz41fucAtS/gszApEVK4xY9xczQ5PyUjoM9cBjpznrlcHp51FrYFbg3TUqVKvLKfNSOE8Ua1uorhQH7o50HYEEEEZHQ4O1Rq8zglSB5YrVzQ5pBWjhovo+xvFlijkXOmRVdcjfDAEezY15v8AhcU6aJY0kXydQ3wzkg+zFD3Z3zMl1baAhjNuEjKltWVCjSwOB4KfDwFFYrnM7H00zm7CD/xEbZzVlPPfB4raWJIgQpTOkszBdzsoYnQPUNqap3aj/nw/Zn7xpUw073Pia5xubJ+wsfujOX1KMeT/AKBb/U/E1XNU3J/0C3+p+JquKWJ+1dzKS6vt3/MeqjcT4es8MkT7rIpU+/y8iDg+6hOPslsR87vnHgGmPT/oA9fxoyzj3U6uD0IPsIP8qNBUTxC0TiB3KKQN6xe45mPB769gtIkw7R6dZdtOhc9AcuSXPU7eVXvZfy7LOFuriUtGkztFAOgnydUjrjZgWyB138qn9m8EM3G+JTOyGVJCIlJGrcsHZRnJOlAMjpqolurf8m4v6P8Al38LMR0H5RAFyw8i0Z6+amugMB9CCdth0UEH1lN4nyraXJBnt4pDsNRX0sfWGD/Gvnzidm1tI8ckbppdhgqfM4wfEeGc19L0Pc+cAe9sZIYyNeVdNR9HVGc4PlkZHTx8K0jeQbFHOmoWCmvNWHHOX7mzwbmExqzFVbUrKSN8eiTg488bVXg5qWiNN0qcD+/9qanPTNZWVonYqCfyxjtlohg+oOa1DNAHY1F/wk0n7Sf0fZGqj+Zo9xXP8WIdVvt/ui9H7KzjtT/z4fsz9409Re0e4Z73QQFVI10nxIfJOfYcilVvSttC0Hgn/DPdWcvqjrk4/wDAwfU/E1XJqm5O+gQfU/E1XNLM/aO5lJlV27/mPVU3NvD2uLG5iTd3jIUeZGCB78YrKeSOULK8UxSzTw3SkgxZRQepBVWTJIGxBOQR5HNa9xzigtraadtxEhbHmegHvYge+hjsv4JA1st4dMt1KWaSQnUyMzNsBuU8ST1PspnwNzhC++y+nNV8ou4IY5b4JDw/mJI5pWWNRrhkbCh2dRszDYDJb3qM0dz8aS/4nB3B1w2SyNJKB6BmkUoI1bo2AxJIz4Vf3nCYZsd7FHJjprVWxnrjI291SY4goAUAAbAAAAewDYVfma7bIQi1uvdUfNnNMdjB3jjUzZEcYOC7D1/oqOpbw9dXhFDXN/I0V/3ZeSSN49QVl0kYYgkFSMHceo0EWv6yKe5Yxxnme4vZC9weh9BBsigjoo9/zupqvo65g7IriNkNo/fgghxIUjIO2CMbEHf10Br5EYIJBHXcEj39KmtIOxeYdyfNeZHAG+/kPE+oeZr2xwPKijs24A1xfJNp+StzqZjurPjCovgxycn2UOeVsMZe7YFs47gtO5J4Wbbh9vGww2jW31pCXP8AMD3VfA01PXNZpDK8vO83RQLCyzbtR/z4fsz940qXah/nw/Zn7xp6ZaXsW8k+4Z7ozl9Si/k/6Db/AFD95quQD66puT/oNv8AU/E1eOL8sCe4im7+ePuyMpG5CuFOcMPDPQkeFULmsdM7ObC5SVV39M+3xHqqJufywZZuGXgjIwSYyykHzBAGKq7TlJJQbvhMs1m+TmORWVDjBx6WcDfH6S0Vce5nlim7iC0muJSobIwkWG8S58vdVvwl52iDXCIkpzqVGLKNzj0j443qyE7qdmeFuW+7Ne/9qgZQTqUO8s89yGcWd/F3F1+i3SKXwGnwBONsEg+GOgNqz7tNktXtSHljFwnpQBWzJ3gI9EBct6XTw6D20WctTTPaQNcLpmKDvAdjq8yPAkbkVf005qIhIRY8PssbDZWtcrotpOgAtg6QemrBxnAzjPvroTiq3joMlrcLHJpfunGpTuraT8D09YzUgalZKy/ivaGwu5JO4YXMUbQD5dXt0bfU6qqZdt+pPgPKgGZ9KnJ333P6x33rzbXAKZAwFH/7v4/1qZy3wSTiF0kSA6MhpD4Ig6lvLPT31McWxtLjoAh3AHG617l/s8sRBC726vIY0Zmcsx1FQTsTp8fKi2G3VFCoqqoGwUAAewD217RQAABgAAAeQAxinrnFRUyTOOZxIUprQEhSpUs1FWVm3akPl4fsz940qXaifl4fsz9409NVJ2LeSfcL90Zy+pRhyd9Bg+p+Jqt6qOT/AKDb/U/E1XGmlubtXcykur7eT5j1QTxTjV3eyPb2StDEjFZrtwRhlJDLED1I3GR/Ch/tO5XuY7eN4ZJZIIItMmZCX6k626ahuPPFaqEA6f3/AH/vUfiVis0MkTY0yIyHPTDAjPqqyhxARyMytAaPHxuoJjuChO04KljZwy8PsVnuJUU6yQSrMmrU7Mc41bELjp1HicQE6F141YGrHTVj0se+s85f58SxgS0v0mjmgGjUIy6ugJ0lSPVj4VZ3fOFxcJjh9rIcjH5RcL3US58VDek5/vBpue8e0SLcUJpAVzxLmUd4ba30y3ODlc5SIfrzEAhQCfm9SdtutRuIWS2XC7nSdTCKZ3kOMySurapD6yT8MDwoT7Dd0vWY6mMseW6knD5J9p399FPaVJp4Td+tAD7GdAf5/wA63tZwC9e7boM7O+zq1ltIrmcPIz6vQLEIArMo2XBPzc7nx6VpNjwyKFdMMcca+SKqj27Dc++qTs6x/hVpj9mfjqbP8aJRSViNTK+Z7XONgTojRtAaCmAp6VKqtET1D4pxFLeF5pTpjQZY4zjJAG3juamUG9rbH/CZ8ecf31qTSxCWZrDsJAWHGwJQtzpx+G8kjeBiwVCDqVkIOTthgM+0ZpVZdqL5NkT42yn1b+VKm4wNh/TbsCe8Jdmo4z3fUow5O+gQfU/E1XNDnIvEEkskVTkxZjcYOzZzjf1MDkedEQpQqGkSuB4pOqu3f8x6pUzU9MwoCjpsZrjfT6YpH/VRj8FaqTm/m1bJFUL3k8ue7jzgbZy7nwUfx3rLOLcWu5EJnvZcHqi5CHO2kBcZGavaDCZqoCS9m96hz1UcRyHaUVdgx+Su/rxH4o9HXOvDzPw+6jUZLQvpHrUah/Khnsd5fltrebvo2jaSRSA2x0rGCDt9c0ftTW82fotmi7VgvInaM1gDBOjNCWJ2+fGT87Y/OBIzpyD1xmtl4TxqG5jEkEiyL4kHcfWHVffQz2ncBsmt2mnXTNjEbRkLI7norfouB84kjKgHBGax/h8dzbnv7d2Uj9JSQSvidJ+cvkDUGqwmOrvIzR3VCM/oTZxX0pilQ5yHzT+X2iyHAkUlJQOmodCPIMMH1EGiOkqaF0MhjdtCmtdmFwlQv2mWuvhV0PJQ37rqf5A0UZqv5gtO9tLiP9eKRR7dJ/oKJSvyTMdwI6rzh6pWec+T64eGt11WUZz7hSqn4led5YcMP6tsUPtjkdcfAD40qc6gfqFPWDe5R8j1Kt+UObI7KORDG7mSTWcFQB6Krgbb/NzV8O1OL9hJ++v9KVKq6Smikdmc25R34LSPcXFpuTfaUvzpxfsJP31/pS/OlF+wk/fX+lKlQ/wcPwrH5FR/CfMoQ45xSK5vGuW70ZRUVPQIVR5H1nJ99TOXuM2ls/etBJNMD6LMyYQf+xcYB826+WKVKrJtRIxgjabAIH7N4fnz5NeNz90TfnWi/YSfvr/40/514v2En76/+NKlWvpnIv5BRfCfMoQ5q40l9NrcyqgGlUGjAXqwz5scZPkMedRPyiH/AFf+ylSoza2ZosD0QJP/ADGGyG72E+J+6ncm8ah4e8xVZXWYL6JKjDLnfPjnNFH50ov2En76/wBKVKoE8TJn55Bco7cBomiwafM/dcZu1Bf0ISPWzZ/htVVddoM750yd3n9WKMn4sTSpVqyCJhuGhZOB0XwnzP3QuIx3SRKWIjLkagB886iBjwz/ADp6VKpReXG5U+GnjhYI2DQL/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80898" name="Picture 2" descr="http://t1.gstatic.com/images?q=tbn:ANd9GcTHXlgmkrXC_zJBDNR5BdTkwICJuFibuhnfu3MVSJsnfPo-65AnOA"/>
          <p:cNvPicPr>
            <a:picLocks noChangeAspect="1" noChangeArrowheads="1"/>
          </p:cNvPicPr>
          <p:nvPr/>
        </p:nvPicPr>
        <p:blipFill>
          <a:blip r:embed="rId3" cstate="print"/>
          <a:srcRect/>
          <a:stretch>
            <a:fillRect/>
          </a:stretch>
        </p:blipFill>
        <p:spPr bwMode="auto">
          <a:xfrm>
            <a:off x="448433" y="2276872"/>
            <a:ext cx="2936287" cy="2592288"/>
          </a:xfrm>
          <a:prstGeom prst="rect">
            <a:avLst/>
          </a:prstGeom>
          <a:noFill/>
        </p:spPr>
      </p:pic>
      <p:sp>
        <p:nvSpPr>
          <p:cNvPr id="10" name="9 Rectángulo redondeado"/>
          <p:cNvSpPr/>
          <p:nvPr/>
        </p:nvSpPr>
        <p:spPr>
          <a:xfrm>
            <a:off x="3563888" y="1988840"/>
            <a:ext cx="5256584" cy="44644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000" dirty="0" smtClean="0"/>
              <a:t>Las vías respiratorias pueden obstruirse por el cierre de la glotis, causado por la debilidad de los músculos del esqueleto sosteniendo además de las cuerdas vocales.</a:t>
            </a:r>
          </a:p>
          <a:p>
            <a:pPr algn="just"/>
            <a:endParaRPr lang="es-MX" sz="2000" dirty="0" smtClean="0"/>
          </a:p>
          <a:p>
            <a:pPr algn="just"/>
            <a:r>
              <a:rPr lang="es-MX" sz="2000" dirty="0" smtClean="0"/>
              <a:t>Puede ser detectada por estridor, o "canto", durante el intento de inspiraciones profundas</a:t>
            </a:r>
          </a:p>
          <a:p>
            <a:pPr algn="just"/>
            <a:endParaRPr lang="es-MX" sz="2000" dirty="0" smtClean="0"/>
          </a:p>
          <a:p>
            <a:pPr algn="just"/>
            <a:r>
              <a:rPr lang="es-MX" sz="2000" dirty="0" smtClean="0"/>
              <a:t>Puede presagiar una emergencia que requiera intubación </a:t>
            </a:r>
            <a:r>
              <a:rPr lang="es-MX" sz="2000" dirty="0" err="1" smtClean="0"/>
              <a:t>endotraqueal</a:t>
            </a:r>
            <a:r>
              <a:rPr lang="es-MX" sz="2000" dirty="0" smtClean="0"/>
              <a:t>.</a:t>
            </a:r>
            <a:endParaRPr lang="es-MX" sz="2000" dirty="0"/>
          </a:p>
        </p:txBody>
      </p:sp>
      <p:sp>
        <p:nvSpPr>
          <p:cNvPr id="11" name="10 CuadroTexto"/>
          <p:cNvSpPr txBox="1"/>
          <p:nvPr/>
        </p:nvSpPr>
        <p:spPr>
          <a:xfrm>
            <a:off x="323528" y="6525344"/>
            <a:ext cx="8568952" cy="261610"/>
          </a:xfrm>
          <a:prstGeom prst="rect">
            <a:avLst/>
          </a:prstGeom>
          <a:noFill/>
        </p:spPr>
        <p:txBody>
          <a:bodyPr wrap="square" rtlCol="0">
            <a:spAutoFit/>
          </a:bodyPr>
          <a:lstStyle/>
          <a:p>
            <a:r>
              <a:rPr lang="es-MX" sz="1100" dirty="0" smtClean="0"/>
              <a:t>4. </a:t>
            </a:r>
            <a:r>
              <a:rPr lang="es-MX" sz="1100" dirty="0" err="1" smtClean="0"/>
              <a:t>Keesey</a:t>
            </a:r>
            <a:r>
              <a:rPr lang="es-MX" sz="1100" dirty="0"/>
              <a:t>, JC. Evaluación clínica y </a:t>
            </a:r>
            <a:r>
              <a:rPr lang="es-MX" sz="1100" dirty="0" smtClean="0"/>
              <a:t>manejo </a:t>
            </a:r>
            <a:r>
              <a:rPr lang="es-MX" sz="1100" dirty="0"/>
              <a:t>de la </a:t>
            </a:r>
            <a:r>
              <a:rPr lang="es-MX" sz="1100" dirty="0" smtClean="0"/>
              <a:t>miastenia </a:t>
            </a:r>
            <a:r>
              <a:rPr lang="es-MX" sz="1100" dirty="0" err="1" smtClean="0"/>
              <a:t>gravis</a:t>
            </a:r>
            <a:r>
              <a:rPr lang="es-MX" sz="1100" dirty="0"/>
              <a:t>. Muscular del nervio de 2004; 29:484</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4638"/>
            <a:ext cx="7772400" cy="778098"/>
          </a:xfrm>
        </p:spPr>
        <p:txBody>
          <a:bodyPr/>
          <a:lstStyle/>
          <a:p>
            <a:r>
              <a:rPr lang="es-MX" b="1" u="sng" dirty="0" smtClean="0"/>
              <a:t>Músculos axiales</a:t>
            </a:r>
            <a:endParaRPr lang="es-MX" b="1" u="sng" dirty="0"/>
          </a:p>
        </p:txBody>
      </p:sp>
      <p:sp>
        <p:nvSpPr>
          <p:cNvPr id="7" name="6 Rectángulo redondeado"/>
          <p:cNvSpPr/>
          <p:nvPr/>
        </p:nvSpPr>
        <p:spPr>
          <a:xfrm>
            <a:off x="3707904" y="1340768"/>
            <a:ext cx="446449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t>Debilidad muscular respiratoria</a:t>
            </a:r>
            <a:endParaRPr lang="es-MX" sz="2400" b="1" dirty="0"/>
          </a:p>
        </p:txBody>
      </p:sp>
      <p:sp>
        <p:nvSpPr>
          <p:cNvPr id="6" name="5 Marcador de contenido"/>
          <p:cNvSpPr>
            <a:spLocks noGrp="1"/>
          </p:cNvSpPr>
          <p:nvPr>
            <p:ph sz="quarter" idx="1"/>
          </p:nvPr>
        </p:nvSpPr>
        <p:spPr>
          <a:xfrm>
            <a:off x="914400" y="1916832"/>
            <a:ext cx="7772400" cy="4102968"/>
          </a:xfrm>
        </p:spPr>
        <p:txBody>
          <a:bodyPr>
            <a:normAutofit fontScale="85000" lnSpcReduction="10000"/>
          </a:bodyPr>
          <a:lstStyle/>
          <a:p>
            <a:endParaRPr lang="es-MX" dirty="0" smtClean="0"/>
          </a:p>
          <a:p>
            <a:pPr algn="just"/>
            <a:r>
              <a:rPr lang="es-MX" dirty="0" smtClean="0"/>
              <a:t>Los músculos utilizados para la inspiración, como los intercostales y el diafragma, puede ser demasiado débil para crear una adecuada fuerza inspiratoria negativa «-50 cm H20) o la capacidad vital (&gt; 20 ml / kg de peso corporal).</a:t>
            </a:r>
          </a:p>
          <a:p>
            <a:pPr algn="just"/>
            <a:endParaRPr lang="es-MX" dirty="0" smtClean="0"/>
          </a:p>
          <a:p>
            <a:pPr algn="just"/>
            <a:r>
              <a:rPr lang="es-MX" dirty="0" smtClean="0"/>
              <a:t>Este paciente debe ser intubado y la respiración asistida mecánicamente. </a:t>
            </a:r>
          </a:p>
          <a:p>
            <a:pPr algn="just"/>
            <a:endParaRPr lang="es-MX" dirty="0" smtClean="0"/>
          </a:p>
          <a:p>
            <a:pPr algn="just"/>
            <a:r>
              <a:rPr lang="es-MX" dirty="0" smtClean="0"/>
              <a:t>Habitualmente, el paciente se sienta inclinado hacia adelante para maximizar el efecto de la gravedad en el diafragma. </a:t>
            </a:r>
            <a:endParaRPr lang="es-MX" dirty="0"/>
          </a:p>
        </p:txBody>
      </p:sp>
      <p:sp>
        <p:nvSpPr>
          <p:cNvPr id="19458" name="AutoShape 2" descr="data:image/jpg;base64,/9j/4AAQSkZJRgABAQAAAQABAAD/2wCEAAkGBhQSEBQUExQVFRUVFxoZFxcYGBgbGRwXFx0YHhwYGRwcICYeFxwlHRceHy8hJCcpLS4sFx8xNTAqNSYrLCkBCQoKDgwOGg8PGioiHyQrNS8sKSw0Liw1LCw1LC8sLCovKSwvLCwsLDAsLCwsLCosLCwsLC0sLykpLCwsLCwqNP/AABEIAJYAdQMBIgACEQEDEQH/xAAcAAABBQEBAQAAAAAAAAAAAAAGAAEEBQcDAgj/xABGEAACAQMCAwQFBwoEBQUAAAABAgMABBESIQUGMQcTQVEiYXGBkSMyNHJzssIUF0JSU5KhsdHwFTNjwSRUgqLSJWKj4fH/xAAbAQACAgMBAAAAAAAAAAAAAAADBgQFAQIHAP/EADoRAAEDAgMFBAgDCQEAAAAAAAEAAgMEEQUSITFBUXGxM2GBkRMiMjRScsHRFBUjFiRCU2KC4fDxBv/aAAwDAQACEQMRAD8ANOTeTbSaxgkkgRnZcsx1ZJyR5+VW1zyPw5EZ3t4wqAsx9LZVGSevkK99nx/9NtvqH7zUQSyBVLMQFAJJJwABuSSeg9dAjjbkGg2Kzq6ucVEgD3WzHeeKAoI+BOwUfk+T0yXA+JwBXaXh/BVm7krCJdQTR8pnUSAB5dTVBw7i1uvDuJJJIhMlxN3a6gWYsF0MoByRqAOem1c5rtUuohePqKcOeOcCRdev5TMec47wqQMZzkj20DMLDQeStjDJmcBJJpf+LU6A32eB8NUR2XDuCzSCONYGctpCgvkkBjtvuMKd+nxFTrjlThaSxxNDGJJc6F9PLaRk438BQdw6/jtp7MLJFcQa9UWWCzQB1AfvdI06QGZjnqVJyN6qOZeaBLfvOiF+6eMxMSdCpEx9FhgD029Ib5wT18PGRgFyAsfh5nShrZX5SNCTvuQBrbxHO10bXdvwOJ2jcQq6Ehl+UyCOo2rtfcM4NCI2kWFRKupDlyGXbcEE7biga143c3V8z95bGV4GjVcN3elhkQjXjvJMt47E5HSjvl38hSyVopFLQwuC0jBZE70+kHUn0MybYPqAzWWEPJsB5IUwkhYwufJc2uMx337tNed/BQc8B/0P/lqZw7hfBpywiWFyq6iAXyFHU7nfHqqi4S0B4AS7R95Ek4TLDKvJ3o04z85l6A7nwp+VZ4xNaTXUsShLfRbsmyZAIdJnJ2lCt804G5xvtWAdRcDXuRZGENkLZJLtJHtXuRfdbz4bdbK84Xwvg1y+iFIXbSWwO8zpGMnf2j41LsuVOFzNIscMbNE2iQDX6LDwOT6qHOD8yxW54rIJELNOTENajUWLBWU7+jkgltwBvXHlCb/Dr8RXASLv4UBbvNYaQMcNkYCBstsRjYYPWtg5ulwO/wCiG+Kezy2R+gBAJ26Au4bAdwRp+b+w/wCWT4t/Wn/N/Yf8snxb+tdOZObrayXM8gDH5sa+lI31UG56degqVy7xtLu2iuIwwSVdQDAAjwIONsg5HuqR6NnAKl/GVP8AMd5lZL2qcHhtbiFYIxGrRkkDO51EZ3zT1M7a/pMH2R+8aVVM4AkIXRMJe99HG5xJNvqVedk/EmEb2zncKJ4s+MUpIIHqWRWH/UK0GSMMpDAEEYIIyCD1BHiKyWzufyaHhl7+jETDOf8AQnbGr2I+lveaMuJ8/wASOYYFN3cDrHEQVT7WT5kQ9pzt0qZSVDXw5juuD4Ln1c0iqk+Y9VcxcHt4yHWCJSNwyxoCPXkDIoW4vzBaPI6W1rHe3GfTKpH3asf2s5BUesDUfVXGbhU91vfS+gelrCWWL2SPs8x+C+qra0tEjUJGioq/NVRpUD1AbD+dVVXjcUd2wjMeO5asY8m7iUNpyc1w/e3rof8AQt1EUQ9TOMSTdANyBsK68yhYYVt7aGNprhtEMehdIbG8zDHRBvk532olIob41yPHdXInknuFITQEjfQNPiAQNWGO53qjirvSzh9S71RuHRHOcNs0lW/DODWPDLeJZngDRjJmmKB2fqWBbfr0A6bVCn55sHLi1tZL1n+eYbcFGOc+nI4CnfffNc7blOxtsv3MQI6yy4ds+euUn2dfGrO14tDL6Mc0UhHgkiN/BT/tV1JjYt+lGSOJ/wAIORxN3OVMLi8kUrHw6xto2wfl2DnIzhikagZAO2/nvXG+4Hcdy/fXcccShpDHb2sKINIPpZk1nOBjOM9KKwvt+H94qv5gsmmtJ4kwHkidFycDUynGTjbfFVn5xUSPAJDRfgiZLDaVTdmvDIl4UtzeCI94Xl1ypH6MZOlQWIxghc7Y+d66ly8QHEGDW8KRwjAF1JEplcKdvydHB0p5O22+w8aq+DckSFIRfzC4WBFWKBRiBAoABIwO8YY6kYoxWp9fjLWjJT6nj9loxrycziVAXhyQxysgAYqzNISS7EKd3dss23ntTdj4P+DWhJzkSH3GWTFPzDNos7hv1YZD/wBjVJ7Mbfu+EWQPjArfvkt+Ki4C5z2Pe43uQhT6WAQV21/SYPsj940qXbX9Jg+yP3jSqVU9qV0XBvcY+R6lXfALBJuGRRSLqR4yGHTI1NtkHarfhnCoreMRwxrGg8FGM+s+JPrNQeTvoFv9T8TVcUmTSOzObfS50SbVAenef6j1SxSApZoc5u51isQoKmSVxlYwQuwONTN4DP8AexrSGF87gxguUAmyJKreL8ehto3eWRVCqTjUNR9SrnJPsrJuO9qF3cIYkRIFbqyMxfHiAx6Z9Qz66EjCuckZP6x3PxPWmGmwBx1mNu4aoeYnYrLmLjs19J3kznT+hED6CKfDHifM+uq4RgYI9EjoV2YEdCCOlPSppZG1jcrRosZArBeYrzYm7uCy9PlGx6tuh/8AujPh3bK4RBNaszAAOyOBkgbkIV26Zxms8p8VHmooJhZ7R0Xstti+iOFcUjuYUmiOpHGV89uoI8GB2NSa+e7LjlzDGY4biSKMsW0ocekcZOcE+A2zRRyFzndC8igllaaOZtHyh1MrYJDK2MkbHY9aWqjA3sDnscLDW3csh53hHXaLdaOFXZ84tP75Vf8Aejfly17uztkx8yGJcfVRRQR2hcJlueHyRQrqcsh05ALBGDFRnx2q+5c7QbWfTE7G3nAAMM/oPnH6OrAcZ8R1qywEtEBF9b7FHn9pBXbX9Jg+yP3jSpu2o5uYPsj940qkVHaFdFwb3GPkepRLyf8AQbf6n4mq5qm5P+g2/wBT8TVc0jzdq7mUn1Xbv+Y9VA4vxWO2heaU4RBvjqSdgoHiSdqwTjHFnup5J5fnORsNwqgeig9g+JzWq9rULHh2ofNjlRnHq3UfBiDWPBs024DC0RGXeTZQibu1TikRXawtJJpO7hR5H/VRSfiegA8ycVo3BeymAJqu537zUFdI5FVFc40x5wSWII8tz41fucAtS/gszApEVK4xY9xczQ5PyUjoM9cBjpznrlcHp51FrYFbg3TUqVKvLKfNSOE8Ua1uorhQH7o50HYEEEEZHQ4O1Rq8zglSB5YrVzQ5pBWjhovo+xvFlijkXOmRVdcjfDAEezY15v8AhcU6aJY0kXydQ3wzkg+zFD3Z3zMl1baAhjNuEjKltWVCjSwOB4KfDwFFYrnM7H00zm7CD/xEbZzVlPPfB4raWJIgQpTOkszBdzsoYnQPUNqap3aj/nw/Zn7xpUw073Pia5xubJ+wsfujOX1KMeT/AKBb/U/E1XNU3J/0C3+p+JquKWJ+1dzKS6vt3/MeqjcT4es8MkT7rIpU+/y8iDg+6hOPslsR87vnHgGmPT/oA9fxoyzj3U6uD0IPsIP8qNBUTxC0TiB3KKQN6xe45mPB769gtIkw7R6dZdtOhc9AcuSXPU7eVXvZfy7LOFuriUtGkztFAOgnydUjrjZgWyB138qn9m8EM3G+JTOyGVJCIlJGrcsHZRnJOlAMjpqolurf8m4v6P8Al38LMR0H5RAFyw8i0Z6+amugMB9CCdth0UEH1lN4nyraXJBnt4pDsNRX0sfWGD/Gvnzidm1tI8ckbppdhgqfM4wfEeGc19L0Pc+cAe9sZIYyNeVdNR9HVGc4PlkZHTx8K0jeQbFHOmoWCmvNWHHOX7mzwbmExqzFVbUrKSN8eiTg488bVXg5qWiNN0qcD+/9qanPTNZWVonYqCfyxjtlohg+oOa1DNAHY1F/wk0n7Sf0fZGqj+Zo9xXP8WIdVvt/ui9H7KzjtT/z4fsz9409Re0e4Z73QQFVI10nxIfJOfYcilVvSttC0Hgn/DPdWcvqjrk4/wDAwfU/E1XJqm5O+gQfU/E1XNLM/aO5lJlV27/mPVU3NvD2uLG5iTd3jIUeZGCB78YrKeSOULK8UxSzTw3SkgxZRQepBVWTJIGxBOQR5HNa9xzigtraadtxEhbHmegHvYge+hjsv4JA1st4dMt1KWaSQnUyMzNsBuU8ST1PspnwNzhC++y+nNV8ou4IY5b4JDw/mJI5pWWNRrhkbCh2dRszDYDJb3qM0dz8aS/4nB3B1w2SyNJKB6BmkUoI1bo2AxJIz4Vf3nCYZsd7FHJjprVWxnrjI291SY4goAUAAbAAAAewDYVfma7bIQi1uvdUfNnNMdjB3jjUzZEcYOC7D1/oqOpbw9dXhFDXN/I0V/3ZeSSN49QVl0kYYgkFSMHceo0EWv6yKe5Yxxnme4vZC9weh9BBsigjoo9/zupqvo65g7IriNkNo/fgghxIUjIO2CMbEHf10Br5EYIJBHXcEj39KmtIOxeYdyfNeZHAG+/kPE+oeZr2xwPKijs24A1xfJNp+StzqZjurPjCovgxycn2UOeVsMZe7YFs47gtO5J4Wbbh9vGww2jW31pCXP8AMD3VfA01PXNZpDK8vO83RQLCyzbtR/z4fsz940qXah/nw/Zn7xp6ZaXsW8k+4Z7ozl9Si/k/6Db/AFD95quQD66puT/oNv8AU/E1eOL8sCe4im7+ePuyMpG5CuFOcMPDPQkeFULmsdM7ObC5SVV39M+3xHqqJufywZZuGXgjIwSYyykHzBAGKq7TlJJQbvhMs1m+TmORWVDjBx6WcDfH6S0Vce5nlim7iC0muJSobIwkWG8S58vdVvwl52iDXCIkpzqVGLKNzj0j443qyE7qdmeFuW+7Ne/9qgZQTqUO8s89yGcWd/F3F1+i3SKXwGnwBONsEg+GOgNqz7tNktXtSHljFwnpQBWzJ3gI9EBct6XTw6D20WctTTPaQNcLpmKDvAdjq8yPAkbkVf005qIhIRY8PssbDZWtcrotpOgAtg6QemrBxnAzjPvroTiq3joMlrcLHJpfunGpTuraT8D09YzUgalZKy/ivaGwu5JO4YXMUbQD5dXt0bfU6qqZdt+pPgPKgGZ9KnJ333P6x33rzbXAKZAwFH/7v4/1qZy3wSTiF0kSA6MhpD4Ig6lvLPT31McWxtLjoAh3AHG617l/s8sRBC726vIY0Zmcsx1FQTsTp8fKi2G3VFCoqqoGwUAAewD217RQAABgAAAeQAxinrnFRUyTOOZxIUprQEhSpUs1FWVm3akPl4fsz940qXaifl4fsz9409NVJ2LeSfcL90Zy+pRhyd9Bg+p+Jqt6qOT/AKDb/U/E1XGmlubtXcykur7eT5j1QTxTjV3eyPb2StDEjFZrtwRhlJDLED1I3GR/Ch/tO5XuY7eN4ZJZIIItMmZCX6k626ahuPPFaqEA6f3/AH/vUfiVis0MkTY0yIyHPTDAjPqqyhxARyMytAaPHxuoJjuChO04KljZwy8PsVnuJUU6yQSrMmrU7Mc41bELjp1HicQE6F141YGrHTVj0se+s85f58SxgS0v0mjmgGjUIy6ugJ0lSPVj4VZ3fOFxcJjh9rIcjH5RcL3US58VDek5/vBpue8e0SLcUJpAVzxLmUd4ba30y3ODlc5SIfrzEAhQCfm9SdtutRuIWS2XC7nSdTCKZ3kOMySurapD6yT8MDwoT7Dd0vWY6mMseW6knD5J9p399FPaVJp4Td+tAD7GdAf5/wA63tZwC9e7boM7O+zq1ltIrmcPIz6vQLEIArMo2XBPzc7nx6VpNjwyKFdMMcca+SKqj27Dc++qTs6x/hVpj9mfjqbP8aJRSViNTK+Z7XONgTojRtAaCmAp6VKqtET1D4pxFLeF5pTpjQZY4zjJAG3juamUG9rbH/CZ8ecf31qTSxCWZrDsJAWHGwJQtzpx+G8kjeBiwVCDqVkIOTthgM+0ZpVZdqL5NkT42yn1b+VKm4wNh/TbsCe8Jdmo4z3fUow5O+gQfU/E1XNDnIvEEkskVTkxZjcYOzZzjf1MDkedEQpQqGkSuB4pOqu3f8x6pUzU9MwoCjpsZrjfT6YpH/VRj8FaqTm/m1bJFUL3k8ue7jzgbZy7nwUfx3rLOLcWu5EJnvZcHqi5CHO2kBcZGavaDCZqoCS9m96hz1UcRyHaUVdgx+Su/rxH4o9HXOvDzPw+6jUZLQvpHrUah/Khnsd5fltrebvo2jaSRSA2x0rGCDt9c0ftTW82fotmi7VgvInaM1gDBOjNCWJ2+fGT87Y/OBIzpyD1xmtl4TxqG5jEkEiyL4kHcfWHVffQz2ncBsmt2mnXTNjEbRkLI7norfouB84kjKgHBGax/h8dzbnv7d2Uj9JSQSvidJ+cvkDUGqwmOrvIzR3VCM/oTZxX0pilQ5yHzT+X2iyHAkUlJQOmodCPIMMH1EGiOkqaF0MhjdtCmtdmFwlQv2mWuvhV0PJQ37rqf5A0UZqv5gtO9tLiP9eKRR7dJ/oKJSvyTMdwI6rzh6pWec+T64eGt11WUZz7hSqn4led5YcMP6tsUPtjkdcfAD40qc6gfqFPWDe5R8j1Kt+UObI7KORDG7mSTWcFQB6Krgbb/NzV8O1OL9hJ++v9KVKq6Smikdmc25R34LSPcXFpuTfaUvzpxfsJP31/pS/OlF+wk/fX+lKlQ/wcPwrH5FR/CfMoQ45xSK5vGuW70ZRUVPQIVR5H1nJ99TOXuM2ls/etBJNMD6LMyYQf+xcYB826+WKVKrJtRIxgjabAIH7N4fnz5NeNz90TfnWi/YSfvr/40/514v2En76/+NKlWvpnIv5BRfCfMoQ5q40l9NrcyqgGlUGjAXqwz5scZPkMedRPyiH/AFf+ylSoza2ZosD0QJP/ADGGyG72E+J+6ncm8ah4e8xVZXWYL6JKjDLnfPjnNFH50ov2En76/wBKVKoE8TJn55Bco7cBomiwafM/dcZu1Bf0ISPWzZ/htVVddoM750yd3n9WKMn4sTSpVqyCJhuGhZOB0XwnzP3QuIx3SRKWIjLkagB886iBjwz/ADp6VKpReXG5U+GnjhYI2DQL/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9460" name="AutoShape 4" descr="data:image/jpg;base64,/9j/4AAQSkZJRgABAQAAAQABAAD/2wCEAAkGBhQSEBQUExQVFRUVFxoZFxcYGBgbGRwXFx0YHhwYGRwcICYeFxwlHRceHy8hJCcpLS4sFx8xNTAqNSYrLCkBCQoKDgwOGg8PGioiHyQrNS8sKSw0Liw1LCw1LC8sLCovKSwvLCwsLDAsLCwsLCosLCwsLC0sLykpLCwsLCwqNP/AABEIAJYAdQMBIgACEQEDEQH/xAAcAAABBQEBAQAAAAAAAAAAAAAGAAEEBQcDAgj/xABGEAACAQMCAwQFBwoEBQUAAAABAgMABBESIQUGMQcTQVEiYXGBkSMyNHJzssIUF0JSU5KhsdHwFTNjwSRUgqLSJWKj4fH/xAAbAQACAgMBAAAAAAAAAAAAAAADBgQFAQIHAP/EADoRAAEDAgMFBAgDCQEAAAAAAAEAAgMEEQUSITFBUXGxM2GBkRMiMjRScsHRFBUjFiRCU2KC4fDxBv/aAAwDAQACEQMRAD8ANOTeTbSaxgkkgRnZcsx1ZJyR5+VW1zyPw5EZ3t4wqAsx9LZVGSevkK99nx/9NtvqH7zUQSyBVLMQFAJJJwABuSSeg9dAjjbkGg2Kzq6ucVEgD3WzHeeKAoI+BOwUfk+T0yXA+JwBXaXh/BVm7krCJdQTR8pnUSAB5dTVBw7i1uvDuJJJIhMlxN3a6gWYsF0MoByRqAOem1c5rtUuohePqKcOeOcCRdev5TMec47wqQMZzkj20DMLDQeStjDJmcBJJpf+LU6A32eB8NUR2XDuCzSCONYGctpCgvkkBjtvuMKd+nxFTrjlThaSxxNDGJJc6F9PLaRk438BQdw6/jtp7MLJFcQa9UWWCzQB1AfvdI06QGZjnqVJyN6qOZeaBLfvOiF+6eMxMSdCpEx9FhgD029Ib5wT18PGRgFyAsfh5nShrZX5SNCTvuQBrbxHO10bXdvwOJ2jcQq6Ehl+UyCOo2rtfcM4NCI2kWFRKupDlyGXbcEE7biga143c3V8z95bGV4GjVcN3elhkQjXjvJMt47E5HSjvl38hSyVopFLQwuC0jBZE70+kHUn0MybYPqAzWWEPJsB5IUwkhYwufJc2uMx337tNed/BQc8B/0P/lqZw7hfBpywiWFyq6iAXyFHU7nfHqqi4S0B4AS7R95Ek4TLDKvJ3o04z85l6A7nwp+VZ4xNaTXUsShLfRbsmyZAIdJnJ2lCt804G5xvtWAdRcDXuRZGENkLZJLtJHtXuRfdbz4bdbK84Xwvg1y+iFIXbSWwO8zpGMnf2j41LsuVOFzNIscMbNE2iQDX6LDwOT6qHOD8yxW54rIJELNOTENajUWLBWU7+jkgltwBvXHlCb/Dr8RXASLv4UBbvNYaQMcNkYCBstsRjYYPWtg5ulwO/wCiG+Kezy2R+gBAJ26Au4bAdwRp+b+w/wCWT4t/Wn/N/Yf8snxb+tdOZObrayXM8gDH5sa+lI31UG56degqVy7xtLu2iuIwwSVdQDAAjwIONsg5HuqR6NnAKl/GVP8AMd5lZL2qcHhtbiFYIxGrRkkDO51EZ3zT1M7a/pMH2R+8aVVM4AkIXRMJe99HG5xJNvqVedk/EmEb2zncKJ4s+MUpIIHqWRWH/UK0GSMMpDAEEYIIyCD1BHiKyWzufyaHhl7+jETDOf8AQnbGr2I+lveaMuJ8/wASOYYFN3cDrHEQVT7WT5kQ9pzt0qZSVDXw5juuD4Ln1c0iqk+Y9VcxcHt4yHWCJSNwyxoCPXkDIoW4vzBaPI6W1rHe3GfTKpH3asf2s5BUesDUfVXGbhU91vfS+gelrCWWL2SPs8x+C+qra0tEjUJGioq/NVRpUD1AbD+dVVXjcUd2wjMeO5asY8m7iUNpyc1w/e3rof8AQt1EUQ9TOMSTdANyBsK68yhYYVt7aGNprhtEMehdIbG8zDHRBvk532olIob41yPHdXInknuFITQEjfQNPiAQNWGO53qjirvSzh9S71RuHRHOcNs0lW/DODWPDLeJZngDRjJmmKB2fqWBbfr0A6bVCn55sHLi1tZL1n+eYbcFGOc+nI4CnfffNc7blOxtsv3MQI6yy4ds+euUn2dfGrO14tDL6Mc0UhHgkiN/BT/tV1JjYt+lGSOJ/wAIORxN3OVMLi8kUrHw6xto2wfl2DnIzhikagZAO2/nvXG+4Hcdy/fXcccShpDHb2sKINIPpZk1nOBjOM9KKwvt+H94qv5gsmmtJ4kwHkidFycDUynGTjbfFVn5xUSPAJDRfgiZLDaVTdmvDIl4UtzeCI94Xl1ypH6MZOlQWIxghc7Y+d66ly8QHEGDW8KRwjAF1JEplcKdvydHB0p5O22+w8aq+DckSFIRfzC4WBFWKBRiBAoABIwO8YY6kYoxWp9fjLWjJT6nj9loxrycziVAXhyQxysgAYqzNISS7EKd3dss23ntTdj4P+DWhJzkSH3GWTFPzDNos7hv1YZD/wBjVJ7Mbfu+EWQPjArfvkt+Ki4C5z2Pe43uQhT6WAQV21/SYPsj940qXbX9Jg+yP3jSqVU9qV0XBvcY+R6lXfALBJuGRRSLqR4yGHTI1NtkHarfhnCoreMRwxrGg8FGM+s+JPrNQeTvoFv9T8TVcUmTSOzObfS50SbVAenef6j1SxSApZoc5u51isQoKmSVxlYwQuwONTN4DP8AexrSGF87gxguUAmyJKreL8ehto3eWRVCqTjUNR9SrnJPsrJuO9qF3cIYkRIFbqyMxfHiAx6Z9Qz66EjCuckZP6x3PxPWmGmwBx1mNu4aoeYnYrLmLjs19J3kznT+hED6CKfDHifM+uq4RgYI9EjoV2YEdCCOlPSppZG1jcrRosZArBeYrzYm7uCy9PlGx6tuh/8AujPh3bK4RBNaszAAOyOBkgbkIV26Zxms8p8VHmooJhZ7R0Xstti+iOFcUjuYUmiOpHGV89uoI8GB2NSa+e7LjlzDGY4biSKMsW0ocekcZOcE+A2zRRyFzndC8igllaaOZtHyh1MrYJDK2MkbHY9aWqjA3sDnscLDW3csh53hHXaLdaOFXZ84tP75Vf8Aejfly17uztkx8yGJcfVRRQR2hcJlueHyRQrqcsh05ALBGDFRnx2q+5c7QbWfTE7G3nAAMM/oPnH6OrAcZ8R1qywEtEBF9b7FHn9pBXbX9Jg+yP3jSpu2o5uYPsj940qkVHaFdFwb3GPkepRLyf8AQbf6n4mq5qm5P+g2/wBT8TVc0jzdq7mUn1Xbv+Y9VA4vxWO2heaU4RBvjqSdgoHiSdqwTjHFnup5J5fnORsNwqgeig9g+JzWq9rULHh2ofNjlRnHq3UfBiDWPBs024DC0RGXeTZQibu1TikRXawtJJpO7hR5H/VRSfiegA8ycVo3BeymAJqu537zUFdI5FVFc40x5wSWII8tz41fucAtS/gszApEVK4xY9xczQ5PyUjoM9cBjpznrlcHp51FrYFbg3TUqVKvLKfNSOE8Ua1uorhQH7o50HYEEEEZHQ4O1Rq8zglSB5YrVzQ5pBWjhovo+xvFlijkXOmRVdcjfDAEezY15v8AhcU6aJY0kXydQ3wzkg+zFD3Z3zMl1baAhjNuEjKltWVCjSwOB4KfDwFFYrnM7H00zm7CD/xEbZzVlPPfB4raWJIgQpTOkszBdzsoYnQPUNqap3aj/nw/Zn7xpUw073Pia5xubJ+wsfujOX1KMeT/AKBb/U/E1XNU3J/0C3+p+JquKWJ+1dzKS6vt3/MeqjcT4es8MkT7rIpU+/y8iDg+6hOPslsR87vnHgGmPT/oA9fxoyzj3U6uD0IPsIP8qNBUTxC0TiB3KKQN6xe45mPB769gtIkw7R6dZdtOhc9AcuSXPU7eVXvZfy7LOFuriUtGkztFAOgnydUjrjZgWyB138qn9m8EM3G+JTOyGVJCIlJGrcsHZRnJOlAMjpqolurf8m4v6P8Al38LMR0H5RAFyw8i0Z6+amugMB9CCdth0UEH1lN4nyraXJBnt4pDsNRX0sfWGD/Gvnzidm1tI8ckbppdhgqfM4wfEeGc19L0Pc+cAe9sZIYyNeVdNR9HVGc4PlkZHTx8K0jeQbFHOmoWCmvNWHHOX7mzwbmExqzFVbUrKSN8eiTg488bVXg5qWiNN0qcD+/9qanPTNZWVonYqCfyxjtlohg+oOa1DNAHY1F/wk0n7Sf0fZGqj+Zo9xXP8WIdVvt/ui9H7KzjtT/z4fsz9409Re0e4Z73QQFVI10nxIfJOfYcilVvSttC0Hgn/DPdWcvqjrk4/wDAwfU/E1XJqm5O+gQfU/E1XNLM/aO5lJlV27/mPVU3NvD2uLG5iTd3jIUeZGCB78YrKeSOULK8UxSzTw3SkgxZRQepBVWTJIGxBOQR5HNa9xzigtraadtxEhbHmegHvYge+hjsv4JA1st4dMt1KWaSQnUyMzNsBuU8ST1PspnwNzhC++y+nNV8ou4IY5b4JDw/mJI5pWWNRrhkbCh2dRszDYDJb3qM0dz8aS/4nB3B1w2SyNJKB6BmkUoI1bo2AxJIz4Vf3nCYZsd7FHJjprVWxnrjI291SY4goAUAAbAAAAewDYVfma7bIQi1uvdUfNnNMdjB3jjUzZEcYOC7D1/oqOpbw9dXhFDXN/I0V/3ZeSSN49QVl0kYYgkFSMHceo0EWv6yKe5Yxxnme4vZC9weh9BBsigjoo9/zupqvo65g7IriNkNo/fgghxIUjIO2CMbEHf10Br5EYIJBHXcEj39KmtIOxeYdyfNeZHAG+/kPE+oeZr2xwPKijs24A1xfJNp+StzqZjurPjCovgxycn2UOeVsMZe7YFs47gtO5J4Wbbh9vGww2jW31pCXP8AMD3VfA01PXNZpDK8vO83RQLCyzbtR/z4fsz940qXah/nw/Zn7xp6ZaXsW8k+4Z7ozl9Si/k/6Db/AFD95quQD66puT/oNv8AU/E1eOL8sCe4im7+ePuyMpG5CuFOcMPDPQkeFULmsdM7ObC5SVV39M+3xHqqJufywZZuGXgjIwSYyykHzBAGKq7TlJJQbvhMs1m+TmORWVDjBx6WcDfH6S0Vce5nlim7iC0muJSobIwkWG8S58vdVvwl52iDXCIkpzqVGLKNzj0j443qyE7qdmeFuW+7Ne/9qgZQTqUO8s89yGcWd/F3F1+i3SKXwGnwBONsEg+GOgNqz7tNktXtSHljFwnpQBWzJ3gI9EBct6XTw6D20WctTTPaQNcLpmKDvAdjq8yPAkbkVf005qIhIRY8PssbDZWtcrotpOgAtg6QemrBxnAzjPvroTiq3joMlrcLHJpfunGpTuraT8D09YzUgalZKy/ivaGwu5JO4YXMUbQD5dXt0bfU6qqZdt+pPgPKgGZ9KnJ333P6x33rzbXAKZAwFH/7v4/1qZy3wSTiF0kSA6MhpD4Ig6lvLPT31McWxtLjoAh3AHG617l/s8sRBC726vIY0Zmcsx1FQTsTp8fKi2G3VFCoqqoGwUAAewD217RQAABgAAAeQAxinrnFRUyTOOZxIUprQEhSpUs1FWVm3akPl4fsz940qXaifl4fsz9409NVJ2LeSfcL90Zy+pRhyd9Bg+p+Jqt6qOT/AKDb/U/E1XGmlubtXcykur7eT5j1QTxTjV3eyPb2StDEjFZrtwRhlJDLED1I3GR/Ch/tO5XuY7eN4ZJZIIItMmZCX6k626ahuPPFaqEA6f3/AH/vUfiVis0MkTY0yIyHPTDAjPqqyhxARyMytAaPHxuoJjuChO04KljZwy8PsVnuJUU6yQSrMmrU7Mc41bELjp1HicQE6F141YGrHTVj0se+s85f58SxgS0v0mjmgGjUIy6ugJ0lSPVj4VZ3fOFxcJjh9rIcjH5RcL3US58VDek5/vBpue8e0SLcUJpAVzxLmUd4ba30y3ODlc5SIfrzEAhQCfm9SdtutRuIWS2XC7nSdTCKZ3kOMySurapD6yT8MDwoT7Dd0vWY6mMseW6knD5J9p399FPaVJp4Td+tAD7GdAf5/wA63tZwC9e7boM7O+zq1ltIrmcPIz6vQLEIArMo2XBPzc7nx6VpNjwyKFdMMcca+SKqj27Dc++qTs6x/hVpj9mfjqbP8aJRSViNTK+Z7XONgTojRtAaCmAp6VKqtET1D4pxFLeF5pTpjQZY4zjJAG3juamUG9rbH/CZ8ecf31qTSxCWZrDsJAWHGwJQtzpx+G8kjeBiwVCDqVkIOTthgM+0ZpVZdqL5NkT42yn1b+VKm4wNh/TbsCe8Jdmo4z3fUow5O+gQfU/E1XNDnIvEEkskVTkxZjcYOzZzjf1MDkedEQpQqGkSuB4pOqu3f8x6pUzU9MwoCjpsZrjfT6YpH/VRj8FaqTm/m1bJFUL3k8ue7jzgbZy7nwUfx3rLOLcWu5EJnvZcHqi5CHO2kBcZGavaDCZqoCS9m96hz1UcRyHaUVdgx+Su/rxH4o9HXOvDzPw+6jUZLQvpHrUah/Khnsd5fltrebvo2jaSRSA2x0rGCDt9c0ftTW82fotmi7VgvInaM1gDBOjNCWJ2+fGT87Y/OBIzpyD1xmtl4TxqG5jEkEiyL4kHcfWHVffQz2ncBsmt2mnXTNjEbRkLI7norfouB84kjKgHBGax/h8dzbnv7d2Uj9JSQSvidJ+cvkDUGqwmOrvIzR3VCM/oTZxX0pilQ5yHzT+X2iyHAkUlJQOmodCPIMMH1EGiOkqaF0MhjdtCmtdmFwlQv2mWuvhV0PJQ37rqf5A0UZqv5gtO9tLiP9eKRR7dJ/oKJSvyTMdwI6rzh6pWec+T64eGt11WUZz7hSqn4led5YcMP6tsUPtjkdcfAD40qc6gfqFPWDe5R8j1Kt+UObI7KORDG7mSTWcFQB6Krgbb/NzV8O1OL9hJ++v9KVKq6Smikdmc25R34LSPcXFpuTfaUvzpxfsJP31/pS/OlF+wk/fX+lKlQ/wcPwrH5FR/CfMoQ45xSK5vGuW70ZRUVPQIVR5H1nJ99TOXuM2ls/etBJNMD6LMyYQf+xcYB826+WKVKrJtRIxgjabAIH7N4fnz5NeNz90TfnWi/YSfvr/40/514v2En76/+NKlWvpnIv5BRfCfMoQ5q40l9NrcyqgGlUGjAXqwz5scZPkMedRPyiH/AFf+ylSoza2ZosD0QJP/ADGGyG72E+J+6ncm8ah4e8xVZXWYL6JKjDLnfPjnNFH50ov2En76/wBKVKoE8TJn55Bco7cBomiwafM/dcZu1Bf0ISPWzZ/htVVddoM750yd3n9WKMn4sTSpVqyCJhuGhZOB0XwnzP3QuIx3SRKWIjLkagB886iBjwz/ADp6VKpReXG5U+GnjhYI2DQL/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9462" name="AutoShape 6" descr="data:image/jpg;base64,/9j/4AAQSkZJRgABAQAAAQABAAD/2wCEAAkGBhQSEBQUExQVFRUVFxoZFxcYGBgbGRwXFx0YHhwYGRwcICYeFxwlHRceHy8hJCcpLS4sFx8xNTAqNSYrLCkBCQoKDgwOGg8PGioiHyQrNS8sKSw0Liw1LCw1LC8sLCovKSwvLCwsLDAsLCwsLCosLCwsLC0sLykpLCwsLCwqNP/AABEIAJYAdQMBIgACEQEDEQH/xAAcAAABBQEBAQAAAAAAAAAAAAAGAAEEBQcDAgj/xABGEAACAQMCAwQFBwoEBQUAAAABAgMABBESIQUGMQcTQVEiYXGBkSMyNHJzssIUF0JSU5KhsdHwFTNjwSRUgqLSJWKj4fH/xAAbAQACAgMBAAAAAAAAAAAAAAADBgQFAQIHAP/EADoRAAEDAgMFBAgDCQEAAAAAAAEAAgMEEQUSITFBUXGxM2GBkRMiMjRScsHRFBUjFiRCU2KC4fDxBv/aAAwDAQACEQMRAD8ANOTeTbSaxgkkgRnZcsx1ZJyR5+VW1zyPw5EZ3t4wqAsx9LZVGSevkK99nx/9NtvqH7zUQSyBVLMQFAJJJwABuSSeg9dAjjbkGg2Kzq6ucVEgD3WzHeeKAoI+BOwUfk+T0yXA+JwBXaXh/BVm7krCJdQTR8pnUSAB5dTVBw7i1uvDuJJJIhMlxN3a6gWYsF0MoByRqAOem1c5rtUuohePqKcOeOcCRdev5TMec47wqQMZzkj20DMLDQeStjDJmcBJJpf+LU6A32eB8NUR2XDuCzSCONYGctpCgvkkBjtvuMKd+nxFTrjlThaSxxNDGJJc6F9PLaRk438BQdw6/jtp7MLJFcQa9UWWCzQB1AfvdI06QGZjnqVJyN6qOZeaBLfvOiF+6eMxMSdCpEx9FhgD029Ib5wT18PGRgFyAsfh5nShrZX5SNCTvuQBrbxHO10bXdvwOJ2jcQq6Ehl+UyCOo2rtfcM4NCI2kWFRKupDlyGXbcEE7biga143c3V8z95bGV4GjVcN3elhkQjXjvJMt47E5HSjvl38hSyVopFLQwuC0jBZE70+kHUn0MybYPqAzWWEPJsB5IUwkhYwufJc2uMx337tNed/BQc8B/0P/lqZw7hfBpywiWFyq6iAXyFHU7nfHqqi4S0B4AS7R95Ek4TLDKvJ3o04z85l6A7nwp+VZ4xNaTXUsShLfRbsmyZAIdJnJ2lCt804G5xvtWAdRcDXuRZGENkLZJLtJHtXuRfdbz4bdbK84Xwvg1y+iFIXbSWwO8zpGMnf2j41LsuVOFzNIscMbNE2iQDX6LDwOT6qHOD8yxW54rIJELNOTENajUWLBWU7+jkgltwBvXHlCb/Dr8RXASLv4UBbvNYaQMcNkYCBstsRjYYPWtg5ulwO/wCiG+Kezy2R+gBAJ26Au4bAdwRp+b+w/wCWT4t/Wn/N/Yf8snxb+tdOZObrayXM8gDH5sa+lI31UG56degqVy7xtLu2iuIwwSVdQDAAjwIONsg5HuqR6NnAKl/GVP8AMd5lZL2qcHhtbiFYIxGrRkkDO51EZ3zT1M7a/pMH2R+8aVVM4AkIXRMJe99HG5xJNvqVedk/EmEb2zncKJ4s+MUpIIHqWRWH/UK0GSMMpDAEEYIIyCD1BHiKyWzufyaHhl7+jETDOf8AQnbGr2I+lveaMuJ8/wASOYYFN3cDrHEQVT7WT5kQ9pzt0qZSVDXw5juuD4Ln1c0iqk+Y9VcxcHt4yHWCJSNwyxoCPXkDIoW4vzBaPI6W1rHe3GfTKpH3asf2s5BUesDUfVXGbhU91vfS+gelrCWWL2SPs8x+C+qra0tEjUJGioq/NVRpUD1AbD+dVVXjcUd2wjMeO5asY8m7iUNpyc1w/e3rof8AQt1EUQ9TOMSTdANyBsK68yhYYVt7aGNprhtEMehdIbG8zDHRBvk532olIob41yPHdXInknuFITQEjfQNPiAQNWGO53qjirvSzh9S71RuHRHOcNs0lW/DODWPDLeJZngDRjJmmKB2fqWBbfr0A6bVCn55sHLi1tZL1n+eYbcFGOc+nI4CnfffNc7blOxtsv3MQI6yy4ds+euUn2dfGrO14tDL6Mc0UhHgkiN/BT/tV1JjYt+lGSOJ/wAIORxN3OVMLi8kUrHw6xto2wfl2DnIzhikagZAO2/nvXG+4Hcdy/fXcccShpDHb2sKINIPpZk1nOBjOM9KKwvt+H94qv5gsmmtJ4kwHkidFycDUynGTjbfFVn5xUSPAJDRfgiZLDaVTdmvDIl4UtzeCI94Xl1ypH6MZOlQWIxghc7Y+d66ly8QHEGDW8KRwjAF1JEplcKdvydHB0p5O22+w8aq+DckSFIRfzC4WBFWKBRiBAoABIwO8YY6kYoxWp9fjLWjJT6nj9loxrycziVAXhyQxysgAYqzNISS7EKd3dss23ntTdj4P+DWhJzkSH3GWTFPzDNos7hv1YZD/wBjVJ7Mbfu+EWQPjArfvkt+Ki4C5z2Pe43uQhT6WAQV21/SYPsj940qXbX9Jg+yP3jSqVU9qV0XBvcY+R6lXfALBJuGRRSLqR4yGHTI1NtkHarfhnCoreMRwxrGg8FGM+s+JPrNQeTvoFv9T8TVcUmTSOzObfS50SbVAenef6j1SxSApZoc5u51isQoKmSVxlYwQuwONTN4DP8AexrSGF87gxguUAmyJKreL8ehto3eWRVCqTjUNR9SrnJPsrJuO9qF3cIYkRIFbqyMxfHiAx6Z9Qz66EjCuckZP6x3PxPWmGmwBx1mNu4aoeYnYrLmLjs19J3kznT+hED6CKfDHifM+uq4RgYI9EjoV2YEdCCOlPSppZG1jcrRosZArBeYrzYm7uCy9PlGx6tuh/8AujPh3bK4RBNaszAAOyOBkgbkIV26Zxms8p8VHmooJhZ7R0Xstti+iOFcUjuYUmiOpHGV89uoI8GB2NSa+e7LjlzDGY4biSKMsW0ocekcZOcE+A2zRRyFzndC8igllaaOZtHyh1MrYJDK2MkbHY9aWqjA3sDnscLDW3csh53hHXaLdaOFXZ84tP75Vf8Aejfly17uztkx8yGJcfVRRQR2hcJlueHyRQrqcsh05ALBGDFRnx2q+5c7QbWfTE7G3nAAMM/oPnH6OrAcZ8R1qywEtEBF9b7FHn9pBXbX9Jg+yP3jSpu2o5uYPsj940qkVHaFdFwb3GPkepRLyf8AQbf6n4mq5qm5P+g2/wBT8TVc0jzdq7mUn1Xbv+Y9VA4vxWO2heaU4RBvjqSdgoHiSdqwTjHFnup5J5fnORsNwqgeig9g+JzWq9rULHh2ofNjlRnHq3UfBiDWPBs024DC0RGXeTZQibu1TikRXawtJJpO7hR5H/VRSfiegA8ycVo3BeymAJqu537zUFdI5FVFc40x5wSWII8tz41fucAtS/gszApEVK4xY9xczQ5PyUjoM9cBjpznrlcHp51FrYFbg3TUqVKvLKfNSOE8Ua1uorhQH7o50HYEEEEZHQ4O1Rq8zglSB5YrVzQ5pBWjhovo+xvFlijkXOmRVdcjfDAEezY15v8AhcU6aJY0kXydQ3wzkg+zFD3Z3zMl1baAhjNuEjKltWVCjSwOB4KfDwFFYrnM7H00zm7CD/xEbZzVlPPfB4raWJIgQpTOkszBdzsoYnQPUNqap3aj/nw/Zn7xpUw073Pia5xubJ+wsfujOX1KMeT/AKBb/U/E1XNU3J/0C3+p+JquKWJ+1dzKS6vt3/MeqjcT4es8MkT7rIpU+/y8iDg+6hOPslsR87vnHgGmPT/oA9fxoyzj3U6uD0IPsIP8qNBUTxC0TiB3KKQN6xe45mPB769gtIkw7R6dZdtOhc9AcuSXPU7eVXvZfy7LOFuriUtGkztFAOgnydUjrjZgWyB138qn9m8EM3G+JTOyGVJCIlJGrcsHZRnJOlAMjpqolurf8m4v6P8Al38LMR0H5RAFyw8i0Z6+amugMB9CCdth0UEH1lN4nyraXJBnt4pDsNRX0sfWGD/Gvnzidm1tI8ckbppdhgqfM4wfEeGc19L0Pc+cAe9sZIYyNeVdNR9HVGc4PlkZHTx8K0jeQbFHOmoWCmvNWHHOX7mzwbmExqzFVbUrKSN8eiTg488bVXg5qWiNN0qcD+/9qanPTNZWVonYqCfyxjtlohg+oOa1DNAHY1F/wk0n7Sf0fZGqj+Zo9xXP8WIdVvt/ui9H7KzjtT/z4fsz9409Re0e4Z73QQFVI10nxIfJOfYcilVvSttC0Hgn/DPdWcvqjrk4/wDAwfU/E1XJqm5O+gQfU/E1XNLM/aO5lJlV27/mPVU3NvD2uLG5iTd3jIUeZGCB78YrKeSOULK8UxSzTw3SkgxZRQepBVWTJIGxBOQR5HNa9xzigtraadtxEhbHmegHvYge+hjsv4JA1st4dMt1KWaSQnUyMzNsBuU8ST1PspnwNzhC++y+nNV8ou4IY5b4JDw/mJI5pWWNRrhkbCh2dRszDYDJb3qM0dz8aS/4nB3B1w2SyNJKB6BmkUoI1bo2AxJIz4Vf3nCYZsd7FHJjprVWxnrjI291SY4goAUAAbAAAAewDYVfma7bIQi1uvdUfNnNMdjB3jjUzZEcYOC7D1/oqOpbw9dXhFDXN/I0V/3ZeSSN49QVl0kYYgkFSMHceo0EWv6yKe5Yxxnme4vZC9weh9BBsigjoo9/zupqvo65g7IriNkNo/fgghxIUjIO2CMbEHf10Br5EYIJBHXcEj39KmtIOxeYdyfNeZHAG+/kPE+oeZr2xwPKijs24A1xfJNp+StzqZjurPjCovgxycn2UOeVsMZe7YFs47gtO5J4Wbbh9vGww2jW31pCXP8AMD3VfA01PXNZpDK8vO83RQLCyzbtR/z4fsz940qXah/nw/Zn7xp6ZaXsW8k+4Z7ozl9Si/k/6Db/AFD95quQD66puT/oNv8AU/E1eOL8sCe4im7+ePuyMpG5CuFOcMPDPQkeFULmsdM7ObC5SVV39M+3xHqqJufywZZuGXgjIwSYyykHzBAGKq7TlJJQbvhMs1m+TmORWVDjBx6WcDfH6S0Vce5nlim7iC0muJSobIwkWG8S58vdVvwl52iDXCIkpzqVGLKNzj0j443qyE7qdmeFuW+7Ne/9qgZQTqUO8s89yGcWd/F3F1+i3SKXwGnwBONsEg+GOgNqz7tNktXtSHljFwnpQBWzJ3gI9EBct6XTw6D20WctTTPaQNcLpmKDvAdjq8yPAkbkVf005qIhIRY8PssbDZWtcrotpOgAtg6QemrBxnAzjPvroTiq3joMlrcLHJpfunGpTuraT8D09YzUgalZKy/ivaGwu5JO4YXMUbQD5dXt0bfU6qqZdt+pPgPKgGZ9KnJ333P6x33rzbXAKZAwFH/7v4/1qZy3wSTiF0kSA6MhpD4Ig6lvLPT31McWxtLjoAh3AHG617l/s8sRBC726vIY0Zmcsx1FQTsTp8fKi2G3VFCoqqoGwUAAewD217RQAABgAAAeQAxinrnFRUyTOOZxIUprQEhSpUs1FWVm3akPl4fsz940qXaifl4fsz9409NVJ2LeSfcL90Zy+pRhyd9Bg+p+Jqt6qOT/AKDb/U/E1XGmlubtXcykur7eT5j1QTxTjV3eyPb2StDEjFZrtwRhlJDLED1I3GR/Ch/tO5XuY7eN4ZJZIIItMmZCX6k626ahuPPFaqEA6f3/AH/vUfiVis0MkTY0yIyHPTDAjPqqyhxARyMytAaPHxuoJjuChO04KljZwy8PsVnuJUU6yQSrMmrU7Mc41bELjp1HicQE6F141YGrHTVj0se+s85f58SxgS0v0mjmgGjUIy6ugJ0lSPVj4VZ3fOFxcJjh9rIcjH5RcL3US58VDek5/vBpue8e0SLcUJpAVzxLmUd4ba30y3ODlc5SIfrzEAhQCfm9SdtutRuIWS2XC7nSdTCKZ3kOMySurapD6yT8MDwoT7Dd0vWY6mMseW6knD5J9p399FPaVJp4Td+tAD7GdAf5/wA63tZwC9e7boM7O+zq1ltIrmcPIz6vQLEIArMo2XBPzc7nx6VpNjwyKFdMMcca+SKqj27Dc++qTs6x/hVpj9mfjqbP8aJRSViNTK+Z7XONgTojRtAaCmAp6VKqtET1D4pxFLeF5pTpjQZY4zjJAG3juamUG9rbH/CZ8ecf31qTSxCWZrDsJAWHGwJQtzpx+G8kjeBiwVCDqVkIOTthgM+0ZpVZdqL5NkT42yn1b+VKm4wNh/TbsCe8Jdmo4z3fUow5O+gQfU/E1XNDnIvEEkskVTkxZjcYOzZzjf1MDkedEQpQqGkSuB4pOqu3f8x6pUzU9MwoCjpsZrjfT6YpH/VRj8FaqTm/m1bJFUL3k8ue7jzgbZy7nwUfx3rLOLcWu5EJnvZcHqi5CHO2kBcZGavaDCZqoCS9m96hz1UcRyHaUVdgx+Su/rxH4o9HXOvDzPw+6jUZLQvpHrUah/Khnsd5fltrebvo2jaSRSA2x0rGCDt9c0ftTW82fotmi7VgvInaM1gDBOjNCWJ2+fGT87Y/OBIzpyD1xmtl4TxqG5jEkEiyL4kHcfWHVffQz2ncBsmt2mnXTNjEbRkLI7norfouB84kjKgHBGax/h8dzbnv7d2Uj9JSQSvidJ+cvkDUGqwmOrvIzR3VCM/oTZxX0pilQ5yHzT+X2iyHAkUlJQOmodCPIMMH1EGiOkqaF0MhjdtCmtdmFwlQv2mWuvhV0PJQ37rqf5A0UZqv5gtO9tLiP9eKRR7dJ/oKJSvyTMdwI6rzh6pWec+T64eGt11WUZz7hSqn4led5YcMP6tsUPtjkdcfAD40qc6gfqFPWDe5R8j1Kt+UObI7KORDG7mSTWcFQB6Krgbb/NzV8O1OL9hJ++v9KVKq6Smikdmc25R34LSPcXFpuTfaUvzpxfsJP31/pS/OlF+wk/fX+lKlQ/wcPwrH5FR/CfMoQ45xSK5vGuW70ZRUVPQIVR5H1nJ99TOXuM2ls/etBJNMD6LMyYQf+xcYB826+WKVKrJtRIxgjabAIH7N4fnz5NeNz90TfnWi/YSfvr/40/514v2En76/+NKlWvpnIv5BRfCfMoQ5q40l9NrcyqgGlUGjAXqwz5scZPkMedRPyiH/AFf+ylSoza2ZosD0QJP/ADGGyG72E+J+6ncm8ah4e8xVZXWYL6JKjDLnfPjnNFH50ov2En76/wBKVKoE8TJn55Bco7cBomiwafM/dcZu1Bf0ISPWzZ/htVVddoM750yd3n9WKMn4sTSpVqyCJhuGhZOB0XwnzP3QuIx3SRKWIjLkagB886iBjwz/ADp6VKpReXG5U+GnjhYI2DQL/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9464" name="AutoShape 8" descr="data:image/jpg;base64,/9j/4AAQSkZJRgABAQAAAQABAAD/2wCEAAkGBhQSEBQUExQVFRUVFxoZFxcYGBgbGRwXFx0YHhwYGRwcICYeFxwlHRceHy8hJCcpLS4sFx8xNTAqNSYrLCkBCQoKDgwOGg8PGioiHyQrNS8sKSw0Liw1LCw1LC8sLCovKSwvLCwsLDAsLCwsLCosLCwsLC0sLykpLCwsLCwqNP/AABEIAJYAdQMBIgACEQEDEQH/xAAcAAABBQEBAQAAAAAAAAAAAAAGAAEEBQcDAgj/xABGEAACAQMCAwQFBwoEBQUAAAABAgMABBESIQUGMQcTQVEiYXGBkSMyNHJzssIUF0JSU5KhsdHwFTNjwSRUgqLSJWKj4fH/xAAbAQACAgMBAAAAAAAAAAAAAAADBgQFAQIHAP/EADoRAAEDAgMFBAgDCQEAAAAAAAEAAgMEEQUSITFBUXGxM2GBkRMiMjRScsHRFBUjFiRCU2KC4fDxBv/aAAwDAQACEQMRAD8ANOTeTbSaxgkkgRnZcsx1ZJyR5+VW1zyPw5EZ3t4wqAsx9LZVGSevkK99nx/9NtvqH7zUQSyBVLMQFAJJJwABuSSeg9dAjjbkGg2Kzq6ucVEgD3WzHeeKAoI+BOwUfk+T0yXA+JwBXaXh/BVm7krCJdQTR8pnUSAB5dTVBw7i1uvDuJJJIhMlxN3a6gWYsF0MoByRqAOem1c5rtUuohePqKcOeOcCRdev5TMec47wqQMZzkj20DMLDQeStjDJmcBJJpf+LU6A32eB8NUR2XDuCzSCONYGctpCgvkkBjtvuMKd+nxFTrjlThaSxxNDGJJc6F9PLaRk438BQdw6/jtp7MLJFcQa9UWWCzQB1AfvdI06QGZjnqVJyN6qOZeaBLfvOiF+6eMxMSdCpEx9FhgD029Ib5wT18PGRgFyAsfh5nShrZX5SNCTvuQBrbxHO10bXdvwOJ2jcQq6Ehl+UyCOo2rtfcM4NCI2kWFRKupDlyGXbcEE7biga143c3V8z95bGV4GjVcN3elhkQjXjvJMt47E5HSjvl38hSyVopFLQwuC0jBZE70+kHUn0MybYPqAzWWEPJsB5IUwkhYwufJc2uMx337tNed/BQc8B/0P/lqZw7hfBpywiWFyq6iAXyFHU7nfHqqi4S0B4AS7R95Ek4TLDKvJ3o04z85l6A7nwp+VZ4xNaTXUsShLfRbsmyZAIdJnJ2lCt804G5xvtWAdRcDXuRZGENkLZJLtJHtXuRfdbz4bdbK84Xwvg1y+iFIXbSWwO8zpGMnf2j41LsuVOFzNIscMbNE2iQDX6LDwOT6qHOD8yxW54rIJELNOTENajUWLBWU7+jkgltwBvXHlCb/Dr8RXASLv4UBbvNYaQMcNkYCBstsRjYYPWtg5ulwO/wCiG+Kezy2R+gBAJ26Au4bAdwRp+b+w/wCWT4t/Wn/N/Yf8snxb+tdOZObrayXM8gDH5sa+lI31UG56degqVy7xtLu2iuIwwSVdQDAAjwIONsg5HuqR6NnAKl/GVP8AMd5lZL2qcHhtbiFYIxGrRkkDO51EZ3zT1M7a/pMH2R+8aVVM4AkIXRMJe99HG5xJNvqVedk/EmEb2zncKJ4s+MUpIIHqWRWH/UK0GSMMpDAEEYIIyCD1BHiKyWzufyaHhl7+jETDOf8AQnbGr2I+lveaMuJ8/wASOYYFN3cDrHEQVT7WT5kQ9pzt0qZSVDXw5juuD4Ln1c0iqk+Y9VcxcHt4yHWCJSNwyxoCPXkDIoW4vzBaPI6W1rHe3GfTKpH3asf2s5BUesDUfVXGbhU91vfS+gelrCWWL2SPs8x+C+qra0tEjUJGioq/NVRpUD1AbD+dVVXjcUd2wjMeO5asY8m7iUNpyc1w/e3rof8AQt1EUQ9TOMSTdANyBsK68yhYYVt7aGNprhtEMehdIbG8zDHRBvk532olIob41yPHdXInknuFITQEjfQNPiAQNWGO53qjirvSzh9S71RuHRHOcNs0lW/DODWPDLeJZngDRjJmmKB2fqWBbfr0A6bVCn55sHLi1tZL1n+eYbcFGOc+nI4CnfffNc7blOxtsv3MQI6yy4ds+euUn2dfGrO14tDL6Mc0UhHgkiN/BT/tV1JjYt+lGSOJ/wAIORxN3OVMLi8kUrHw6xto2wfl2DnIzhikagZAO2/nvXG+4Hcdy/fXcccShpDHb2sKINIPpZk1nOBjOM9KKwvt+H94qv5gsmmtJ4kwHkidFycDUynGTjbfFVn5xUSPAJDRfgiZLDaVTdmvDIl4UtzeCI94Xl1ypH6MZOlQWIxghc7Y+d66ly8QHEGDW8KRwjAF1JEplcKdvydHB0p5O22+w8aq+DckSFIRfzC4WBFWKBRiBAoABIwO8YY6kYoxWp9fjLWjJT6nj9loxrycziVAXhyQxysgAYqzNISS7EKd3dss23ntTdj4P+DWhJzkSH3GWTFPzDNos7hv1YZD/wBjVJ7Mbfu+EWQPjArfvkt+Ki4C5z2Pe43uQhT6WAQV21/SYPsj940qXbX9Jg+yP3jSqVU9qV0XBvcY+R6lXfALBJuGRRSLqR4yGHTI1NtkHarfhnCoreMRwxrGg8FGM+s+JPrNQeTvoFv9T8TVcUmTSOzObfS50SbVAenef6j1SxSApZoc5u51isQoKmSVxlYwQuwONTN4DP8AexrSGF87gxguUAmyJKreL8ehto3eWRVCqTjUNR9SrnJPsrJuO9qF3cIYkRIFbqyMxfHiAx6Z9Qz66EjCuckZP6x3PxPWmGmwBx1mNu4aoeYnYrLmLjs19J3kznT+hED6CKfDHifM+uq4RgYI9EjoV2YEdCCOlPSppZG1jcrRosZArBeYrzYm7uCy9PlGx6tuh/8AujPh3bK4RBNaszAAOyOBkgbkIV26Zxms8p8VHmooJhZ7R0Xstti+iOFcUjuYUmiOpHGV89uoI8GB2NSa+e7LjlzDGY4biSKMsW0ocekcZOcE+A2zRRyFzndC8igllaaOZtHyh1MrYJDK2MkbHY9aWqjA3sDnscLDW3csh53hHXaLdaOFXZ84tP75Vf8Aejfly17uztkx8yGJcfVRRQR2hcJlueHyRQrqcsh05ALBGDFRnx2q+5c7QbWfTE7G3nAAMM/oPnH6OrAcZ8R1qywEtEBF9b7FHn9pBXbX9Jg+yP3jSpu2o5uYPsj940qkVHaFdFwb3GPkepRLyf8AQbf6n4mq5qm5P+g2/wBT8TVc0jzdq7mUn1Xbv+Y9VA4vxWO2heaU4RBvjqSdgoHiSdqwTjHFnup5J5fnORsNwqgeig9g+JzWq9rULHh2ofNjlRnHq3UfBiDWPBs024DC0RGXeTZQibu1TikRXawtJJpO7hR5H/VRSfiegA8ycVo3BeymAJqu537zUFdI5FVFc40x5wSWII8tz41fucAtS/gszApEVK4xY9xczQ5PyUjoM9cBjpznrlcHp51FrYFbg3TUqVKvLKfNSOE8Ua1uorhQH7o50HYEEEEZHQ4O1Rq8zglSB5YrVzQ5pBWjhovo+xvFlijkXOmRVdcjfDAEezY15v8AhcU6aJY0kXydQ3wzkg+zFD3Z3zMl1baAhjNuEjKltWVCjSwOB4KfDwFFYrnM7H00zm7CD/xEbZzVlPPfB4raWJIgQpTOkszBdzsoYnQPUNqap3aj/nw/Zn7xpUw073Pia5xubJ+wsfujOX1KMeT/AKBb/U/E1XNU3J/0C3+p+JquKWJ+1dzKS6vt3/MeqjcT4es8MkT7rIpU+/y8iDg+6hOPslsR87vnHgGmPT/oA9fxoyzj3U6uD0IPsIP8qNBUTxC0TiB3KKQN6xe45mPB769gtIkw7R6dZdtOhc9AcuSXPU7eVXvZfy7LOFuriUtGkztFAOgnydUjrjZgWyB138qn9m8EM3G+JTOyGVJCIlJGrcsHZRnJOlAMjpqolurf8m4v6P8Al38LMR0H5RAFyw8i0Z6+amugMB9CCdth0UEH1lN4nyraXJBnt4pDsNRX0sfWGD/Gvnzidm1tI8ckbppdhgqfM4wfEeGc19L0Pc+cAe9sZIYyNeVdNR9HVGc4PlkZHTx8K0jeQbFHOmoWCmvNWHHOX7mzwbmExqzFVbUrKSN8eiTg488bVXg5qWiNN0qcD+/9qanPTNZWVonYqCfyxjtlohg+oOa1DNAHY1F/wk0n7Sf0fZGqj+Zo9xXP8WIdVvt/ui9H7KzjtT/z4fsz9409Re0e4Z73QQFVI10nxIfJOfYcilVvSttC0Hgn/DPdWcvqjrk4/wDAwfU/E1XJqm5O+gQfU/E1XNLM/aO5lJlV27/mPVU3NvD2uLG5iTd3jIUeZGCB78YrKeSOULK8UxSzTw3SkgxZRQepBVWTJIGxBOQR5HNa9xzigtraadtxEhbHmegHvYge+hjsv4JA1st4dMt1KWaSQnUyMzNsBuU8ST1PspnwNzhC++y+nNV8ou4IY5b4JDw/mJI5pWWNRrhkbCh2dRszDYDJb3qM0dz8aS/4nB3B1w2SyNJKB6BmkUoI1bo2AxJIz4Vf3nCYZsd7FHJjprVWxnrjI291SY4goAUAAbAAAAewDYVfma7bIQi1uvdUfNnNMdjB3jjUzZEcYOC7D1/oqOpbw9dXhFDXN/I0V/3ZeSSN49QVl0kYYgkFSMHceo0EWv6yKe5Yxxnme4vZC9weh9BBsigjoo9/zupqvo65g7IriNkNo/fgghxIUjIO2CMbEHf10Br5EYIJBHXcEj39KmtIOxeYdyfNeZHAG+/kPE+oeZr2xwPKijs24A1xfJNp+StzqZjurPjCovgxycn2UOeVsMZe7YFs47gtO5J4Wbbh9vGww2jW31pCXP8AMD3VfA01PXNZpDK8vO83RQLCyzbtR/z4fsz940qXah/nw/Zn7xp6ZaXsW8k+4Z7ozl9Si/k/6Db/AFD95quQD66puT/oNv8AU/E1eOL8sCe4im7+ePuyMpG5CuFOcMPDPQkeFULmsdM7ObC5SVV39M+3xHqqJufywZZuGXgjIwSYyykHzBAGKq7TlJJQbvhMs1m+TmORWVDjBx6WcDfH6S0Vce5nlim7iC0muJSobIwkWG8S58vdVvwl52iDXCIkpzqVGLKNzj0j443qyE7qdmeFuW+7Ne/9qgZQTqUO8s89yGcWd/F3F1+i3SKXwGnwBONsEg+GOgNqz7tNktXtSHljFwnpQBWzJ3gI9EBct6XTw6D20WctTTPaQNcLpmKDvAdjq8yPAkbkVf005qIhIRY8PssbDZWtcrotpOgAtg6QemrBxnAzjPvroTiq3joMlrcLHJpfunGpTuraT8D09YzUgalZKy/ivaGwu5JO4YXMUbQD5dXt0bfU6qqZdt+pPgPKgGZ9KnJ333P6x33rzbXAKZAwFH/7v4/1qZy3wSTiF0kSA6MhpD4Ig6lvLPT31McWxtLjoAh3AHG617l/s8sRBC726vIY0Zmcsx1FQTsTp8fKi2G3VFCoqqoGwUAAewD217RQAABgAAAeQAxinrnFRUyTOOZxIUprQEhSpUs1FWVm3akPl4fsz940qXaifl4fsz9409NVJ2LeSfcL90Zy+pRhyd9Bg+p+Jqt6qOT/AKDb/U/E1XGmlubtXcykur7eT5j1QTxTjV3eyPb2StDEjFZrtwRhlJDLED1I3GR/Ch/tO5XuY7eN4ZJZIIItMmZCX6k626ahuPPFaqEA6f3/AH/vUfiVis0MkTY0yIyHPTDAjPqqyhxARyMytAaPHxuoJjuChO04KljZwy8PsVnuJUU6yQSrMmrU7Mc41bELjp1HicQE6F141YGrHTVj0se+s85f58SxgS0v0mjmgGjUIy6ugJ0lSPVj4VZ3fOFxcJjh9rIcjH5RcL3US58VDek5/vBpue8e0SLcUJpAVzxLmUd4ba30y3ODlc5SIfrzEAhQCfm9SdtutRuIWS2XC7nSdTCKZ3kOMySurapD6yT8MDwoT7Dd0vWY6mMseW6knD5J9p399FPaVJp4Td+tAD7GdAf5/wA63tZwC9e7boM7O+zq1ltIrmcPIz6vQLEIArMo2XBPzc7nx6VpNjwyKFdMMcca+SKqj27Dc++qTs6x/hVpj9mfjqbP8aJRSViNTK+Z7XONgTojRtAaCmAp6VKqtET1D4pxFLeF5pTpjQZY4zjJAG3juamUG9rbH/CZ8ecf31qTSxCWZrDsJAWHGwJQtzpx+G8kjeBiwVCDqVkIOTthgM+0ZpVZdqL5NkT42yn1b+VKm4wNh/TbsCe8Jdmo4z3fUow5O+gQfU/E1XNDnIvEEkskVTkxZjcYOzZzjf1MDkedEQpQqGkSuB4pOqu3f8x6pUzU9MwoCjpsZrjfT6YpH/VRj8FaqTm/m1bJFUL3k8ue7jzgbZy7nwUfx3rLOLcWu5EJnvZcHqi5CHO2kBcZGavaDCZqoCS9m96hz1UcRyHaUVdgx+Su/rxH4o9HXOvDzPw+6jUZLQvpHrUah/Khnsd5fltrebvo2jaSRSA2x0rGCDt9c0ftTW82fotmi7VgvInaM1gDBOjNCWJ2+fGT87Y/OBIzpyD1xmtl4TxqG5jEkEiyL4kHcfWHVffQz2ncBsmt2mnXTNjEbRkLI7norfouB84kjKgHBGax/h8dzbnv7d2Uj9JSQSvidJ+cvkDUGqwmOrvIzR3VCM/oTZxX0pilQ5yHzT+X2iyHAkUlJQOmodCPIMMH1EGiOkqaF0MhjdtCmtdmFwlQv2mWuvhV0PJQ37rqf5A0UZqv5gtO9tLiP9eKRR7dJ/oKJSvyTMdwI6rzh6pWec+T64eGt11WUZz7hSqn4led5YcMP6tsUPtjkdcfAD40qc6gfqFPWDe5R8j1Kt+UObI7KORDG7mSTWcFQB6Krgbb/NzV8O1OL9hJ++v9KVKq6Smikdmc25R34LSPcXFpuTfaUvzpxfsJP31/pS/OlF+wk/fX+lKlQ/wcPwrH5FR/CfMoQ45xSK5vGuW70ZRUVPQIVR5H1nJ99TOXuM2ls/etBJNMD6LMyYQf+xcYB826+WKVKrJtRIxgjabAIH7N4fnz5NeNz90TfnWi/YSfvr/40/514v2En76/+NKlWvpnIv5BRfCfMoQ5q40l9NrcyqgGlUGjAXqwz5scZPkMedRPyiH/AFf+ylSoza2ZosD0QJP/ADGGyG72E+J+6ncm8ah4e8xVZXWYL6JKjDLnfPjnNFH50ov2En76/wBKVKoE8TJn55Bco7cBomiwafM/dcZu1Bf0ISPWzZ/htVVddoM750yd3n9WKMn4sTSpVqyCJhuGhZOB0XwnzP3QuIx3SRKWIjLkagB886iBjwz/ADp6VKpReXG5U+GnjhYI2DQL/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9" name="8 CuadroTexto"/>
          <p:cNvSpPr txBox="1"/>
          <p:nvPr/>
        </p:nvSpPr>
        <p:spPr>
          <a:xfrm>
            <a:off x="323528" y="6525344"/>
            <a:ext cx="8568952" cy="261610"/>
          </a:xfrm>
          <a:prstGeom prst="rect">
            <a:avLst/>
          </a:prstGeom>
          <a:noFill/>
        </p:spPr>
        <p:txBody>
          <a:bodyPr wrap="square" rtlCol="0">
            <a:spAutoFit/>
          </a:bodyPr>
          <a:lstStyle/>
          <a:p>
            <a:r>
              <a:rPr lang="es-MX" sz="1100" dirty="0" smtClean="0"/>
              <a:t>4. </a:t>
            </a:r>
            <a:r>
              <a:rPr lang="es-MX" sz="1100" dirty="0" err="1" smtClean="0"/>
              <a:t>Keesey</a:t>
            </a:r>
            <a:r>
              <a:rPr lang="es-MX" sz="1100" dirty="0"/>
              <a:t>, JC. Evaluación clínica y </a:t>
            </a:r>
            <a:r>
              <a:rPr lang="es-MX" sz="1100" dirty="0" smtClean="0"/>
              <a:t>manejo </a:t>
            </a:r>
            <a:r>
              <a:rPr lang="es-MX" sz="1100" dirty="0"/>
              <a:t>de la </a:t>
            </a:r>
            <a:r>
              <a:rPr lang="es-MX" sz="1100" dirty="0" smtClean="0"/>
              <a:t>miastenia </a:t>
            </a:r>
            <a:r>
              <a:rPr lang="es-MX" sz="1100" dirty="0" err="1" smtClean="0"/>
              <a:t>gravis</a:t>
            </a:r>
            <a:r>
              <a:rPr lang="es-MX" sz="1100" dirty="0"/>
              <a:t>. Muscular del nervio de 2004; 29:484</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Definición</a:t>
            </a:r>
            <a:endParaRPr lang="es-MX" dirty="0"/>
          </a:p>
        </p:txBody>
      </p:sp>
      <p:sp>
        <p:nvSpPr>
          <p:cNvPr id="3" name="2 Marcador de contenido"/>
          <p:cNvSpPr>
            <a:spLocks noGrp="1"/>
          </p:cNvSpPr>
          <p:nvPr>
            <p:ph sz="quarter" idx="1"/>
          </p:nvPr>
        </p:nvSpPr>
        <p:spPr/>
        <p:txBody>
          <a:bodyPr>
            <a:normAutofit/>
          </a:bodyPr>
          <a:lstStyle/>
          <a:p>
            <a:pPr algn="just"/>
            <a:endParaRPr lang="es-MX" dirty="0" smtClean="0"/>
          </a:p>
          <a:p>
            <a:pPr algn="just"/>
            <a:r>
              <a:rPr lang="es-MX" dirty="0" smtClean="0"/>
              <a:t>Es una enfermedad autoinmune de la placa neuromuscular que se caracteriza por la presencia de debilidad muscular fluctuante y fatiga de distintos grupos musculares, a causa de anticuerpos dirigidos contra los receptores nicotínicos de </a:t>
            </a:r>
            <a:r>
              <a:rPr lang="es-MX" dirty="0" err="1" smtClean="0"/>
              <a:t>acetilcolina</a:t>
            </a:r>
            <a:r>
              <a:rPr lang="es-MX" dirty="0" smtClean="0"/>
              <a:t> de la membrana </a:t>
            </a:r>
            <a:r>
              <a:rPr lang="es-MX" dirty="0" err="1" smtClean="0"/>
              <a:t>postsináptica</a:t>
            </a:r>
            <a:r>
              <a:rPr lang="es-MX" dirty="0" smtClean="0"/>
              <a:t> neuromuscular.</a:t>
            </a:r>
            <a:endParaRPr lang="es-MX" dirty="0"/>
          </a:p>
        </p:txBody>
      </p:sp>
      <p:sp>
        <p:nvSpPr>
          <p:cNvPr id="4" name="3 CuadroTexto"/>
          <p:cNvSpPr txBox="1"/>
          <p:nvPr/>
        </p:nvSpPr>
        <p:spPr>
          <a:xfrm>
            <a:off x="251520" y="6381328"/>
            <a:ext cx="8424936" cy="430887"/>
          </a:xfrm>
          <a:prstGeom prst="rect">
            <a:avLst/>
          </a:prstGeom>
          <a:noFill/>
        </p:spPr>
        <p:txBody>
          <a:bodyPr wrap="square" rtlCol="0">
            <a:spAutoFit/>
          </a:bodyPr>
          <a:lstStyle/>
          <a:p>
            <a:pPr marL="228600" indent="-228600">
              <a:buFontTx/>
              <a:buAutoNum type="arabicPeriod"/>
            </a:pPr>
            <a:r>
              <a:rPr lang="es-MX" sz="1100" dirty="0" err="1" smtClean="0"/>
              <a:t>Drachman</a:t>
            </a:r>
            <a:r>
              <a:rPr lang="es-MX" sz="1100" dirty="0" smtClean="0"/>
              <a:t> </a:t>
            </a:r>
            <a:r>
              <a:rPr lang="es-MX" sz="1100" dirty="0"/>
              <a:t>DB. Miastenia </a:t>
            </a:r>
            <a:r>
              <a:rPr lang="es-MX" sz="1100" dirty="0" err="1"/>
              <a:t>Gravis</a:t>
            </a:r>
            <a:r>
              <a:rPr lang="es-MX" sz="1100" dirty="0"/>
              <a:t>. N </a:t>
            </a:r>
            <a:r>
              <a:rPr lang="es-MX" sz="1100" dirty="0" err="1"/>
              <a:t>Engl</a:t>
            </a:r>
            <a:r>
              <a:rPr lang="es-MX" sz="1100" dirty="0"/>
              <a:t>. </a:t>
            </a:r>
            <a:r>
              <a:rPr lang="es-MX" sz="1100" dirty="0" err="1"/>
              <a:t>Med</a:t>
            </a:r>
            <a:r>
              <a:rPr lang="es-MX" sz="1100" dirty="0"/>
              <a:t>. 1994, </a:t>
            </a:r>
            <a:r>
              <a:rPr lang="es-MX" sz="1100" dirty="0" smtClean="0"/>
              <a:t>330:1797-810</a:t>
            </a:r>
          </a:p>
          <a:p>
            <a:pPr marL="228600" indent="-228600">
              <a:buFontTx/>
              <a:buAutoNum type="arabicPeriod"/>
            </a:pPr>
            <a:r>
              <a:rPr lang="es-MX" sz="1100" dirty="0" smtClean="0"/>
              <a:t>Harrison. Principios de Medicina Interna. Miastenia grave. McGraw-Hill-Interamericana</a:t>
            </a:r>
          </a:p>
        </p:txBody>
      </p:sp>
      <p:sp>
        <p:nvSpPr>
          <p:cNvPr id="5" name="4 Rectángulo redondeado"/>
          <p:cNvSpPr/>
          <p:nvPr/>
        </p:nvSpPr>
        <p:spPr>
          <a:xfrm>
            <a:off x="395536" y="5013176"/>
            <a:ext cx="324036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Miastenia grave</a:t>
            </a:r>
            <a:endParaRPr lang="es-MX" dirty="0"/>
          </a:p>
        </p:txBody>
      </p:sp>
      <p:sp>
        <p:nvSpPr>
          <p:cNvPr id="6" name="5 Flecha derecha"/>
          <p:cNvSpPr/>
          <p:nvPr/>
        </p:nvSpPr>
        <p:spPr>
          <a:xfrm>
            <a:off x="3995936" y="5085184"/>
            <a:ext cx="144016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Rectángulo redondeado"/>
          <p:cNvSpPr/>
          <p:nvPr/>
        </p:nvSpPr>
        <p:spPr>
          <a:xfrm>
            <a:off x="5724128" y="5013176"/>
            <a:ext cx="280831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Miastenia autoinmune</a:t>
            </a:r>
            <a:endParaRPr lang="es-MX"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4638"/>
            <a:ext cx="7772400" cy="778098"/>
          </a:xfrm>
        </p:spPr>
        <p:txBody>
          <a:bodyPr/>
          <a:lstStyle/>
          <a:p>
            <a:r>
              <a:rPr lang="es-MX" b="1" u="sng" dirty="0" smtClean="0"/>
              <a:t>Músculos axiales</a:t>
            </a:r>
            <a:endParaRPr lang="es-MX" b="1" u="sng" dirty="0"/>
          </a:p>
        </p:txBody>
      </p:sp>
      <p:sp>
        <p:nvSpPr>
          <p:cNvPr id="7" name="6 Rectángulo redondeado"/>
          <p:cNvSpPr/>
          <p:nvPr/>
        </p:nvSpPr>
        <p:spPr>
          <a:xfrm>
            <a:off x="3707904" y="1340768"/>
            <a:ext cx="446449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t>Debilidad muscular respiratoria</a:t>
            </a:r>
            <a:endParaRPr lang="es-MX" sz="2400" b="1" dirty="0"/>
          </a:p>
        </p:txBody>
      </p:sp>
      <p:sp>
        <p:nvSpPr>
          <p:cNvPr id="6" name="5 Marcador de contenido"/>
          <p:cNvSpPr>
            <a:spLocks noGrp="1"/>
          </p:cNvSpPr>
          <p:nvPr>
            <p:ph sz="quarter" idx="1"/>
          </p:nvPr>
        </p:nvSpPr>
        <p:spPr>
          <a:xfrm>
            <a:off x="395536" y="2060848"/>
            <a:ext cx="4824536" cy="4102968"/>
          </a:xfrm>
        </p:spPr>
        <p:txBody>
          <a:bodyPr>
            <a:normAutofit fontScale="92500" lnSpcReduction="10000"/>
          </a:bodyPr>
          <a:lstStyle/>
          <a:p>
            <a:pPr algn="just"/>
            <a:endParaRPr lang="es-MX" dirty="0" smtClean="0"/>
          </a:p>
          <a:p>
            <a:pPr algn="just"/>
            <a:r>
              <a:rPr lang="es-MX" sz="2400" dirty="0" smtClean="0"/>
              <a:t>Incluso los pacientes que no son conscientes de los problemas respiratorios pueden tener debilidad muscular respiratoria que interfiere con su sueño y por lo tanto hace que esté cansado y menos atentos durante el día.</a:t>
            </a:r>
          </a:p>
          <a:p>
            <a:pPr algn="just"/>
            <a:endParaRPr lang="es-MX" sz="2400" dirty="0" smtClean="0"/>
          </a:p>
          <a:p>
            <a:pPr algn="just"/>
            <a:r>
              <a:rPr lang="es-MX" sz="2400" dirty="0" smtClean="0"/>
              <a:t>A veces, un estudio del sueño es útil para identificar este tipo de problemas.</a:t>
            </a:r>
          </a:p>
        </p:txBody>
      </p:sp>
      <p:sp>
        <p:nvSpPr>
          <p:cNvPr id="19458" name="AutoShape 2" descr="data:image/jpg;base64,/9j/4AAQSkZJRgABAQAAAQABAAD/2wCEAAkGBhQSEBQUExQVFRUVFxoZFxcYGBgbGRwXFx0YHhwYGRwcICYeFxwlHRceHy8hJCcpLS4sFx8xNTAqNSYrLCkBCQoKDgwOGg8PGioiHyQrNS8sKSw0Liw1LCw1LC8sLCovKSwvLCwsLDAsLCwsLCosLCwsLC0sLykpLCwsLCwqNP/AABEIAJYAdQMBIgACEQEDEQH/xAAcAAABBQEBAQAAAAAAAAAAAAAGAAEEBQcDAgj/xABGEAACAQMCAwQFBwoEBQUAAAABAgMABBESIQUGMQcTQVEiYXGBkSMyNHJzssIUF0JSU5KhsdHwFTNjwSRUgqLSJWKj4fH/xAAbAQACAgMBAAAAAAAAAAAAAAADBgQFAQIHAP/EADoRAAEDAgMFBAgDCQEAAAAAAAEAAgMEEQUSITFBUXGxM2GBkRMiMjRScsHRFBUjFiRCU2KC4fDxBv/aAAwDAQACEQMRAD8ANOTeTbSaxgkkgRnZcsx1ZJyR5+VW1zyPw5EZ3t4wqAsx9LZVGSevkK99nx/9NtvqH7zUQSyBVLMQFAJJJwABuSSeg9dAjjbkGg2Kzq6ucVEgD3WzHeeKAoI+BOwUfk+T0yXA+JwBXaXh/BVm7krCJdQTR8pnUSAB5dTVBw7i1uvDuJJJIhMlxN3a6gWYsF0MoByRqAOem1c5rtUuohePqKcOeOcCRdev5TMec47wqQMZzkj20DMLDQeStjDJmcBJJpf+LU6A32eB8NUR2XDuCzSCONYGctpCgvkkBjtvuMKd+nxFTrjlThaSxxNDGJJc6F9PLaRk438BQdw6/jtp7MLJFcQa9UWWCzQB1AfvdI06QGZjnqVJyN6qOZeaBLfvOiF+6eMxMSdCpEx9FhgD029Ib5wT18PGRgFyAsfh5nShrZX5SNCTvuQBrbxHO10bXdvwOJ2jcQq6Ehl+UyCOo2rtfcM4NCI2kWFRKupDlyGXbcEE7biga143c3V8z95bGV4GjVcN3elhkQjXjvJMt47E5HSjvl38hSyVopFLQwuC0jBZE70+kHUn0MybYPqAzWWEPJsB5IUwkhYwufJc2uMx337tNed/BQc8B/0P/lqZw7hfBpywiWFyq6iAXyFHU7nfHqqi4S0B4AS7R95Ek4TLDKvJ3o04z85l6A7nwp+VZ4xNaTXUsShLfRbsmyZAIdJnJ2lCt804G5xvtWAdRcDXuRZGENkLZJLtJHtXuRfdbz4bdbK84Xwvg1y+iFIXbSWwO8zpGMnf2j41LsuVOFzNIscMbNE2iQDX6LDwOT6qHOD8yxW54rIJELNOTENajUWLBWU7+jkgltwBvXHlCb/Dr8RXASLv4UBbvNYaQMcNkYCBstsRjYYPWtg5ulwO/wCiG+Kezy2R+gBAJ26Au4bAdwRp+b+w/wCWT4t/Wn/N/Yf8snxb+tdOZObrayXM8gDH5sa+lI31UG56degqVy7xtLu2iuIwwSVdQDAAjwIONsg5HuqR6NnAKl/GVP8AMd5lZL2qcHhtbiFYIxGrRkkDO51EZ3zT1M7a/pMH2R+8aVVM4AkIXRMJe99HG5xJNvqVedk/EmEb2zncKJ4s+MUpIIHqWRWH/UK0GSMMpDAEEYIIyCD1BHiKyWzufyaHhl7+jETDOf8AQnbGr2I+lveaMuJ8/wASOYYFN3cDrHEQVT7WT5kQ9pzt0qZSVDXw5juuD4Ln1c0iqk+Y9VcxcHt4yHWCJSNwyxoCPXkDIoW4vzBaPI6W1rHe3GfTKpH3asf2s5BUesDUfVXGbhU91vfS+gelrCWWL2SPs8x+C+qra0tEjUJGioq/NVRpUD1AbD+dVVXjcUd2wjMeO5asY8m7iUNpyc1w/e3rof8AQt1EUQ9TOMSTdANyBsK68yhYYVt7aGNprhtEMehdIbG8zDHRBvk532olIob41yPHdXInknuFITQEjfQNPiAQNWGO53qjirvSzh9S71RuHRHOcNs0lW/DODWPDLeJZngDRjJmmKB2fqWBbfr0A6bVCn55sHLi1tZL1n+eYbcFGOc+nI4CnfffNc7blOxtsv3MQI6yy4ds+euUn2dfGrO14tDL6Mc0UhHgkiN/BT/tV1JjYt+lGSOJ/wAIORxN3OVMLi8kUrHw6xto2wfl2DnIzhikagZAO2/nvXG+4Hcdy/fXcccShpDHb2sKINIPpZk1nOBjOM9KKwvt+H94qv5gsmmtJ4kwHkidFycDUynGTjbfFVn5xUSPAJDRfgiZLDaVTdmvDIl4UtzeCI94Xl1ypH6MZOlQWIxghc7Y+d66ly8QHEGDW8KRwjAF1JEplcKdvydHB0p5O22+w8aq+DckSFIRfzC4WBFWKBRiBAoABIwO8YY6kYoxWp9fjLWjJT6nj9loxrycziVAXhyQxysgAYqzNISS7EKd3dss23ntTdj4P+DWhJzkSH3GWTFPzDNos7hv1YZD/wBjVJ7Mbfu+EWQPjArfvkt+Ki4C5z2Pe43uQhT6WAQV21/SYPsj940qXbX9Jg+yP3jSqVU9qV0XBvcY+R6lXfALBJuGRRSLqR4yGHTI1NtkHarfhnCoreMRwxrGg8FGM+s+JPrNQeTvoFv9T8TVcUmTSOzObfS50SbVAenef6j1SxSApZoc5u51isQoKmSVxlYwQuwONTN4DP8AexrSGF87gxguUAmyJKreL8ehto3eWRVCqTjUNR9SrnJPsrJuO9qF3cIYkRIFbqyMxfHiAx6Z9Qz66EjCuckZP6x3PxPWmGmwBx1mNu4aoeYnYrLmLjs19J3kznT+hED6CKfDHifM+uq4RgYI9EjoV2YEdCCOlPSppZG1jcrRosZArBeYrzYm7uCy9PlGx6tuh/8AujPh3bK4RBNaszAAOyOBkgbkIV26Zxms8p8VHmooJhZ7R0Xstti+iOFcUjuYUmiOpHGV89uoI8GB2NSa+e7LjlzDGY4biSKMsW0ocekcZOcE+A2zRRyFzndC8igllaaOZtHyh1MrYJDK2MkbHY9aWqjA3sDnscLDW3csh53hHXaLdaOFXZ84tP75Vf8Aejfly17uztkx8yGJcfVRRQR2hcJlueHyRQrqcsh05ALBGDFRnx2q+5c7QbWfTE7G3nAAMM/oPnH6OrAcZ8R1qywEtEBF9b7FHn9pBXbX9Jg+yP3jSpu2o5uYPsj940qkVHaFdFwb3GPkepRLyf8AQbf6n4mq5qm5P+g2/wBT8TVc0jzdq7mUn1Xbv+Y9VA4vxWO2heaU4RBvjqSdgoHiSdqwTjHFnup5J5fnORsNwqgeig9g+JzWq9rULHh2ofNjlRnHq3UfBiDWPBs024DC0RGXeTZQibu1TikRXawtJJpO7hR5H/VRSfiegA8ycVo3BeymAJqu537zUFdI5FVFc40x5wSWII8tz41fucAtS/gszApEVK4xY9xczQ5PyUjoM9cBjpznrlcHp51FrYFbg3TUqVKvLKfNSOE8Ua1uorhQH7o50HYEEEEZHQ4O1Rq8zglSB5YrVzQ5pBWjhovo+xvFlijkXOmRVdcjfDAEezY15v8AhcU6aJY0kXydQ3wzkg+zFD3Z3zMl1baAhjNuEjKltWVCjSwOB4KfDwFFYrnM7H00zm7CD/xEbZzVlPPfB4raWJIgQpTOkszBdzsoYnQPUNqap3aj/nw/Zn7xpUw073Pia5xubJ+wsfujOX1KMeT/AKBb/U/E1XNU3J/0C3+p+JquKWJ+1dzKS6vt3/MeqjcT4es8MkT7rIpU+/y8iDg+6hOPslsR87vnHgGmPT/oA9fxoyzj3U6uD0IPsIP8qNBUTxC0TiB3KKQN6xe45mPB769gtIkw7R6dZdtOhc9AcuSXPU7eVXvZfy7LOFuriUtGkztFAOgnydUjrjZgWyB138qn9m8EM3G+JTOyGVJCIlJGrcsHZRnJOlAMjpqolurf8m4v6P8Al38LMR0H5RAFyw8i0Z6+amugMB9CCdth0UEH1lN4nyraXJBnt4pDsNRX0sfWGD/Gvnzidm1tI8ckbppdhgqfM4wfEeGc19L0Pc+cAe9sZIYyNeVdNR9HVGc4PlkZHTx8K0jeQbFHOmoWCmvNWHHOX7mzwbmExqzFVbUrKSN8eiTg488bVXg5qWiNN0qcD+/9qanPTNZWVonYqCfyxjtlohg+oOa1DNAHY1F/wk0n7Sf0fZGqj+Zo9xXP8WIdVvt/ui9H7KzjtT/z4fsz9409Re0e4Z73QQFVI10nxIfJOfYcilVvSttC0Hgn/DPdWcvqjrk4/wDAwfU/E1XJqm5O+gQfU/E1XNLM/aO5lJlV27/mPVU3NvD2uLG5iTd3jIUeZGCB78YrKeSOULK8UxSzTw3SkgxZRQepBVWTJIGxBOQR5HNa9xzigtraadtxEhbHmegHvYge+hjsv4JA1st4dMt1KWaSQnUyMzNsBuU8ST1PspnwNzhC++y+nNV8ou4IY5b4JDw/mJI5pWWNRrhkbCh2dRszDYDJb3qM0dz8aS/4nB3B1w2SyNJKB6BmkUoI1bo2AxJIz4Vf3nCYZsd7FHJjprVWxnrjI291SY4goAUAAbAAAAewDYVfma7bIQi1uvdUfNnNMdjB3jjUzZEcYOC7D1/oqOpbw9dXhFDXN/I0V/3ZeSSN49QVl0kYYgkFSMHceo0EWv6yKe5Yxxnme4vZC9weh9BBsigjoo9/zupqvo65g7IriNkNo/fgghxIUjIO2CMbEHf10Br5EYIJBHXcEj39KmtIOxeYdyfNeZHAG+/kPE+oeZr2xwPKijs24A1xfJNp+StzqZjurPjCovgxycn2UOeVsMZe7YFs47gtO5J4Wbbh9vGww2jW31pCXP8AMD3VfA01PXNZpDK8vO83RQLCyzbtR/z4fsz940qXah/nw/Zn7xp6ZaXsW8k+4Z7ozl9Si/k/6Db/AFD95quQD66puT/oNv8AU/E1eOL8sCe4im7+ePuyMpG5CuFOcMPDPQkeFULmsdM7ObC5SVV39M+3xHqqJufywZZuGXgjIwSYyykHzBAGKq7TlJJQbvhMs1m+TmORWVDjBx6WcDfH6S0Vce5nlim7iC0muJSobIwkWG8S58vdVvwl52iDXCIkpzqVGLKNzj0j443qyE7qdmeFuW+7Ne/9qgZQTqUO8s89yGcWd/F3F1+i3SKXwGnwBONsEg+GOgNqz7tNktXtSHljFwnpQBWzJ3gI9EBct6XTw6D20WctTTPaQNcLpmKDvAdjq8yPAkbkVf005qIhIRY8PssbDZWtcrotpOgAtg6QemrBxnAzjPvroTiq3joMlrcLHJpfunGpTuraT8D09YzUgalZKy/ivaGwu5JO4YXMUbQD5dXt0bfU6qqZdt+pPgPKgGZ9KnJ333P6x33rzbXAKZAwFH/7v4/1qZy3wSTiF0kSA6MhpD4Ig6lvLPT31McWxtLjoAh3AHG617l/s8sRBC726vIY0Zmcsx1FQTsTp8fKi2G3VFCoqqoGwUAAewD217RQAABgAAAeQAxinrnFRUyTOOZxIUprQEhSpUs1FWVm3akPl4fsz940qXaifl4fsz9409NVJ2LeSfcL90Zy+pRhyd9Bg+p+Jqt6qOT/AKDb/U/E1XGmlubtXcykur7eT5j1QTxTjV3eyPb2StDEjFZrtwRhlJDLED1I3GR/Ch/tO5XuY7eN4ZJZIIItMmZCX6k626ahuPPFaqEA6f3/AH/vUfiVis0MkTY0yIyHPTDAjPqqyhxARyMytAaPHxuoJjuChO04KljZwy8PsVnuJUU6yQSrMmrU7Mc41bELjp1HicQE6F141YGrHTVj0se+s85f58SxgS0v0mjmgGjUIy6ugJ0lSPVj4VZ3fOFxcJjh9rIcjH5RcL3US58VDek5/vBpue8e0SLcUJpAVzxLmUd4ba30y3ODlc5SIfrzEAhQCfm9SdtutRuIWS2XC7nSdTCKZ3kOMySurapD6yT8MDwoT7Dd0vWY6mMseW6knD5J9p399FPaVJp4Td+tAD7GdAf5/wA63tZwC9e7boM7O+zq1ltIrmcPIz6vQLEIArMo2XBPzc7nx6VpNjwyKFdMMcca+SKqj27Dc++qTs6x/hVpj9mfjqbP8aJRSViNTK+Z7XONgTojRtAaCmAp6VKqtET1D4pxFLeF5pTpjQZY4zjJAG3juamUG9rbH/CZ8ecf31qTSxCWZrDsJAWHGwJQtzpx+G8kjeBiwVCDqVkIOTthgM+0ZpVZdqL5NkT42yn1b+VKm4wNh/TbsCe8Jdmo4z3fUow5O+gQfU/E1XNDnIvEEkskVTkxZjcYOzZzjf1MDkedEQpQqGkSuB4pOqu3f8x6pUzU9MwoCjpsZrjfT6YpH/VRj8FaqTm/m1bJFUL3k8ue7jzgbZy7nwUfx3rLOLcWu5EJnvZcHqi5CHO2kBcZGavaDCZqoCS9m96hz1UcRyHaUVdgx+Su/rxH4o9HXOvDzPw+6jUZLQvpHrUah/Khnsd5fltrebvo2jaSRSA2x0rGCDt9c0ftTW82fotmi7VgvInaM1gDBOjNCWJ2+fGT87Y/OBIzpyD1xmtl4TxqG5jEkEiyL4kHcfWHVffQz2ncBsmt2mnXTNjEbRkLI7norfouB84kjKgHBGax/h8dzbnv7d2Uj9JSQSvidJ+cvkDUGqwmOrvIzR3VCM/oTZxX0pilQ5yHzT+X2iyHAkUlJQOmodCPIMMH1EGiOkqaF0MhjdtCmtdmFwlQv2mWuvhV0PJQ37rqf5A0UZqv5gtO9tLiP9eKRR7dJ/oKJSvyTMdwI6rzh6pWec+T64eGt11WUZz7hSqn4led5YcMP6tsUPtjkdcfAD40qc6gfqFPWDe5R8j1Kt+UObI7KORDG7mSTWcFQB6Krgbb/NzV8O1OL9hJ++v9KVKq6Smikdmc25R34LSPcXFpuTfaUvzpxfsJP31/pS/OlF+wk/fX+lKlQ/wcPwrH5FR/CfMoQ45xSK5vGuW70ZRUVPQIVR5H1nJ99TOXuM2ls/etBJNMD6LMyYQf+xcYB826+WKVKrJtRIxgjabAIH7N4fnz5NeNz90TfnWi/YSfvr/40/514v2En76/+NKlWvpnIv5BRfCfMoQ5q40l9NrcyqgGlUGjAXqwz5scZPkMedRPyiH/AFf+ylSoza2ZosD0QJP/ADGGyG72E+J+6ncm8ah4e8xVZXWYL6JKjDLnfPjnNFH50ov2En76/wBKVKoE8TJn55Bco7cBomiwafM/dcZu1Bf0ISPWzZ/htVVddoM750yd3n9WKMn4sTSpVqyCJhuGhZOB0XwnzP3QuIx3SRKWIjLkagB886iBjwz/ADp6VKpReXG5U+GnjhYI2DQL/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9460" name="AutoShape 4" descr="data:image/jpg;base64,/9j/4AAQSkZJRgABAQAAAQABAAD/2wCEAAkGBhQSEBQUExQVFRUVFxoZFxcYGBgbGRwXFx0YHhwYGRwcICYeFxwlHRceHy8hJCcpLS4sFx8xNTAqNSYrLCkBCQoKDgwOGg8PGioiHyQrNS8sKSw0Liw1LCw1LC8sLCovKSwvLCwsLDAsLCwsLCosLCwsLC0sLykpLCwsLCwqNP/AABEIAJYAdQMBIgACEQEDEQH/xAAcAAABBQEBAQAAAAAAAAAAAAAGAAEEBQcDAgj/xABGEAACAQMCAwQFBwoEBQUAAAABAgMABBESIQUGMQcTQVEiYXGBkSMyNHJzssIUF0JSU5KhsdHwFTNjwSRUgqLSJWKj4fH/xAAbAQACAgMBAAAAAAAAAAAAAAADBgQFAQIHAP/EADoRAAEDAgMFBAgDCQEAAAAAAAEAAgMEEQUSITFBUXGxM2GBkRMiMjRScsHRFBUjFiRCU2KC4fDxBv/aAAwDAQACEQMRAD8ANOTeTbSaxgkkgRnZcsx1ZJyR5+VW1zyPw5EZ3t4wqAsx9LZVGSevkK99nx/9NtvqH7zUQSyBVLMQFAJJJwABuSSeg9dAjjbkGg2Kzq6ucVEgD3WzHeeKAoI+BOwUfk+T0yXA+JwBXaXh/BVm7krCJdQTR8pnUSAB5dTVBw7i1uvDuJJJIhMlxN3a6gWYsF0MoByRqAOem1c5rtUuohePqKcOeOcCRdev5TMec47wqQMZzkj20DMLDQeStjDJmcBJJpf+LU6A32eB8NUR2XDuCzSCONYGctpCgvkkBjtvuMKd+nxFTrjlThaSxxNDGJJc6F9PLaRk438BQdw6/jtp7MLJFcQa9UWWCzQB1AfvdI06QGZjnqVJyN6qOZeaBLfvOiF+6eMxMSdCpEx9FhgD029Ib5wT18PGRgFyAsfh5nShrZX5SNCTvuQBrbxHO10bXdvwOJ2jcQq6Ehl+UyCOo2rtfcM4NCI2kWFRKupDlyGXbcEE7biga143c3V8z95bGV4GjVcN3elhkQjXjvJMt47E5HSjvl38hSyVopFLQwuC0jBZE70+kHUn0MybYPqAzWWEPJsB5IUwkhYwufJc2uMx337tNed/BQc8B/0P/lqZw7hfBpywiWFyq6iAXyFHU7nfHqqi4S0B4AS7R95Ek4TLDKvJ3o04z85l6A7nwp+VZ4xNaTXUsShLfRbsmyZAIdJnJ2lCt804G5xvtWAdRcDXuRZGENkLZJLtJHtXuRfdbz4bdbK84Xwvg1y+iFIXbSWwO8zpGMnf2j41LsuVOFzNIscMbNE2iQDX6LDwOT6qHOD8yxW54rIJELNOTENajUWLBWU7+jkgltwBvXHlCb/Dr8RXASLv4UBbvNYaQMcNkYCBstsRjYYPWtg5ulwO/wCiG+Kezy2R+gBAJ26Au4bAdwRp+b+w/wCWT4t/Wn/N/Yf8snxb+tdOZObrayXM8gDH5sa+lI31UG56degqVy7xtLu2iuIwwSVdQDAAjwIONsg5HuqR6NnAKl/GVP8AMd5lZL2qcHhtbiFYIxGrRkkDO51EZ3zT1M7a/pMH2R+8aVVM4AkIXRMJe99HG5xJNvqVedk/EmEb2zncKJ4s+MUpIIHqWRWH/UK0GSMMpDAEEYIIyCD1BHiKyWzufyaHhl7+jETDOf8AQnbGr2I+lveaMuJ8/wASOYYFN3cDrHEQVT7WT5kQ9pzt0qZSVDXw5juuD4Ln1c0iqk+Y9VcxcHt4yHWCJSNwyxoCPXkDIoW4vzBaPI6W1rHe3GfTKpH3asf2s5BUesDUfVXGbhU91vfS+gelrCWWL2SPs8x+C+qra0tEjUJGioq/NVRpUD1AbD+dVVXjcUd2wjMeO5asY8m7iUNpyc1w/e3rof8AQt1EUQ9TOMSTdANyBsK68yhYYVt7aGNprhtEMehdIbG8zDHRBvk532olIob41yPHdXInknuFITQEjfQNPiAQNWGO53qjirvSzh9S71RuHRHOcNs0lW/DODWPDLeJZngDRjJmmKB2fqWBbfr0A6bVCn55sHLi1tZL1n+eYbcFGOc+nI4CnfffNc7blOxtsv3MQI6yy4ds+euUn2dfGrO14tDL6Mc0UhHgkiN/BT/tV1JjYt+lGSOJ/wAIORxN3OVMLi8kUrHw6xto2wfl2DnIzhikagZAO2/nvXG+4Hcdy/fXcccShpDHb2sKINIPpZk1nOBjOM9KKwvt+H94qv5gsmmtJ4kwHkidFycDUynGTjbfFVn5xUSPAJDRfgiZLDaVTdmvDIl4UtzeCI94Xl1ypH6MZOlQWIxghc7Y+d66ly8QHEGDW8KRwjAF1JEplcKdvydHB0p5O22+w8aq+DckSFIRfzC4WBFWKBRiBAoABIwO8YY6kYoxWp9fjLWjJT6nj9loxrycziVAXhyQxysgAYqzNISS7EKd3dss23ntTdj4P+DWhJzkSH3GWTFPzDNos7hv1YZD/wBjVJ7Mbfu+EWQPjArfvkt+Ki4C5z2Pe43uQhT6WAQV21/SYPsj940qXbX9Jg+yP3jSqVU9qV0XBvcY+R6lXfALBJuGRRSLqR4yGHTI1NtkHarfhnCoreMRwxrGg8FGM+s+JPrNQeTvoFv9T8TVcUmTSOzObfS50SbVAenef6j1SxSApZoc5u51isQoKmSVxlYwQuwONTN4DP8AexrSGF87gxguUAmyJKreL8ehto3eWRVCqTjUNR9SrnJPsrJuO9qF3cIYkRIFbqyMxfHiAx6Z9Qz66EjCuckZP6x3PxPWmGmwBx1mNu4aoeYnYrLmLjs19J3kznT+hED6CKfDHifM+uq4RgYI9EjoV2YEdCCOlPSppZG1jcrRosZArBeYrzYm7uCy9PlGx6tuh/8AujPh3bK4RBNaszAAOyOBkgbkIV26Zxms8p8VHmooJhZ7R0Xstti+iOFcUjuYUmiOpHGV89uoI8GB2NSa+e7LjlzDGY4biSKMsW0ocekcZOcE+A2zRRyFzndC8igllaaOZtHyh1MrYJDK2MkbHY9aWqjA3sDnscLDW3csh53hHXaLdaOFXZ84tP75Vf8Aejfly17uztkx8yGJcfVRRQR2hcJlueHyRQrqcsh05ALBGDFRnx2q+5c7QbWfTE7G3nAAMM/oPnH6OrAcZ8R1qywEtEBF9b7FHn9pBXbX9Jg+yP3jSpu2o5uYPsj940qkVHaFdFwb3GPkepRLyf8AQbf6n4mq5qm5P+g2/wBT8TVc0jzdq7mUn1Xbv+Y9VA4vxWO2heaU4RBvjqSdgoHiSdqwTjHFnup5J5fnORsNwqgeig9g+JzWq9rULHh2ofNjlRnHq3UfBiDWPBs024DC0RGXeTZQibu1TikRXawtJJpO7hR5H/VRSfiegA8ycVo3BeymAJqu537zUFdI5FVFc40x5wSWII8tz41fucAtS/gszApEVK4xY9xczQ5PyUjoM9cBjpznrlcHp51FrYFbg3TUqVKvLKfNSOE8Ua1uorhQH7o50HYEEEEZHQ4O1Rq8zglSB5YrVzQ5pBWjhovo+xvFlijkXOmRVdcjfDAEezY15v8AhcU6aJY0kXydQ3wzkg+zFD3Z3zMl1baAhjNuEjKltWVCjSwOB4KfDwFFYrnM7H00zm7CD/xEbZzVlPPfB4raWJIgQpTOkszBdzsoYnQPUNqap3aj/nw/Zn7xpUw073Pia5xubJ+wsfujOX1KMeT/AKBb/U/E1XNU3J/0C3+p+JquKWJ+1dzKS6vt3/MeqjcT4es8MkT7rIpU+/y8iDg+6hOPslsR87vnHgGmPT/oA9fxoyzj3U6uD0IPsIP8qNBUTxC0TiB3KKQN6xe45mPB769gtIkw7R6dZdtOhc9AcuSXPU7eVXvZfy7LOFuriUtGkztFAOgnydUjrjZgWyB138qn9m8EM3G+JTOyGVJCIlJGrcsHZRnJOlAMjpqolurf8m4v6P8Al38LMR0H5RAFyw8i0Z6+amugMB9CCdth0UEH1lN4nyraXJBnt4pDsNRX0sfWGD/Gvnzidm1tI8ckbppdhgqfM4wfEeGc19L0Pc+cAe9sZIYyNeVdNR9HVGc4PlkZHTx8K0jeQbFHOmoWCmvNWHHOX7mzwbmExqzFVbUrKSN8eiTg488bVXg5qWiNN0qcD+/9qanPTNZWVonYqCfyxjtlohg+oOa1DNAHY1F/wk0n7Sf0fZGqj+Zo9xXP8WIdVvt/ui9H7KzjtT/z4fsz9409Re0e4Z73QQFVI10nxIfJOfYcilVvSttC0Hgn/DPdWcvqjrk4/wDAwfU/E1XJqm5O+gQfU/E1XNLM/aO5lJlV27/mPVU3NvD2uLG5iTd3jIUeZGCB78YrKeSOULK8UxSzTw3SkgxZRQepBVWTJIGxBOQR5HNa9xzigtraadtxEhbHmegHvYge+hjsv4JA1st4dMt1KWaSQnUyMzNsBuU8ST1PspnwNzhC++y+nNV8ou4IY5b4JDw/mJI5pWWNRrhkbCh2dRszDYDJb3qM0dz8aS/4nB3B1w2SyNJKB6BmkUoI1bo2AxJIz4Vf3nCYZsd7FHJjprVWxnrjI291SY4goAUAAbAAAAewDYVfma7bIQi1uvdUfNnNMdjB3jjUzZEcYOC7D1/oqOpbw9dXhFDXN/I0V/3ZeSSN49QVl0kYYgkFSMHceo0EWv6yKe5Yxxnme4vZC9weh9BBsigjoo9/zupqvo65g7IriNkNo/fgghxIUjIO2CMbEHf10Br5EYIJBHXcEj39KmtIOxeYdyfNeZHAG+/kPE+oeZr2xwPKijs24A1xfJNp+StzqZjurPjCovgxycn2UOeVsMZe7YFs47gtO5J4Wbbh9vGww2jW31pCXP8AMD3VfA01PXNZpDK8vO83RQLCyzbtR/z4fsz940qXah/nw/Zn7xp6ZaXsW8k+4Z7ozl9Si/k/6Db/AFD95quQD66puT/oNv8AU/E1eOL8sCe4im7+ePuyMpG5CuFOcMPDPQkeFULmsdM7ObC5SVV39M+3xHqqJufywZZuGXgjIwSYyykHzBAGKq7TlJJQbvhMs1m+TmORWVDjBx6WcDfH6S0Vce5nlim7iC0muJSobIwkWG8S58vdVvwl52iDXCIkpzqVGLKNzj0j443qyE7qdmeFuW+7Ne/9qgZQTqUO8s89yGcWd/F3F1+i3SKXwGnwBONsEg+GOgNqz7tNktXtSHljFwnpQBWzJ3gI9EBct6XTw6D20WctTTPaQNcLpmKDvAdjq8yPAkbkVf005qIhIRY8PssbDZWtcrotpOgAtg6QemrBxnAzjPvroTiq3joMlrcLHJpfunGpTuraT8D09YzUgalZKy/ivaGwu5JO4YXMUbQD5dXt0bfU6qqZdt+pPgPKgGZ9KnJ333P6x33rzbXAKZAwFH/7v4/1qZy3wSTiF0kSA6MhpD4Ig6lvLPT31McWxtLjoAh3AHG617l/s8sRBC726vIY0Zmcsx1FQTsTp8fKi2G3VFCoqqoGwUAAewD217RQAABgAAAeQAxinrnFRUyTOOZxIUprQEhSpUs1FWVm3akPl4fsz940qXaifl4fsz9409NVJ2LeSfcL90Zy+pRhyd9Bg+p+Jqt6qOT/AKDb/U/E1XGmlubtXcykur7eT5j1QTxTjV3eyPb2StDEjFZrtwRhlJDLED1I3GR/Ch/tO5XuY7eN4ZJZIIItMmZCX6k626ahuPPFaqEA6f3/AH/vUfiVis0MkTY0yIyHPTDAjPqqyhxARyMytAaPHxuoJjuChO04KljZwy8PsVnuJUU6yQSrMmrU7Mc41bELjp1HicQE6F141YGrHTVj0se+s85f58SxgS0v0mjmgGjUIy6ugJ0lSPVj4VZ3fOFxcJjh9rIcjH5RcL3US58VDek5/vBpue8e0SLcUJpAVzxLmUd4ba30y3ODlc5SIfrzEAhQCfm9SdtutRuIWS2XC7nSdTCKZ3kOMySurapD6yT8MDwoT7Dd0vWY6mMseW6knD5J9p399FPaVJp4Td+tAD7GdAf5/wA63tZwC9e7boM7O+zq1ltIrmcPIz6vQLEIArMo2XBPzc7nx6VpNjwyKFdMMcca+SKqj27Dc++qTs6x/hVpj9mfjqbP8aJRSViNTK+Z7XONgTojRtAaCmAp6VKqtET1D4pxFLeF5pTpjQZY4zjJAG3juamUG9rbH/CZ8ecf31qTSxCWZrDsJAWHGwJQtzpx+G8kjeBiwVCDqVkIOTthgM+0ZpVZdqL5NkT42yn1b+VKm4wNh/TbsCe8Jdmo4z3fUow5O+gQfU/E1XNDnIvEEkskVTkxZjcYOzZzjf1MDkedEQpQqGkSuB4pOqu3f8x6pUzU9MwoCjpsZrjfT6YpH/VRj8FaqTm/m1bJFUL3k8ue7jzgbZy7nwUfx3rLOLcWu5EJnvZcHqi5CHO2kBcZGavaDCZqoCS9m96hz1UcRyHaUVdgx+Su/rxH4o9HXOvDzPw+6jUZLQvpHrUah/Khnsd5fltrebvo2jaSRSA2x0rGCDt9c0ftTW82fotmi7VgvInaM1gDBOjNCWJ2+fGT87Y/OBIzpyD1xmtl4TxqG5jEkEiyL4kHcfWHVffQz2ncBsmt2mnXTNjEbRkLI7norfouB84kjKgHBGax/h8dzbnv7d2Uj9JSQSvidJ+cvkDUGqwmOrvIzR3VCM/oTZxX0pilQ5yHzT+X2iyHAkUlJQOmodCPIMMH1EGiOkqaF0MhjdtCmtdmFwlQv2mWuvhV0PJQ37rqf5A0UZqv5gtO9tLiP9eKRR7dJ/oKJSvyTMdwI6rzh6pWec+T64eGt11WUZz7hSqn4led5YcMP6tsUPtjkdcfAD40qc6gfqFPWDe5R8j1Kt+UObI7KORDG7mSTWcFQB6Krgbb/NzV8O1OL9hJ++v9KVKq6Smikdmc25R34LSPcXFpuTfaUvzpxfsJP31/pS/OlF+wk/fX+lKlQ/wcPwrH5FR/CfMoQ45xSK5vGuW70ZRUVPQIVR5H1nJ99TOXuM2ls/etBJNMD6LMyYQf+xcYB826+WKVKrJtRIxgjabAIH7N4fnz5NeNz90TfnWi/YSfvr/40/514v2En76/+NKlWvpnIv5BRfCfMoQ5q40l9NrcyqgGlUGjAXqwz5scZPkMedRPyiH/AFf+ylSoza2ZosD0QJP/ADGGyG72E+J+6ncm8ah4e8xVZXWYL6JKjDLnfPjnNFH50ov2En76/wBKVKoE8TJn55Bco7cBomiwafM/dcZu1Bf0ISPWzZ/htVVddoM750yd3n9WKMn4sTSpVqyCJhuGhZOB0XwnzP3QuIx3SRKWIjLkagB886iBjwz/ADp6VKpReXG5U+GnjhYI2DQL/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9462" name="AutoShape 6" descr="data:image/jpg;base64,/9j/4AAQSkZJRgABAQAAAQABAAD/2wCEAAkGBhQSEBQUExQVFRUVFxoZFxcYGBgbGRwXFx0YHhwYGRwcICYeFxwlHRceHy8hJCcpLS4sFx8xNTAqNSYrLCkBCQoKDgwOGg8PGioiHyQrNS8sKSw0Liw1LCw1LC8sLCovKSwvLCwsLDAsLCwsLCosLCwsLC0sLykpLCwsLCwqNP/AABEIAJYAdQMBIgACEQEDEQH/xAAcAAABBQEBAQAAAAAAAAAAAAAGAAEEBQcDAgj/xABGEAACAQMCAwQFBwoEBQUAAAABAgMABBESIQUGMQcTQVEiYXGBkSMyNHJzssIUF0JSU5KhsdHwFTNjwSRUgqLSJWKj4fH/xAAbAQACAgMBAAAAAAAAAAAAAAADBgQFAQIHAP/EADoRAAEDAgMFBAgDCQEAAAAAAAEAAgMEEQUSITFBUXGxM2GBkRMiMjRScsHRFBUjFiRCU2KC4fDxBv/aAAwDAQACEQMRAD8ANOTeTbSaxgkkgRnZcsx1ZJyR5+VW1zyPw5EZ3t4wqAsx9LZVGSevkK99nx/9NtvqH7zUQSyBVLMQFAJJJwABuSSeg9dAjjbkGg2Kzq6ucVEgD3WzHeeKAoI+BOwUfk+T0yXA+JwBXaXh/BVm7krCJdQTR8pnUSAB5dTVBw7i1uvDuJJJIhMlxN3a6gWYsF0MoByRqAOem1c5rtUuohePqKcOeOcCRdev5TMec47wqQMZzkj20DMLDQeStjDJmcBJJpf+LU6A32eB8NUR2XDuCzSCONYGctpCgvkkBjtvuMKd+nxFTrjlThaSxxNDGJJc6F9PLaRk438BQdw6/jtp7MLJFcQa9UWWCzQB1AfvdI06QGZjnqVJyN6qOZeaBLfvOiF+6eMxMSdCpEx9FhgD029Ib5wT18PGRgFyAsfh5nShrZX5SNCTvuQBrbxHO10bXdvwOJ2jcQq6Ehl+UyCOo2rtfcM4NCI2kWFRKupDlyGXbcEE7biga143c3V8z95bGV4GjVcN3elhkQjXjvJMt47E5HSjvl38hSyVopFLQwuC0jBZE70+kHUn0MybYPqAzWWEPJsB5IUwkhYwufJc2uMx337tNed/BQc8B/0P/lqZw7hfBpywiWFyq6iAXyFHU7nfHqqi4S0B4AS7R95Ek4TLDKvJ3o04z85l6A7nwp+VZ4xNaTXUsShLfRbsmyZAIdJnJ2lCt804G5xvtWAdRcDXuRZGENkLZJLtJHtXuRfdbz4bdbK84Xwvg1y+iFIXbSWwO8zpGMnf2j41LsuVOFzNIscMbNE2iQDX6LDwOT6qHOD8yxW54rIJELNOTENajUWLBWU7+jkgltwBvXHlCb/Dr8RXASLv4UBbvNYaQMcNkYCBstsRjYYPWtg5ulwO/wCiG+Kezy2R+gBAJ26Au4bAdwRp+b+w/wCWT4t/Wn/N/Yf8snxb+tdOZObrayXM8gDH5sa+lI31UG56degqVy7xtLu2iuIwwSVdQDAAjwIONsg5HuqR6NnAKl/GVP8AMd5lZL2qcHhtbiFYIxGrRkkDO51EZ3zT1M7a/pMH2R+8aVVM4AkIXRMJe99HG5xJNvqVedk/EmEb2zncKJ4s+MUpIIHqWRWH/UK0GSMMpDAEEYIIyCD1BHiKyWzufyaHhl7+jETDOf8AQnbGr2I+lveaMuJ8/wASOYYFN3cDrHEQVT7WT5kQ9pzt0qZSVDXw5juuD4Ln1c0iqk+Y9VcxcHt4yHWCJSNwyxoCPXkDIoW4vzBaPI6W1rHe3GfTKpH3asf2s5BUesDUfVXGbhU91vfS+gelrCWWL2SPs8x+C+qra0tEjUJGioq/NVRpUD1AbD+dVVXjcUd2wjMeO5asY8m7iUNpyc1w/e3rof8AQt1EUQ9TOMSTdANyBsK68yhYYVt7aGNprhtEMehdIbG8zDHRBvk532olIob41yPHdXInknuFITQEjfQNPiAQNWGO53qjirvSzh9S71RuHRHOcNs0lW/DODWPDLeJZngDRjJmmKB2fqWBbfr0A6bVCn55sHLi1tZL1n+eYbcFGOc+nI4CnfffNc7blOxtsv3MQI6yy4ds+euUn2dfGrO14tDL6Mc0UhHgkiN/BT/tV1JjYt+lGSOJ/wAIORxN3OVMLi8kUrHw6xto2wfl2DnIzhikagZAO2/nvXG+4Hcdy/fXcccShpDHb2sKINIPpZk1nOBjOM9KKwvt+H94qv5gsmmtJ4kwHkidFycDUynGTjbfFVn5xUSPAJDRfgiZLDaVTdmvDIl4UtzeCI94Xl1ypH6MZOlQWIxghc7Y+d66ly8QHEGDW8KRwjAF1JEplcKdvydHB0p5O22+w8aq+DckSFIRfzC4WBFWKBRiBAoABIwO8YY6kYoxWp9fjLWjJT6nj9loxrycziVAXhyQxysgAYqzNISS7EKd3dss23ntTdj4P+DWhJzkSH3GWTFPzDNos7hv1YZD/wBjVJ7Mbfu+EWQPjArfvkt+Ki4C5z2Pe43uQhT6WAQV21/SYPsj940qXbX9Jg+yP3jSqVU9qV0XBvcY+R6lXfALBJuGRRSLqR4yGHTI1NtkHarfhnCoreMRwxrGg8FGM+s+JPrNQeTvoFv9T8TVcUmTSOzObfS50SbVAenef6j1SxSApZoc5u51isQoKmSVxlYwQuwONTN4DP8AexrSGF87gxguUAmyJKreL8ehto3eWRVCqTjUNR9SrnJPsrJuO9qF3cIYkRIFbqyMxfHiAx6Z9Qz66EjCuckZP6x3PxPWmGmwBx1mNu4aoeYnYrLmLjs19J3kznT+hED6CKfDHifM+uq4RgYI9EjoV2YEdCCOlPSppZG1jcrRosZArBeYrzYm7uCy9PlGx6tuh/8AujPh3bK4RBNaszAAOyOBkgbkIV26Zxms8p8VHmooJhZ7R0Xstti+iOFcUjuYUmiOpHGV89uoI8GB2NSa+e7LjlzDGY4biSKMsW0ocekcZOcE+A2zRRyFzndC8igllaaOZtHyh1MrYJDK2MkbHY9aWqjA3sDnscLDW3csh53hHXaLdaOFXZ84tP75Vf8Aejfly17uztkx8yGJcfVRRQR2hcJlueHyRQrqcsh05ALBGDFRnx2q+5c7QbWfTE7G3nAAMM/oPnH6OrAcZ8R1qywEtEBF9b7FHn9pBXbX9Jg+yP3jSpu2o5uYPsj940qkVHaFdFwb3GPkepRLyf8AQbf6n4mq5qm5P+g2/wBT8TVc0jzdq7mUn1Xbv+Y9VA4vxWO2heaU4RBvjqSdgoHiSdqwTjHFnup5J5fnORsNwqgeig9g+JzWq9rULHh2ofNjlRnHq3UfBiDWPBs024DC0RGXeTZQibu1TikRXawtJJpO7hR5H/VRSfiegA8ycVo3BeymAJqu537zUFdI5FVFc40x5wSWII8tz41fucAtS/gszApEVK4xY9xczQ5PyUjoM9cBjpznrlcHp51FrYFbg3TUqVKvLKfNSOE8Ua1uorhQH7o50HYEEEEZHQ4O1Rq8zglSB5YrVzQ5pBWjhovo+xvFlijkXOmRVdcjfDAEezY15v8AhcU6aJY0kXydQ3wzkg+zFD3Z3zMl1baAhjNuEjKltWVCjSwOB4KfDwFFYrnM7H00zm7CD/xEbZzVlPPfB4raWJIgQpTOkszBdzsoYnQPUNqap3aj/nw/Zn7xpUw073Pia5xubJ+wsfujOX1KMeT/AKBb/U/E1XNU3J/0C3+p+JquKWJ+1dzKS6vt3/MeqjcT4es8MkT7rIpU+/y8iDg+6hOPslsR87vnHgGmPT/oA9fxoyzj3U6uD0IPsIP8qNBUTxC0TiB3KKQN6xe45mPB769gtIkw7R6dZdtOhc9AcuSXPU7eVXvZfy7LOFuriUtGkztFAOgnydUjrjZgWyB138qn9m8EM3G+JTOyGVJCIlJGrcsHZRnJOlAMjpqolurf8m4v6P8Al38LMR0H5RAFyw8i0Z6+amugMB9CCdth0UEH1lN4nyraXJBnt4pDsNRX0sfWGD/Gvnzidm1tI8ckbppdhgqfM4wfEeGc19L0Pc+cAe9sZIYyNeVdNR9HVGc4PlkZHTx8K0jeQbFHOmoWCmvNWHHOX7mzwbmExqzFVbUrKSN8eiTg488bVXg5qWiNN0qcD+/9qanPTNZWVonYqCfyxjtlohg+oOa1DNAHY1F/wk0n7Sf0fZGqj+Zo9xXP8WIdVvt/ui9H7KzjtT/z4fsz9409Re0e4Z73QQFVI10nxIfJOfYcilVvSttC0Hgn/DPdWcvqjrk4/wDAwfU/E1XJqm5O+gQfU/E1XNLM/aO5lJlV27/mPVU3NvD2uLG5iTd3jIUeZGCB78YrKeSOULK8UxSzTw3SkgxZRQepBVWTJIGxBOQR5HNa9xzigtraadtxEhbHmegHvYge+hjsv4JA1st4dMt1KWaSQnUyMzNsBuU8ST1PspnwNzhC++y+nNV8ou4IY5b4JDw/mJI5pWWNRrhkbCh2dRszDYDJb3qM0dz8aS/4nB3B1w2SyNJKB6BmkUoI1bo2AxJIz4Vf3nCYZsd7FHJjprVWxnrjI291SY4goAUAAbAAAAewDYVfma7bIQi1uvdUfNnNMdjB3jjUzZEcYOC7D1/oqOpbw9dXhFDXN/I0V/3ZeSSN49QVl0kYYgkFSMHceo0EWv6yKe5Yxxnme4vZC9weh9BBsigjoo9/zupqvo65g7IriNkNo/fgghxIUjIO2CMbEHf10Br5EYIJBHXcEj39KmtIOxeYdyfNeZHAG+/kPE+oeZr2xwPKijs24A1xfJNp+StzqZjurPjCovgxycn2UOeVsMZe7YFs47gtO5J4Wbbh9vGww2jW31pCXP8AMD3VfA01PXNZpDK8vO83RQLCyzbtR/z4fsz940qXah/nw/Zn7xp6ZaXsW8k+4Z7ozl9Si/k/6Db/AFD95quQD66puT/oNv8AU/E1eOL8sCe4im7+ePuyMpG5CuFOcMPDPQkeFULmsdM7ObC5SVV39M+3xHqqJufywZZuGXgjIwSYyykHzBAGKq7TlJJQbvhMs1m+TmORWVDjBx6WcDfH6S0Vce5nlim7iC0muJSobIwkWG8S58vdVvwl52iDXCIkpzqVGLKNzj0j443qyE7qdmeFuW+7Ne/9qgZQTqUO8s89yGcWd/F3F1+i3SKXwGnwBONsEg+GOgNqz7tNktXtSHljFwnpQBWzJ3gI9EBct6XTw6D20WctTTPaQNcLpmKDvAdjq8yPAkbkVf005qIhIRY8PssbDZWtcrotpOgAtg6QemrBxnAzjPvroTiq3joMlrcLHJpfunGpTuraT8D09YzUgalZKy/ivaGwu5JO4YXMUbQD5dXt0bfU6qqZdt+pPgPKgGZ9KnJ333P6x33rzbXAKZAwFH/7v4/1qZy3wSTiF0kSA6MhpD4Ig6lvLPT31McWxtLjoAh3AHG617l/s8sRBC726vIY0Zmcsx1FQTsTp8fKi2G3VFCoqqoGwUAAewD217RQAABgAAAeQAxinrnFRUyTOOZxIUprQEhSpUs1FWVm3akPl4fsz940qXaifl4fsz9409NVJ2LeSfcL90Zy+pRhyd9Bg+p+Jqt6qOT/AKDb/U/E1XGmlubtXcykur7eT5j1QTxTjV3eyPb2StDEjFZrtwRhlJDLED1I3GR/Ch/tO5XuY7eN4ZJZIIItMmZCX6k626ahuPPFaqEA6f3/AH/vUfiVis0MkTY0yIyHPTDAjPqqyhxARyMytAaPHxuoJjuChO04KljZwy8PsVnuJUU6yQSrMmrU7Mc41bELjp1HicQE6F141YGrHTVj0se+s85f58SxgS0v0mjmgGjUIy6ugJ0lSPVj4VZ3fOFxcJjh9rIcjH5RcL3US58VDek5/vBpue8e0SLcUJpAVzxLmUd4ba30y3ODlc5SIfrzEAhQCfm9SdtutRuIWS2XC7nSdTCKZ3kOMySurapD6yT8MDwoT7Dd0vWY6mMseW6knD5J9p399FPaVJp4Td+tAD7GdAf5/wA63tZwC9e7boM7O+zq1ltIrmcPIz6vQLEIArMo2XBPzc7nx6VpNjwyKFdMMcca+SKqj27Dc++qTs6x/hVpj9mfjqbP8aJRSViNTK+Z7XONgTojRtAaCmAp6VKqtET1D4pxFLeF5pTpjQZY4zjJAG3juamUG9rbH/CZ8ecf31qTSxCWZrDsJAWHGwJQtzpx+G8kjeBiwVCDqVkIOTthgM+0ZpVZdqL5NkT42yn1b+VKm4wNh/TbsCe8Jdmo4z3fUow5O+gQfU/E1XNDnIvEEkskVTkxZjcYOzZzjf1MDkedEQpQqGkSuB4pOqu3f8x6pUzU9MwoCjpsZrjfT6YpH/VRj8FaqTm/m1bJFUL3k8ue7jzgbZy7nwUfx3rLOLcWu5EJnvZcHqi5CHO2kBcZGavaDCZqoCS9m96hz1UcRyHaUVdgx+Su/rxH4o9HXOvDzPw+6jUZLQvpHrUah/Khnsd5fltrebvo2jaSRSA2x0rGCDt9c0ftTW82fotmi7VgvInaM1gDBOjNCWJ2+fGT87Y/OBIzpyD1xmtl4TxqG5jEkEiyL4kHcfWHVffQz2ncBsmt2mnXTNjEbRkLI7norfouB84kjKgHBGax/h8dzbnv7d2Uj9JSQSvidJ+cvkDUGqwmOrvIzR3VCM/oTZxX0pilQ5yHzT+X2iyHAkUlJQOmodCPIMMH1EGiOkqaF0MhjdtCmtdmFwlQv2mWuvhV0PJQ37rqf5A0UZqv5gtO9tLiP9eKRR7dJ/oKJSvyTMdwI6rzh6pWec+T64eGt11WUZz7hSqn4led5YcMP6tsUPtjkdcfAD40qc6gfqFPWDe5R8j1Kt+UObI7KORDG7mSTWcFQB6Krgbb/NzV8O1OL9hJ++v9KVKq6Smikdmc25R34LSPcXFpuTfaUvzpxfsJP31/pS/OlF+wk/fX+lKlQ/wcPwrH5FR/CfMoQ45xSK5vGuW70ZRUVPQIVR5H1nJ99TOXuM2ls/etBJNMD6LMyYQf+xcYB826+WKVKrJtRIxgjabAIH7N4fnz5NeNz90TfnWi/YSfvr/40/514v2En76/+NKlWvpnIv5BRfCfMoQ5q40l9NrcyqgGlUGjAXqwz5scZPkMedRPyiH/AFf+ylSoza2ZosD0QJP/ADGGyG72E+J+6ncm8ah4e8xVZXWYL6JKjDLnfPjnNFH50ov2En76/wBKVKoE8TJn55Bco7cBomiwafM/dcZu1Bf0ISPWzZ/htVVddoM750yd3n9WKMn4sTSpVqyCJhuGhZOB0XwnzP3QuIx3SRKWIjLkagB886iBjwz/ADp6VKpReXG5U+GnjhYI2DQL/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9464" name="AutoShape 8" descr="data:image/jpg;base64,/9j/4AAQSkZJRgABAQAAAQABAAD/2wCEAAkGBhQSEBQUExQVFRUVFxoZFxcYGBgbGRwXFx0YHhwYGRwcICYeFxwlHRceHy8hJCcpLS4sFx8xNTAqNSYrLCkBCQoKDgwOGg8PGioiHyQrNS8sKSw0Liw1LCw1LC8sLCovKSwvLCwsLDAsLCwsLCosLCwsLC0sLykpLCwsLCwqNP/AABEIAJYAdQMBIgACEQEDEQH/xAAcAAABBQEBAQAAAAAAAAAAAAAGAAEEBQcDAgj/xABGEAACAQMCAwQFBwoEBQUAAAABAgMABBESIQUGMQcTQVEiYXGBkSMyNHJzssIUF0JSU5KhsdHwFTNjwSRUgqLSJWKj4fH/xAAbAQACAgMBAAAAAAAAAAAAAAADBgQFAQIHAP/EADoRAAEDAgMFBAgDCQEAAAAAAAEAAgMEEQUSITFBUXGxM2GBkRMiMjRScsHRFBUjFiRCU2KC4fDxBv/aAAwDAQACEQMRAD8ANOTeTbSaxgkkgRnZcsx1ZJyR5+VW1zyPw5EZ3t4wqAsx9LZVGSevkK99nx/9NtvqH7zUQSyBVLMQFAJJJwABuSSeg9dAjjbkGg2Kzq6ucVEgD3WzHeeKAoI+BOwUfk+T0yXA+JwBXaXh/BVm7krCJdQTR8pnUSAB5dTVBw7i1uvDuJJJIhMlxN3a6gWYsF0MoByRqAOem1c5rtUuohePqKcOeOcCRdev5TMec47wqQMZzkj20DMLDQeStjDJmcBJJpf+LU6A32eB8NUR2XDuCzSCONYGctpCgvkkBjtvuMKd+nxFTrjlThaSxxNDGJJc6F9PLaRk438BQdw6/jtp7MLJFcQa9UWWCzQB1AfvdI06QGZjnqVJyN6qOZeaBLfvOiF+6eMxMSdCpEx9FhgD029Ib5wT18PGRgFyAsfh5nShrZX5SNCTvuQBrbxHO10bXdvwOJ2jcQq6Ehl+UyCOo2rtfcM4NCI2kWFRKupDlyGXbcEE7biga143c3V8z95bGV4GjVcN3elhkQjXjvJMt47E5HSjvl38hSyVopFLQwuC0jBZE70+kHUn0MybYPqAzWWEPJsB5IUwkhYwufJc2uMx337tNed/BQc8B/0P/lqZw7hfBpywiWFyq6iAXyFHU7nfHqqi4S0B4AS7R95Ek4TLDKvJ3o04z85l6A7nwp+VZ4xNaTXUsShLfRbsmyZAIdJnJ2lCt804G5xvtWAdRcDXuRZGENkLZJLtJHtXuRfdbz4bdbK84Xwvg1y+iFIXbSWwO8zpGMnf2j41LsuVOFzNIscMbNE2iQDX6LDwOT6qHOD8yxW54rIJELNOTENajUWLBWU7+jkgltwBvXHlCb/Dr8RXASLv4UBbvNYaQMcNkYCBstsRjYYPWtg5ulwO/wCiG+Kezy2R+gBAJ26Au4bAdwRp+b+w/wCWT4t/Wn/N/Yf8snxb+tdOZObrayXM8gDH5sa+lI31UG56degqVy7xtLu2iuIwwSVdQDAAjwIONsg5HuqR6NnAKl/GVP8AMd5lZL2qcHhtbiFYIxGrRkkDO51EZ3zT1M7a/pMH2R+8aVVM4AkIXRMJe99HG5xJNvqVedk/EmEb2zncKJ4s+MUpIIHqWRWH/UK0GSMMpDAEEYIIyCD1BHiKyWzufyaHhl7+jETDOf8AQnbGr2I+lveaMuJ8/wASOYYFN3cDrHEQVT7WT5kQ9pzt0qZSVDXw5juuD4Ln1c0iqk+Y9VcxcHt4yHWCJSNwyxoCPXkDIoW4vzBaPI6W1rHe3GfTKpH3asf2s5BUesDUfVXGbhU91vfS+gelrCWWL2SPs8x+C+qra0tEjUJGioq/NVRpUD1AbD+dVVXjcUd2wjMeO5asY8m7iUNpyc1w/e3rof8AQt1EUQ9TOMSTdANyBsK68yhYYVt7aGNprhtEMehdIbG8zDHRBvk532olIob41yPHdXInknuFITQEjfQNPiAQNWGO53qjirvSzh9S71RuHRHOcNs0lW/DODWPDLeJZngDRjJmmKB2fqWBbfr0A6bVCn55sHLi1tZL1n+eYbcFGOc+nI4CnfffNc7blOxtsv3MQI6yy4ds+euUn2dfGrO14tDL6Mc0UhHgkiN/BT/tV1JjYt+lGSOJ/wAIORxN3OVMLi8kUrHw6xto2wfl2DnIzhikagZAO2/nvXG+4Hcdy/fXcccShpDHb2sKINIPpZk1nOBjOM9KKwvt+H94qv5gsmmtJ4kwHkidFycDUynGTjbfFVn5xUSPAJDRfgiZLDaVTdmvDIl4UtzeCI94Xl1ypH6MZOlQWIxghc7Y+d66ly8QHEGDW8KRwjAF1JEplcKdvydHB0p5O22+w8aq+DckSFIRfzC4WBFWKBRiBAoABIwO8YY6kYoxWp9fjLWjJT6nj9loxrycziVAXhyQxysgAYqzNISS7EKd3dss23ntTdj4P+DWhJzkSH3GWTFPzDNos7hv1YZD/wBjVJ7Mbfu+EWQPjArfvkt+Ki4C5z2Pe43uQhT6WAQV21/SYPsj940qXbX9Jg+yP3jSqVU9qV0XBvcY+R6lXfALBJuGRRSLqR4yGHTI1NtkHarfhnCoreMRwxrGg8FGM+s+JPrNQeTvoFv9T8TVcUmTSOzObfS50SbVAenef6j1SxSApZoc5u51isQoKmSVxlYwQuwONTN4DP8AexrSGF87gxguUAmyJKreL8ehto3eWRVCqTjUNR9SrnJPsrJuO9qF3cIYkRIFbqyMxfHiAx6Z9Qz66EjCuckZP6x3PxPWmGmwBx1mNu4aoeYnYrLmLjs19J3kznT+hED6CKfDHifM+uq4RgYI9EjoV2YEdCCOlPSppZG1jcrRosZArBeYrzYm7uCy9PlGx6tuh/8AujPh3bK4RBNaszAAOyOBkgbkIV26Zxms8p8VHmooJhZ7R0Xstti+iOFcUjuYUmiOpHGV89uoI8GB2NSa+e7LjlzDGY4biSKMsW0ocekcZOcE+A2zRRyFzndC8igllaaOZtHyh1MrYJDK2MkbHY9aWqjA3sDnscLDW3csh53hHXaLdaOFXZ84tP75Vf8Aejfly17uztkx8yGJcfVRRQR2hcJlueHyRQrqcsh05ALBGDFRnx2q+5c7QbWfTE7G3nAAMM/oPnH6OrAcZ8R1qywEtEBF9b7FHn9pBXbX9Jg+yP3jSpu2o5uYPsj940qkVHaFdFwb3GPkepRLyf8AQbf6n4mq5qm5P+g2/wBT8TVc0jzdq7mUn1Xbv+Y9VA4vxWO2heaU4RBvjqSdgoHiSdqwTjHFnup5J5fnORsNwqgeig9g+JzWq9rULHh2ofNjlRnHq3UfBiDWPBs024DC0RGXeTZQibu1TikRXawtJJpO7hR5H/VRSfiegA8ycVo3BeymAJqu537zUFdI5FVFc40x5wSWII8tz41fucAtS/gszApEVK4xY9xczQ5PyUjoM9cBjpznrlcHp51FrYFbg3TUqVKvLKfNSOE8Ua1uorhQH7o50HYEEEEZHQ4O1Rq8zglSB5YrVzQ5pBWjhovo+xvFlijkXOmRVdcjfDAEezY15v8AhcU6aJY0kXydQ3wzkg+zFD3Z3zMl1baAhjNuEjKltWVCjSwOB4KfDwFFYrnM7H00zm7CD/xEbZzVlPPfB4raWJIgQpTOkszBdzsoYnQPUNqap3aj/nw/Zn7xpUw073Pia5xubJ+wsfujOX1KMeT/AKBb/U/E1XNU3J/0C3+p+JquKWJ+1dzKS6vt3/MeqjcT4es8MkT7rIpU+/y8iDg+6hOPslsR87vnHgGmPT/oA9fxoyzj3U6uD0IPsIP8qNBUTxC0TiB3KKQN6xe45mPB769gtIkw7R6dZdtOhc9AcuSXPU7eVXvZfy7LOFuriUtGkztFAOgnydUjrjZgWyB138qn9m8EM3G+JTOyGVJCIlJGrcsHZRnJOlAMjpqolurf8m4v6P8Al38LMR0H5RAFyw8i0Z6+amugMB9CCdth0UEH1lN4nyraXJBnt4pDsNRX0sfWGD/Gvnzidm1tI8ckbppdhgqfM4wfEeGc19L0Pc+cAe9sZIYyNeVdNR9HVGc4PlkZHTx8K0jeQbFHOmoWCmvNWHHOX7mzwbmExqzFVbUrKSN8eiTg488bVXg5qWiNN0qcD+/9qanPTNZWVonYqCfyxjtlohg+oOa1DNAHY1F/wk0n7Sf0fZGqj+Zo9xXP8WIdVvt/ui9H7KzjtT/z4fsz9409Re0e4Z73QQFVI10nxIfJOfYcilVvSttC0Hgn/DPdWcvqjrk4/wDAwfU/E1XJqm5O+gQfU/E1XNLM/aO5lJlV27/mPVU3NvD2uLG5iTd3jIUeZGCB78YrKeSOULK8UxSzTw3SkgxZRQepBVWTJIGxBOQR5HNa9xzigtraadtxEhbHmegHvYge+hjsv4JA1st4dMt1KWaSQnUyMzNsBuU8ST1PspnwNzhC++y+nNV8ou4IY5b4JDw/mJI5pWWNRrhkbCh2dRszDYDJb3qM0dz8aS/4nB3B1w2SyNJKB6BmkUoI1bo2AxJIz4Vf3nCYZsd7FHJjprVWxnrjI291SY4goAUAAbAAAAewDYVfma7bIQi1uvdUfNnNMdjB3jjUzZEcYOC7D1/oqOpbw9dXhFDXN/I0V/3ZeSSN49QVl0kYYgkFSMHceo0EWv6yKe5Yxxnme4vZC9weh9BBsigjoo9/zupqvo65g7IriNkNo/fgghxIUjIO2CMbEHf10Br5EYIJBHXcEj39KmtIOxeYdyfNeZHAG+/kPE+oeZr2xwPKijs24A1xfJNp+StzqZjurPjCovgxycn2UOeVsMZe7YFs47gtO5J4Wbbh9vGww2jW31pCXP8AMD3VfA01PXNZpDK8vO83RQLCyzbtR/z4fsz940qXah/nw/Zn7xp6ZaXsW8k+4Z7ozl9Si/k/6Db/AFD95quQD66puT/oNv8AU/E1eOL8sCe4im7+ePuyMpG5CuFOcMPDPQkeFULmsdM7ObC5SVV39M+3xHqqJufywZZuGXgjIwSYyykHzBAGKq7TlJJQbvhMs1m+TmORWVDjBx6WcDfH6S0Vce5nlim7iC0muJSobIwkWG8S58vdVvwl52iDXCIkpzqVGLKNzj0j443qyE7qdmeFuW+7Ne/9qgZQTqUO8s89yGcWd/F3F1+i3SKXwGnwBONsEg+GOgNqz7tNktXtSHljFwnpQBWzJ3gI9EBct6XTw6D20WctTTPaQNcLpmKDvAdjq8yPAkbkVf005qIhIRY8PssbDZWtcrotpOgAtg6QemrBxnAzjPvroTiq3joMlrcLHJpfunGpTuraT8D09YzUgalZKy/ivaGwu5JO4YXMUbQD5dXt0bfU6qqZdt+pPgPKgGZ9KnJ333P6x33rzbXAKZAwFH/7v4/1qZy3wSTiF0kSA6MhpD4Ig6lvLPT31McWxtLjoAh3AHG617l/s8sRBC726vIY0Zmcsx1FQTsTp8fKi2G3VFCoqqoGwUAAewD217RQAABgAAAeQAxinrnFRUyTOOZxIUprQEhSpUs1FWVm3akPl4fsz940qXaifl4fsz9409NVJ2LeSfcL90Zy+pRhyd9Bg+p+Jqt6qOT/AKDb/U/E1XGmlubtXcykur7eT5j1QTxTjV3eyPb2StDEjFZrtwRhlJDLED1I3GR/Ch/tO5XuY7eN4ZJZIIItMmZCX6k626ahuPPFaqEA6f3/AH/vUfiVis0MkTY0yIyHPTDAjPqqyhxARyMytAaPHxuoJjuChO04KljZwy8PsVnuJUU6yQSrMmrU7Mc41bELjp1HicQE6F141YGrHTVj0se+s85f58SxgS0v0mjmgGjUIy6ugJ0lSPVj4VZ3fOFxcJjh9rIcjH5RcL3US58VDek5/vBpue8e0SLcUJpAVzxLmUd4ba30y3ODlc5SIfrzEAhQCfm9SdtutRuIWS2XC7nSdTCKZ3kOMySurapD6yT8MDwoT7Dd0vWY6mMseW6knD5J9p399FPaVJp4Td+tAD7GdAf5/wA63tZwC9e7boM7O+zq1ltIrmcPIz6vQLEIArMo2XBPzc7nx6VpNjwyKFdMMcca+SKqj27Dc++qTs6x/hVpj9mfjqbP8aJRSViNTK+Z7XONgTojRtAaCmAp6VKqtET1D4pxFLeF5pTpjQZY4zjJAG3juamUG9rbH/CZ8ecf31qTSxCWZrDsJAWHGwJQtzpx+G8kjeBiwVCDqVkIOTthgM+0ZpVZdqL5NkT42yn1b+VKm4wNh/TbsCe8Jdmo4z3fUow5O+gQfU/E1XNDnIvEEkskVTkxZjcYOzZzjf1MDkedEQpQqGkSuB4pOqu3f8x6pUzU9MwoCjpsZrjfT6YpH/VRj8FaqTm/m1bJFUL3k8ue7jzgbZy7nwUfx3rLOLcWu5EJnvZcHqi5CHO2kBcZGavaDCZqoCS9m96hz1UcRyHaUVdgx+Su/rxH4o9HXOvDzPw+6jUZLQvpHrUah/Khnsd5fltrebvo2jaSRSA2x0rGCDt9c0ftTW82fotmi7VgvInaM1gDBOjNCWJ2+fGT87Y/OBIzpyD1xmtl4TxqG5jEkEiyL4kHcfWHVffQz2ncBsmt2mnXTNjEbRkLI7norfouB84kjKgHBGax/h8dzbnv7d2Uj9JSQSvidJ+cvkDUGqwmOrvIzR3VCM/oTZxX0pilQ5yHzT+X2iyHAkUlJQOmodCPIMMH1EGiOkqaF0MhjdtCmtdmFwlQv2mWuvhV0PJQ37rqf5A0UZqv5gtO9tLiP9eKRR7dJ/oKJSvyTMdwI6rzh6pWec+T64eGt11WUZz7hSqn4led5YcMP6tsUPtjkdcfAD40qc6gfqFPWDe5R8j1Kt+UObI7KORDG7mSTWcFQB6Krgbb/NzV8O1OL9hJ++v9KVKq6Smikdmc25R34LSPcXFpuTfaUvzpxfsJP31/pS/OlF+wk/fX+lKlQ/wcPwrH5FR/CfMoQ45xSK5vGuW70ZRUVPQIVR5H1nJ99TOXuM2ls/etBJNMD6LMyYQf+xcYB826+WKVKrJtRIxgjabAIH7N4fnz5NeNz90TfnWi/YSfvr/40/514v2En76/+NKlWvpnIv5BRfCfMoQ5q40l9NrcyqgGlUGjAXqwz5scZPkMedRPyiH/AFf+ylSoza2ZosD0QJP/ADGGyG72E+J+6ncm8ah4e8xVZXWYL6JKjDLnfPjnNFH50ov2En76/wBKVKoE8TJn55Bco7cBomiwafM/dcZu1Bf0ISPWzZ/htVVddoM750yd3n9WKMn4sTSpVqyCJhuGhZOB0XwnzP3QuIx3SRKWIjLkagB886iBjwz/ADp6VKpReXG5U+GnjhYI2DQL/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84994" name="Picture 2" descr="http://impreso.milenio.com/media/imagecache/Principal/2008/11/22/gdl-UNO-10.jpg"/>
          <p:cNvPicPr>
            <a:picLocks noChangeAspect="1" noChangeArrowheads="1"/>
          </p:cNvPicPr>
          <p:nvPr/>
        </p:nvPicPr>
        <p:blipFill>
          <a:blip r:embed="rId3" cstate="print"/>
          <a:srcRect/>
          <a:stretch>
            <a:fillRect/>
          </a:stretch>
        </p:blipFill>
        <p:spPr bwMode="auto">
          <a:xfrm>
            <a:off x="5580112" y="2708920"/>
            <a:ext cx="3048000" cy="3024336"/>
          </a:xfrm>
          <a:prstGeom prst="rect">
            <a:avLst/>
          </a:prstGeom>
          <a:noFill/>
        </p:spPr>
      </p:pic>
      <p:sp>
        <p:nvSpPr>
          <p:cNvPr id="10" name="9 CuadroTexto"/>
          <p:cNvSpPr txBox="1"/>
          <p:nvPr/>
        </p:nvSpPr>
        <p:spPr>
          <a:xfrm>
            <a:off x="323528" y="6525344"/>
            <a:ext cx="8568952" cy="261610"/>
          </a:xfrm>
          <a:prstGeom prst="rect">
            <a:avLst/>
          </a:prstGeom>
          <a:noFill/>
        </p:spPr>
        <p:txBody>
          <a:bodyPr wrap="square" rtlCol="0">
            <a:spAutoFit/>
          </a:bodyPr>
          <a:lstStyle/>
          <a:p>
            <a:r>
              <a:rPr lang="es-MX" sz="1100" dirty="0" smtClean="0"/>
              <a:t>4. </a:t>
            </a:r>
            <a:r>
              <a:rPr lang="es-MX" sz="1100" dirty="0" err="1" smtClean="0"/>
              <a:t>Keesey</a:t>
            </a:r>
            <a:r>
              <a:rPr lang="es-MX" sz="1100" dirty="0"/>
              <a:t>, JC. Evaluación clínica y </a:t>
            </a:r>
            <a:r>
              <a:rPr lang="es-MX" sz="1100" dirty="0" smtClean="0"/>
              <a:t>manejo </a:t>
            </a:r>
            <a:r>
              <a:rPr lang="es-MX" sz="1100" dirty="0"/>
              <a:t>de la </a:t>
            </a:r>
            <a:r>
              <a:rPr lang="es-MX" sz="1100" dirty="0" smtClean="0"/>
              <a:t>miastenia </a:t>
            </a:r>
            <a:r>
              <a:rPr lang="es-MX" sz="1100" dirty="0" err="1" smtClean="0"/>
              <a:t>gravis</a:t>
            </a:r>
            <a:r>
              <a:rPr lang="es-MX" sz="1100" dirty="0"/>
              <a:t>. Muscular del nervio de 2004; 29:484</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4638"/>
            <a:ext cx="7772400" cy="778098"/>
          </a:xfrm>
        </p:spPr>
        <p:txBody>
          <a:bodyPr/>
          <a:lstStyle/>
          <a:p>
            <a:r>
              <a:rPr lang="es-MX" b="1" u="sng" dirty="0" smtClean="0"/>
              <a:t>Debilidad extremidades </a:t>
            </a:r>
            <a:endParaRPr lang="es-MX" b="1" u="sng" dirty="0"/>
          </a:p>
        </p:txBody>
      </p:sp>
      <p:sp>
        <p:nvSpPr>
          <p:cNvPr id="6" name="5 Marcador de contenido"/>
          <p:cNvSpPr>
            <a:spLocks noGrp="1"/>
          </p:cNvSpPr>
          <p:nvPr>
            <p:ph sz="quarter" idx="1"/>
          </p:nvPr>
        </p:nvSpPr>
        <p:spPr>
          <a:xfrm>
            <a:off x="467544" y="1268760"/>
            <a:ext cx="8219256" cy="4751040"/>
          </a:xfrm>
        </p:spPr>
        <p:txBody>
          <a:bodyPr>
            <a:normAutofit lnSpcReduction="10000"/>
          </a:bodyPr>
          <a:lstStyle/>
          <a:p>
            <a:pPr algn="just"/>
            <a:endParaRPr lang="es-MX" sz="2400" dirty="0" smtClean="0"/>
          </a:p>
          <a:p>
            <a:pPr algn="just"/>
            <a:r>
              <a:rPr lang="es-MX" sz="2400" dirty="0" smtClean="0"/>
              <a:t>Los músculos proximales tienden a participar más que los músculos distales en la MG, 5: 1, aunque la gravedad de la afectación suele ser asimétrica.</a:t>
            </a:r>
          </a:p>
          <a:p>
            <a:pPr algn="just"/>
            <a:endParaRPr lang="es-MX" sz="2400" dirty="0" smtClean="0"/>
          </a:p>
          <a:p>
            <a:pPr algn="just"/>
            <a:r>
              <a:rPr lang="es-MX" sz="2400" dirty="0" smtClean="0"/>
              <a:t>Proximales de las extremidades: </a:t>
            </a:r>
          </a:p>
          <a:p>
            <a:pPr algn="just"/>
            <a:endParaRPr lang="es-MX" sz="800" dirty="0" smtClean="0"/>
          </a:p>
          <a:p>
            <a:pPr lvl="1" algn="just"/>
            <a:r>
              <a:rPr lang="es-MX" sz="2200" dirty="0" smtClean="0"/>
              <a:t>Dificultad para levantar los brazos para lavar o cepillar el pelo, el vestido, aplicar los cosméticos,</a:t>
            </a:r>
          </a:p>
          <a:p>
            <a:pPr lvl="1" algn="just">
              <a:buNone/>
            </a:pPr>
            <a:r>
              <a:rPr lang="es-MX" sz="2200" dirty="0" smtClean="0"/>
              <a:t>o afeitarse. </a:t>
            </a:r>
          </a:p>
          <a:p>
            <a:pPr lvl="1" algn="just"/>
            <a:endParaRPr lang="es-MX" sz="2200" dirty="0" smtClean="0"/>
          </a:p>
          <a:p>
            <a:pPr lvl="1" algn="just"/>
            <a:r>
              <a:rPr lang="es-MX" sz="2200" dirty="0" smtClean="0"/>
              <a:t>Dificultad para subir escaleras</a:t>
            </a:r>
          </a:p>
          <a:p>
            <a:pPr lvl="1" algn="just">
              <a:buNone/>
            </a:pPr>
            <a:r>
              <a:rPr lang="es-MX" sz="2200" dirty="0" smtClean="0"/>
              <a:t>o para caminar largas distancias.  </a:t>
            </a:r>
            <a:endParaRPr lang="es-MX" sz="2200" dirty="0"/>
          </a:p>
        </p:txBody>
      </p:sp>
      <p:pic>
        <p:nvPicPr>
          <p:cNvPr id="5" name="Picture 2" descr="http://1.bp.blogspot.com/_fXdgOUFoar8/TS3gd84p0AI/AAAAAAAAFYQ/89QbjA-ZkGU/s400/escle1.gif"/>
          <p:cNvPicPr>
            <a:picLocks noChangeAspect="1" noChangeArrowheads="1"/>
          </p:cNvPicPr>
          <p:nvPr/>
        </p:nvPicPr>
        <p:blipFill>
          <a:blip r:embed="rId3" cstate="print"/>
          <a:srcRect l="51232" t="68699" r="878" b="819"/>
          <a:stretch>
            <a:fillRect/>
          </a:stretch>
        </p:blipFill>
        <p:spPr bwMode="auto">
          <a:xfrm>
            <a:off x="5009587" y="4221088"/>
            <a:ext cx="3810885" cy="2304256"/>
          </a:xfrm>
          <a:prstGeom prst="rect">
            <a:avLst/>
          </a:prstGeom>
          <a:noFill/>
        </p:spPr>
      </p:pic>
      <p:sp>
        <p:nvSpPr>
          <p:cNvPr id="7" name="6 CuadroTexto"/>
          <p:cNvSpPr txBox="1"/>
          <p:nvPr/>
        </p:nvSpPr>
        <p:spPr>
          <a:xfrm>
            <a:off x="323528" y="6525344"/>
            <a:ext cx="8568952" cy="261610"/>
          </a:xfrm>
          <a:prstGeom prst="rect">
            <a:avLst/>
          </a:prstGeom>
          <a:noFill/>
        </p:spPr>
        <p:txBody>
          <a:bodyPr wrap="square" rtlCol="0">
            <a:spAutoFit/>
          </a:bodyPr>
          <a:lstStyle/>
          <a:p>
            <a:r>
              <a:rPr lang="es-MX" sz="1100" dirty="0" smtClean="0"/>
              <a:t>4. </a:t>
            </a:r>
            <a:r>
              <a:rPr lang="es-MX" sz="1100" dirty="0" err="1" smtClean="0"/>
              <a:t>Keesey</a:t>
            </a:r>
            <a:r>
              <a:rPr lang="es-MX" sz="1100" dirty="0"/>
              <a:t>, JC. Evaluación clínica y </a:t>
            </a:r>
            <a:r>
              <a:rPr lang="es-MX" sz="1100" dirty="0" smtClean="0"/>
              <a:t>manejo </a:t>
            </a:r>
            <a:r>
              <a:rPr lang="es-MX" sz="1100" dirty="0"/>
              <a:t>de la </a:t>
            </a:r>
            <a:r>
              <a:rPr lang="es-MX" sz="1100" dirty="0" smtClean="0"/>
              <a:t>miastenia </a:t>
            </a:r>
            <a:r>
              <a:rPr lang="es-MX" sz="1100" dirty="0" err="1" smtClean="0"/>
              <a:t>gravis</a:t>
            </a:r>
            <a:r>
              <a:rPr lang="es-MX" sz="1100" dirty="0"/>
              <a:t>. Muscular del nervio de 2004; 29:484</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4638"/>
            <a:ext cx="7772400" cy="778098"/>
          </a:xfrm>
        </p:spPr>
        <p:txBody>
          <a:bodyPr/>
          <a:lstStyle/>
          <a:p>
            <a:r>
              <a:rPr lang="es-MX" b="1" u="sng" dirty="0" smtClean="0"/>
              <a:t> Fatiga </a:t>
            </a:r>
            <a:endParaRPr lang="es-MX" b="1" u="sng" dirty="0"/>
          </a:p>
        </p:txBody>
      </p:sp>
      <p:sp>
        <p:nvSpPr>
          <p:cNvPr id="6" name="5 Marcador de contenido"/>
          <p:cNvSpPr>
            <a:spLocks noGrp="1"/>
          </p:cNvSpPr>
          <p:nvPr>
            <p:ph sz="quarter" idx="1"/>
          </p:nvPr>
        </p:nvSpPr>
        <p:spPr>
          <a:xfrm>
            <a:off x="467544" y="1556792"/>
            <a:ext cx="4665712" cy="4824536"/>
          </a:xfrm>
        </p:spPr>
        <p:txBody>
          <a:bodyPr>
            <a:normAutofit fontScale="92500"/>
          </a:bodyPr>
          <a:lstStyle/>
          <a:p>
            <a:pPr algn="just"/>
            <a:r>
              <a:rPr lang="es-MX" sz="2200" dirty="0" smtClean="0"/>
              <a:t>La fatiga se define formalmente como una capacidad reducida  para el trabajo después de un período de actividad mental o física.</a:t>
            </a:r>
          </a:p>
          <a:p>
            <a:pPr algn="just"/>
            <a:endParaRPr lang="es-MX" sz="2200" dirty="0" smtClean="0"/>
          </a:p>
          <a:p>
            <a:pPr algn="just"/>
            <a:r>
              <a:rPr lang="es-MX" sz="2200" dirty="0" smtClean="0"/>
              <a:t>Parece ser clínicamente importante diferenciar la fatiga de la depresión o la fatiga mental de la fatiga física. </a:t>
            </a:r>
          </a:p>
          <a:p>
            <a:pPr algn="just"/>
            <a:endParaRPr lang="es-MX" sz="2200" dirty="0" smtClean="0"/>
          </a:p>
          <a:p>
            <a:pPr algn="just"/>
            <a:r>
              <a:rPr lang="es-MX" sz="2200" dirty="0" smtClean="0"/>
              <a:t>La fatiga mental se supone que se caracteriza por problemas de alerta, la concentración, la motivación y la integración.</a:t>
            </a:r>
            <a:endParaRPr lang="es-MX" sz="2200" dirty="0"/>
          </a:p>
        </p:txBody>
      </p:sp>
      <p:pic>
        <p:nvPicPr>
          <p:cNvPr id="5" name="Picture 2" descr="http://1.bp.blogspot.com/_fXdgOUFoar8/TS3gd84p0AI/AAAAAAAAFYQ/89QbjA-ZkGU/s400/escle1.gif"/>
          <p:cNvPicPr>
            <a:picLocks noChangeAspect="1" noChangeArrowheads="1"/>
          </p:cNvPicPr>
          <p:nvPr/>
        </p:nvPicPr>
        <p:blipFill>
          <a:blip r:embed="rId3" cstate="print"/>
          <a:srcRect l="51232" t="38218" r="878" b="33645"/>
          <a:stretch>
            <a:fillRect/>
          </a:stretch>
        </p:blipFill>
        <p:spPr bwMode="auto">
          <a:xfrm>
            <a:off x="5436096" y="2132856"/>
            <a:ext cx="3612401" cy="2592288"/>
          </a:xfrm>
          <a:prstGeom prst="rect">
            <a:avLst/>
          </a:prstGeom>
          <a:noFill/>
        </p:spPr>
      </p:pic>
      <p:sp>
        <p:nvSpPr>
          <p:cNvPr id="7" name="6 CuadroTexto"/>
          <p:cNvSpPr txBox="1"/>
          <p:nvPr/>
        </p:nvSpPr>
        <p:spPr>
          <a:xfrm>
            <a:off x="323528" y="6525344"/>
            <a:ext cx="8568952" cy="261610"/>
          </a:xfrm>
          <a:prstGeom prst="rect">
            <a:avLst/>
          </a:prstGeom>
          <a:noFill/>
        </p:spPr>
        <p:txBody>
          <a:bodyPr wrap="square" rtlCol="0">
            <a:spAutoFit/>
          </a:bodyPr>
          <a:lstStyle/>
          <a:p>
            <a:r>
              <a:rPr lang="es-MX" sz="1100" dirty="0" smtClean="0"/>
              <a:t>4. </a:t>
            </a:r>
            <a:r>
              <a:rPr lang="es-MX" sz="1100" dirty="0" err="1" smtClean="0"/>
              <a:t>Keesey</a:t>
            </a:r>
            <a:r>
              <a:rPr lang="es-MX" sz="1100" dirty="0"/>
              <a:t>, JC. Evaluación clínica y </a:t>
            </a:r>
            <a:r>
              <a:rPr lang="es-MX" sz="1100" dirty="0" smtClean="0"/>
              <a:t>manejo </a:t>
            </a:r>
            <a:r>
              <a:rPr lang="es-MX" sz="1100" dirty="0"/>
              <a:t>de la </a:t>
            </a:r>
            <a:r>
              <a:rPr lang="es-MX" sz="1100" dirty="0" smtClean="0"/>
              <a:t>miastenia </a:t>
            </a:r>
            <a:r>
              <a:rPr lang="es-MX" sz="1100" dirty="0" err="1" smtClean="0"/>
              <a:t>gravis</a:t>
            </a:r>
            <a:r>
              <a:rPr lang="es-MX" sz="1100" dirty="0"/>
              <a:t>. Muscular del nervio de 2004; 29:484</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4638"/>
            <a:ext cx="7772400" cy="850106"/>
          </a:xfrm>
        </p:spPr>
        <p:txBody>
          <a:bodyPr/>
          <a:lstStyle/>
          <a:p>
            <a:r>
              <a:rPr lang="es-MX" dirty="0" smtClean="0"/>
              <a:t>Clínica</a:t>
            </a:r>
            <a:endParaRPr lang="es-MX" dirty="0"/>
          </a:p>
        </p:txBody>
      </p:sp>
      <p:graphicFrame>
        <p:nvGraphicFramePr>
          <p:cNvPr id="4" name="3 Tabla"/>
          <p:cNvGraphicFramePr>
            <a:graphicFrameLocks noGrp="1"/>
          </p:cNvGraphicFramePr>
          <p:nvPr/>
        </p:nvGraphicFramePr>
        <p:xfrm>
          <a:off x="683568" y="1196752"/>
          <a:ext cx="7920880" cy="3383280"/>
        </p:xfrm>
        <a:graphic>
          <a:graphicData uri="http://schemas.openxmlformats.org/drawingml/2006/table">
            <a:tbl>
              <a:tblPr firstRow="1" bandRow="1">
                <a:tableStyleId>{5C22544A-7EE6-4342-B048-85BDC9FD1C3A}</a:tableStyleId>
              </a:tblPr>
              <a:tblGrid>
                <a:gridCol w="792088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Según la severidad de la afectación (</a:t>
                      </a:r>
                      <a:r>
                        <a:rPr lang="es-MX" dirty="0" err="1" smtClean="0"/>
                        <a:t>Ossermann</a:t>
                      </a:r>
                      <a:r>
                        <a:rPr lang="es-MX" dirty="0" smtClean="0"/>
                        <a:t>):  </a:t>
                      </a:r>
                    </a:p>
                    <a:p>
                      <a:endParaRPr lang="es-MX" dirty="0"/>
                    </a:p>
                  </a:txBody>
                  <a:tcPr/>
                </a:tc>
              </a:tr>
              <a:tr h="370840">
                <a:tc>
                  <a:txBody>
                    <a:bodyPr/>
                    <a:lstStyle/>
                    <a:p>
                      <a:pPr algn="just"/>
                      <a:r>
                        <a:rPr lang="es-MX" dirty="0" smtClean="0"/>
                        <a:t>I -: Miastenia ocular, durante los 2 primeros años presenta un riesgo de miastenia </a:t>
                      </a:r>
                    </a:p>
                    <a:p>
                      <a:pPr algn="just"/>
                      <a:r>
                        <a:rPr lang="es-MX" dirty="0" smtClean="0"/>
                        <a:t>generalizada de 60%. </a:t>
                      </a: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MX"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s-MX" dirty="0" smtClean="0"/>
                        <a:t>II A -: miastenia generalizada leve: de inicio lento, respeta los músculos respiratorios y presenta buena respuesta al tratamiento. (40%)</a:t>
                      </a:r>
                    </a:p>
                  </a:txBody>
                  <a:tcPr/>
                </a:tc>
              </a:tr>
              <a:tr h="370840">
                <a:tc>
                  <a:txBody>
                    <a:bodyPr/>
                    <a:lstStyle/>
                    <a:p>
                      <a:pPr algn="just"/>
                      <a:endParaRPr lang="es-MX" dirty="0" smtClean="0"/>
                    </a:p>
                    <a:p>
                      <a:pPr algn="just"/>
                      <a:r>
                        <a:rPr lang="es-MX" dirty="0" smtClean="0"/>
                        <a:t>II B -: miastenia generalizada moderada:  comienzo gradual, afectación bulbar y </a:t>
                      </a:r>
                    </a:p>
                    <a:p>
                      <a:pPr algn="just"/>
                      <a:r>
                        <a:rPr lang="es-MX" dirty="0" smtClean="0"/>
                        <a:t>sistémica más grave, pero respetando la musculatura respiratoria, con peor respuesta al tratamiento farmacológico.  (28%)</a:t>
                      </a:r>
                    </a:p>
                  </a:txBody>
                  <a:tcPr/>
                </a:tc>
              </a:tr>
            </a:tbl>
          </a:graphicData>
        </a:graphic>
      </p:graphicFrame>
      <p:pic>
        <p:nvPicPr>
          <p:cNvPr id="11266" name="Picture 2" descr="http://t1.gstatic.com/images?q=tbn:ANd9GcTU1TYxM8wpHKzo8WWZV3ougtBnCTVxVQoOqqmLF03R1Vi03kxyMQ"/>
          <p:cNvPicPr>
            <a:picLocks noChangeAspect="1" noChangeArrowheads="1"/>
          </p:cNvPicPr>
          <p:nvPr/>
        </p:nvPicPr>
        <p:blipFill>
          <a:blip r:embed="rId2" cstate="print"/>
          <a:srcRect/>
          <a:stretch>
            <a:fillRect/>
          </a:stretch>
        </p:blipFill>
        <p:spPr bwMode="auto">
          <a:xfrm>
            <a:off x="827584" y="5085184"/>
            <a:ext cx="1828800" cy="1181101"/>
          </a:xfrm>
          <a:prstGeom prst="rect">
            <a:avLst/>
          </a:prstGeom>
          <a:noFill/>
        </p:spPr>
      </p:pic>
      <p:pic>
        <p:nvPicPr>
          <p:cNvPr id="11270" name="Picture 6" descr="http://4.bp.blogspot.com/_BqRZO-mQ0a4/TKswWJnnv_I/AAAAAAAAAuo/4R-TKubdoNg/s200/26158_disfagia.jpg"/>
          <p:cNvPicPr>
            <a:picLocks noChangeAspect="1" noChangeArrowheads="1"/>
          </p:cNvPicPr>
          <p:nvPr/>
        </p:nvPicPr>
        <p:blipFill>
          <a:blip r:embed="rId3" cstate="print"/>
          <a:srcRect/>
          <a:stretch>
            <a:fillRect/>
          </a:stretch>
        </p:blipFill>
        <p:spPr bwMode="auto">
          <a:xfrm>
            <a:off x="3275856" y="4941168"/>
            <a:ext cx="1905000" cy="1628776"/>
          </a:xfrm>
          <a:prstGeom prst="rect">
            <a:avLst/>
          </a:prstGeom>
          <a:noFill/>
        </p:spPr>
      </p:pic>
      <p:pic>
        <p:nvPicPr>
          <p:cNvPr id="8" name="Picture 2" descr="http://1.bp.blogspot.com/_fXdgOUFoar8/TS3gd84p0AI/AAAAAAAAFYQ/89QbjA-ZkGU/s400/escle1.gif"/>
          <p:cNvPicPr>
            <a:picLocks noChangeAspect="1" noChangeArrowheads="1"/>
          </p:cNvPicPr>
          <p:nvPr/>
        </p:nvPicPr>
        <p:blipFill>
          <a:blip r:embed="rId4" cstate="print"/>
          <a:srcRect l="51232" t="7737" r="1992" b="62954"/>
          <a:stretch>
            <a:fillRect/>
          </a:stretch>
        </p:blipFill>
        <p:spPr bwMode="auto">
          <a:xfrm>
            <a:off x="5580112" y="4869160"/>
            <a:ext cx="3024336" cy="1800200"/>
          </a:xfrm>
          <a:prstGeom prst="rect">
            <a:avLst/>
          </a:prstGeom>
          <a:noFill/>
        </p:spPr>
      </p:pic>
      <p:sp>
        <p:nvSpPr>
          <p:cNvPr id="7" name="6 CuadroTexto"/>
          <p:cNvSpPr txBox="1"/>
          <p:nvPr/>
        </p:nvSpPr>
        <p:spPr>
          <a:xfrm>
            <a:off x="107504" y="6551766"/>
            <a:ext cx="8424936" cy="261610"/>
          </a:xfrm>
          <a:prstGeom prst="rect">
            <a:avLst/>
          </a:prstGeom>
          <a:noFill/>
        </p:spPr>
        <p:txBody>
          <a:bodyPr wrap="square" rtlCol="0">
            <a:spAutoFit/>
          </a:bodyPr>
          <a:lstStyle/>
          <a:p>
            <a:pPr marL="228600" indent="-228600"/>
            <a:r>
              <a:rPr lang="es-MX" sz="1100" dirty="0" smtClean="0"/>
              <a:t>1. Harrison. Principios de Medicina Interna. Miastenia grave. McGraw-Hill-Interamericana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Clínica</a:t>
            </a:r>
            <a:endParaRPr lang="es-MX" dirty="0"/>
          </a:p>
        </p:txBody>
      </p:sp>
      <p:graphicFrame>
        <p:nvGraphicFramePr>
          <p:cNvPr id="4" name="3 Tabla"/>
          <p:cNvGraphicFramePr>
            <a:graphicFrameLocks noGrp="1"/>
          </p:cNvGraphicFramePr>
          <p:nvPr/>
        </p:nvGraphicFramePr>
        <p:xfrm>
          <a:off x="683568" y="1721336"/>
          <a:ext cx="7920880" cy="3840480"/>
        </p:xfrm>
        <a:graphic>
          <a:graphicData uri="http://schemas.openxmlformats.org/drawingml/2006/table">
            <a:tbl>
              <a:tblPr firstRow="1" bandRow="1">
                <a:tableStyleId>{5C22544A-7EE6-4342-B048-85BDC9FD1C3A}</a:tableStyleId>
              </a:tblPr>
              <a:tblGrid>
                <a:gridCol w="792088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Según la severidad de la afectación (</a:t>
                      </a:r>
                      <a:r>
                        <a:rPr lang="es-MX" dirty="0" err="1" smtClean="0"/>
                        <a:t>Ossermann</a:t>
                      </a:r>
                      <a:r>
                        <a:rPr lang="es-MX" dirty="0" smtClean="0"/>
                        <a:t>):  </a:t>
                      </a:r>
                    </a:p>
                    <a:p>
                      <a:endParaRPr lang="es-MX" dirty="0"/>
                    </a:p>
                  </a:txBody>
                  <a:tcPr/>
                </a:tc>
              </a:tr>
              <a:tr h="370840">
                <a:tc>
                  <a:txBody>
                    <a:bodyPr/>
                    <a:lstStyle/>
                    <a:p>
                      <a:pPr algn="just"/>
                      <a:endParaRPr lang="es-MX" dirty="0" smtClean="0"/>
                    </a:p>
                    <a:p>
                      <a:pPr algn="just"/>
                      <a:r>
                        <a:rPr lang="es-MX" dirty="0" smtClean="0"/>
                        <a:t>III -: miastenia aguda fulminante: de inicio rápido y afectación precoz de e intensa de la musculatura respiratoria, bulbar y esquelética. Presenta gran riesgo de insuficiencia respiratoria aguda y alta incidencia de </a:t>
                      </a:r>
                      <a:r>
                        <a:rPr lang="es-MX" dirty="0" err="1" smtClean="0"/>
                        <a:t>timoma</a:t>
                      </a:r>
                      <a:r>
                        <a:rPr lang="es-MX" dirty="0" smtClean="0"/>
                        <a:t>. Pobre respuesta farmacológica.  (6%). Mortalidad 11%</a:t>
                      </a:r>
                    </a:p>
                    <a:p>
                      <a:pPr algn="just"/>
                      <a:endParaRPr lang="es-MX" dirty="0" smtClean="0"/>
                    </a:p>
                  </a:txBody>
                  <a:tcPr/>
                </a:tc>
              </a:tr>
              <a:tr h="370840">
                <a:tc>
                  <a:txBody>
                    <a:bodyPr/>
                    <a:lstStyle/>
                    <a:p>
                      <a:pPr algn="just"/>
                      <a:endParaRPr lang="es-MX" dirty="0" smtClean="0"/>
                    </a:p>
                    <a:p>
                      <a:pPr algn="just"/>
                      <a:r>
                        <a:rPr lang="es-MX" dirty="0" smtClean="0"/>
                        <a:t>IV  -: miastenia grave tardía: los síntomas graves aparecen tras un intervalo de al </a:t>
                      </a:r>
                    </a:p>
                    <a:p>
                      <a:pPr algn="just"/>
                      <a:r>
                        <a:rPr lang="es-MX" dirty="0" smtClean="0"/>
                        <a:t>menos dos años después del comienzo de las formas  I y II. La progresión puede ser </a:t>
                      </a:r>
                    </a:p>
                    <a:p>
                      <a:pPr algn="just"/>
                      <a:r>
                        <a:rPr lang="es-MX" dirty="0" smtClean="0"/>
                        <a:t>gradual o brusca</a:t>
                      </a:r>
                    </a:p>
                    <a:p>
                      <a:pPr algn="just"/>
                      <a:endParaRPr lang="es-MX" dirty="0" smtClean="0"/>
                    </a:p>
                  </a:txBody>
                  <a:tcPr/>
                </a:tc>
              </a:tr>
            </a:tbl>
          </a:graphicData>
        </a:graphic>
      </p:graphicFrame>
      <p:sp>
        <p:nvSpPr>
          <p:cNvPr id="5" name="4 CuadroTexto"/>
          <p:cNvSpPr txBox="1"/>
          <p:nvPr/>
        </p:nvSpPr>
        <p:spPr>
          <a:xfrm>
            <a:off x="107504" y="6551766"/>
            <a:ext cx="8424936" cy="261610"/>
          </a:xfrm>
          <a:prstGeom prst="rect">
            <a:avLst/>
          </a:prstGeom>
          <a:noFill/>
        </p:spPr>
        <p:txBody>
          <a:bodyPr wrap="square" rtlCol="0">
            <a:spAutoFit/>
          </a:bodyPr>
          <a:lstStyle/>
          <a:p>
            <a:pPr marL="228600" indent="-228600"/>
            <a:r>
              <a:rPr lang="es-MX" sz="1100" dirty="0" smtClean="0"/>
              <a:t>1. Harrison. Principios de Medicina Interna. Miastenia grave. McGraw-Hill-Interamericana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Clasificación Clínica FMGA</a:t>
            </a:r>
            <a:endParaRPr lang="es-MX" dirty="0"/>
          </a:p>
        </p:txBody>
      </p:sp>
      <p:sp>
        <p:nvSpPr>
          <p:cNvPr id="4" name="3 Rectángulo redondeado"/>
          <p:cNvSpPr/>
          <p:nvPr/>
        </p:nvSpPr>
        <p:spPr>
          <a:xfrm>
            <a:off x="827584" y="1700808"/>
            <a:ext cx="7272808" cy="24482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200" dirty="0" smtClean="0"/>
              <a:t>Fundación Miastenia </a:t>
            </a:r>
            <a:r>
              <a:rPr lang="es-MX" sz="2200" dirty="0" err="1" smtClean="0"/>
              <a:t>Gravis</a:t>
            </a:r>
            <a:r>
              <a:rPr lang="es-MX" sz="2200" dirty="0" smtClean="0"/>
              <a:t> de América (FMGA) formaron un Grupo de Trabajo en mayo de 1997 a abordar la necesidad de las clasificaciones aceptadas universalmente, los sistemas de clasificación y métodos de análisis para los pacientes sometidos a terapia y para su uso en terapéutica ensayos de investigación. </a:t>
            </a:r>
          </a:p>
          <a:p>
            <a:pPr algn="ctr"/>
            <a:endParaRPr lang="es-MX" dirty="0"/>
          </a:p>
        </p:txBody>
      </p:sp>
      <p:pic>
        <p:nvPicPr>
          <p:cNvPr id="86018" name="Picture 2"/>
          <p:cNvPicPr>
            <a:picLocks noChangeAspect="1" noChangeArrowheads="1"/>
          </p:cNvPicPr>
          <p:nvPr/>
        </p:nvPicPr>
        <p:blipFill>
          <a:blip r:embed="rId3" cstate="print"/>
          <a:srcRect/>
          <a:stretch>
            <a:fillRect/>
          </a:stretch>
        </p:blipFill>
        <p:spPr bwMode="auto">
          <a:xfrm>
            <a:off x="661988" y="4480520"/>
            <a:ext cx="7820025" cy="1828800"/>
          </a:xfrm>
          <a:prstGeom prst="rect">
            <a:avLst/>
          </a:prstGeom>
          <a:noFill/>
          <a:ln w="9525">
            <a:noFill/>
            <a:miter lim="800000"/>
            <a:headEnd/>
            <a:tailEnd/>
          </a:ln>
        </p:spPr>
      </p:pic>
      <p:sp>
        <p:nvSpPr>
          <p:cNvPr id="5" name="4 CuadroTexto"/>
          <p:cNvSpPr txBox="1"/>
          <p:nvPr/>
        </p:nvSpPr>
        <p:spPr>
          <a:xfrm>
            <a:off x="395536" y="6597352"/>
            <a:ext cx="8424936" cy="261610"/>
          </a:xfrm>
          <a:prstGeom prst="rect">
            <a:avLst/>
          </a:prstGeom>
          <a:noFill/>
        </p:spPr>
        <p:txBody>
          <a:bodyPr wrap="square" rtlCol="0">
            <a:spAutoFit/>
          </a:bodyPr>
          <a:lstStyle/>
          <a:p>
            <a:r>
              <a:rPr lang="es-MX" sz="1100" dirty="0" smtClean="0"/>
              <a:t>8. </a:t>
            </a:r>
            <a:r>
              <a:rPr lang="es-MX" sz="1100" dirty="0" err="1" smtClean="0"/>
              <a:t>Jaretzki</a:t>
            </a:r>
            <a:r>
              <a:rPr lang="es-MX" sz="1100" dirty="0" smtClean="0"/>
              <a:t>, A III, </a:t>
            </a:r>
            <a:r>
              <a:rPr lang="es-MX" sz="1100" dirty="0" err="1" smtClean="0"/>
              <a:t>Barohn</a:t>
            </a:r>
            <a:r>
              <a:rPr lang="es-MX" sz="1100" dirty="0" smtClean="0"/>
              <a:t>, R, et al. </a:t>
            </a:r>
            <a:r>
              <a:rPr lang="en-US" sz="1100" dirty="0" smtClean="0"/>
              <a:t>M. </a:t>
            </a:r>
            <a:r>
              <a:rPr lang="en-US" sz="1100" dirty="0" err="1" smtClean="0"/>
              <a:t>yasthenia</a:t>
            </a:r>
            <a:r>
              <a:rPr lang="en-US" sz="1100" dirty="0" smtClean="0"/>
              <a:t> gravis: recommendations for clinical research standards. </a:t>
            </a:r>
            <a:r>
              <a:rPr lang="es-MX" sz="1100" i="1" dirty="0" smtClean="0"/>
              <a:t>Ann </a:t>
            </a:r>
            <a:r>
              <a:rPr lang="es-MX" sz="1100" i="1" dirty="0" err="1" smtClean="0"/>
              <a:t>Thorac</a:t>
            </a:r>
            <a:r>
              <a:rPr lang="es-MX" sz="1100" i="1" dirty="0" smtClean="0"/>
              <a:t> </a:t>
            </a:r>
            <a:r>
              <a:rPr lang="es-MX" sz="1100" i="1" dirty="0" err="1" smtClean="0"/>
              <a:t>Surg</a:t>
            </a:r>
            <a:r>
              <a:rPr lang="es-MX" sz="1100" i="1" dirty="0" smtClean="0"/>
              <a:t> 2000;70:327-334</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4638"/>
            <a:ext cx="7772400" cy="778098"/>
          </a:xfrm>
        </p:spPr>
        <p:txBody>
          <a:bodyPr/>
          <a:lstStyle/>
          <a:p>
            <a:r>
              <a:rPr lang="es-MX" dirty="0" smtClean="0"/>
              <a:t>Clasificación Clínica FMGA</a:t>
            </a:r>
            <a:endParaRPr lang="es-MX" dirty="0"/>
          </a:p>
        </p:txBody>
      </p:sp>
      <p:sp>
        <p:nvSpPr>
          <p:cNvPr id="6" name="5 Rectángulo redondeado"/>
          <p:cNvSpPr/>
          <p:nvPr/>
        </p:nvSpPr>
        <p:spPr>
          <a:xfrm>
            <a:off x="755576" y="1628800"/>
            <a:ext cx="4896544" cy="2376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Está diseñado para identificar subgrupos de pacientes con MG que comparten distintas características clínicas o severidad de la enfermedad que pueden indicar un pronóstico diferente o respuestas a la terapia. No debe ser usado para medir los resultados</a:t>
            </a:r>
            <a:endParaRPr lang="es-MX" dirty="0"/>
          </a:p>
        </p:txBody>
      </p:sp>
      <p:graphicFrame>
        <p:nvGraphicFramePr>
          <p:cNvPr id="8" name="7 Tabla"/>
          <p:cNvGraphicFramePr>
            <a:graphicFrameLocks noGrp="1"/>
          </p:cNvGraphicFramePr>
          <p:nvPr/>
        </p:nvGraphicFramePr>
        <p:xfrm>
          <a:off x="539552" y="1124744"/>
          <a:ext cx="8208912" cy="5181600"/>
        </p:xfrm>
        <a:graphic>
          <a:graphicData uri="http://schemas.openxmlformats.org/drawingml/2006/table">
            <a:tbl>
              <a:tblPr firstRow="1" bandRow="1">
                <a:tableStyleId>{00A15C55-8517-42AA-B614-E9B94910E393}</a:tableStyleId>
              </a:tblPr>
              <a:tblGrid>
                <a:gridCol w="1389396"/>
                <a:gridCol w="6819516"/>
              </a:tblGrid>
              <a:tr h="370840">
                <a:tc>
                  <a:txBody>
                    <a:bodyPr/>
                    <a:lstStyle/>
                    <a:p>
                      <a:r>
                        <a:rPr kumimoji="0" lang="es-MX" b="0" i="0" kern="1200" dirty="0" smtClean="0">
                          <a:solidFill>
                            <a:schemeClr val="lt1"/>
                          </a:solidFill>
                          <a:latin typeface="+mn-lt"/>
                          <a:ea typeface="+mn-ea"/>
                          <a:cs typeface="+mn-cs"/>
                        </a:rPr>
                        <a:t>Clase I</a:t>
                      </a:r>
                      <a:endParaRPr lang="es-MX" dirty="0"/>
                    </a:p>
                  </a:txBody>
                  <a:tcPr/>
                </a:tc>
                <a:tc>
                  <a:txBody>
                    <a:bodyPr/>
                    <a:lstStyle/>
                    <a:p>
                      <a:r>
                        <a:rPr kumimoji="0" lang="es-MX" b="0" i="0" kern="1200" dirty="0" smtClean="0">
                          <a:solidFill>
                            <a:schemeClr val="lt1"/>
                          </a:solidFill>
                          <a:latin typeface="+mn-lt"/>
                          <a:ea typeface="+mn-ea"/>
                          <a:cs typeface="+mn-cs"/>
                        </a:rPr>
                        <a:t>Cualquier debilidad de los </a:t>
                      </a:r>
                      <a:r>
                        <a:rPr kumimoji="0" lang="es-MX" b="0" i="0" u="sng" kern="1200" dirty="0" smtClean="0">
                          <a:solidFill>
                            <a:schemeClr val="lt1"/>
                          </a:solidFill>
                          <a:latin typeface="+mn-lt"/>
                          <a:ea typeface="+mn-ea"/>
                          <a:cs typeface="+mn-cs"/>
                        </a:rPr>
                        <a:t>músculos oculares</a:t>
                      </a:r>
                      <a:r>
                        <a:rPr kumimoji="0" lang="es-MX" b="0" i="0" kern="1200" dirty="0" smtClean="0">
                          <a:solidFill>
                            <a:schemeClr val="lt1"/>
                          </a:solidFill>
                          <a:latin typeface="+mn-lt"/>
                          <a:ea typeface="+mn-ea"/>
                          <a:cs typeface="+mn-cs"/>
                        </a:rPr>
                        <a:t>:</a:t>
                      </a:r>
                    </a:p>
                    <a:p>
                      <a:endParaRPr kumimoji="0" lang="es-MX" sz="1000" b="0" i="0" kern="1200" dirty="0" smtClean="0">
                        <a:solidFill>
                          <a:schemeClr val="lt1"/>
                        </a:solidFill>
                        <a:latin typeface="+mn-lt"/>
                        <a:ea typeface="+mn-ea"/>
                        <a:cs typeface="+mn-cs"/>
                      </a:endParaRPr>
                    </a:p>
                    <a:p>
                      <a:pPr>
                        <a:buFontTx/>
                        <a:buChar char="-"/>
                      </a:pPr>
                      <a:r>
                        <a:rPr kumimoji="0" lang="es-MX" b="0" i="0" kern="1200" dirty="0" smtClean="0">
                          <a:solidFill>
                            <a:schemeClr val="lt1"/>
                          </a:solidFill>
                          <a:latin typeface="+mn-lt"/>
                          <a:ea typeface="+mn-ea"/>
                          <a:cs typeface="+mn-cs"/>
                        </a:rPr>
                        <a:t>Puede tener debilidad de cierre de los ojos</a:t>
                      </a:r>
                    </a:p>
                    <a:p>
                      <a:pPr>
                        <a:buFontTx/>
                        <a:buChar char="-"/>
                      </a:pPr>
                      <a:r>
                        <a:rPr kumimoji="0" lang="es-MX" b="0" i="0" kern="1200" dirty="0" smtClean="0">
                          <a:solidFill>
                            <a:schemeClr val="lt1"/>
                          </a:solidFill>
                          <a:latin typeface="+mn-lt"/>
                          <a:ea typeface="+mn-ea"/>
                          <a:cs typeface="+mn-cs"/>
                        </a:rPr>
                        <a:t>Todos los otros la fuerza muscular es normal</a:t>
                      </a:r>
                    </a:p>
                    <a:p>
                      <a:pPr>
                        <a:buFontTx/>
                        <a:buChar char="-"/>
                      </a:pPr>
                      <a:endParaRPr lang="es-MX" dirty="0"/>
                    </a:p>
                  </a:txBody>
                  <a:tcPr/>
                </a:tc>
              </a:tr>
              <a:tr h="370840">
                <a:tc>
                  <a:txBody>
                    <a:bodyPr/>
                    <a:lstStyle/>
                    <a:p>
                      <a:r>
                        <a:rPr kumimoji="0" lang="es-MX" b="0" i="0" kern="1200" dirty="0" smtClean="0">
                          <a:solidFill>
                            <a:schemeClr val="dk1"/>
                          </a:solidFill>
                          <a:latin typeface="+mn-lt"/>
                          <a:ea typeface="+mn-ea"/>
                          <a:cs typeface="+mn-cs"/>
                        </a:rPr>
                        <a:t>Clase II</a:t>
                      </a:r>
                      <a:endParaRPr lang="es-MX" dirty="0"/>
                    </a:p>
                  </a:txBody>
                  <a:tcPr/>
                </a:tc>
                <a:tc>
                  <a:txBody>
                    <a:bodyPr/>
                    <a:lstStyle/>
                    <a:p>
                      <a:r>
                        <a:rPr kumimoji="0" lang="es-MX" b="0" i="0" u="sng" kern="1200" dirty="0" smtClean="0">
                          <a:solidFill>
                            <a:schemeClr val="dk1"/>
                          </a:solidFill>
                          <a:latin typeface="+mn-lt"/>
                          <a:ea typeface="+mn-ea"/>
                          <a:cs typeface="+mn-cs"/>
                        </a:rPr>
                        <a:t>Leve debilidad </a:t>
                      </a:r>
                      <a:r>
                        <a:rPr kumimoji="0" lang="es-MX" b="0" i="0" kern="1200" dirty="0" smtClean="0">
                          <a:solidFill>
                            <a:schemeClr val="dk1"/>
                          </a:solidFill>
                          <a:latin typeface="+mn-lt"/>
                          <a:ea typeface="+mn-ea"/>
                          <a:cs typeface="+mn-cs"/>
                        </a:rPr>
                        <a:t>que afectan a otros que los músculos oculares.</a:t>
                      </a:r>
                    </a:p>
                    <a:p>
                      <a:r>
                        <a:rPr kumimoji="0" lang="es-MX" b="0" i="0" kern="1200" dirty="0" smtClean="0">
                          <a:solidFill>
                            <a:schemeClr val="dk1"/>
                          </a:solidFill>
                          <a:latin typeface="+mn-lt"/>
                          <a:ea typeface="+mn-ea"/>
                          <a:cs typeface="+mn-cs"/>
                        </a:rPr>
                        <a:t>También puede tener debilidad muscular ocular de cualquier severidad</a:t>
                      </a:r>
                      <a:endParaRPr lang="es-MX" dirty="0"/>
                    </a:p>
                  </a:txBody>
                  <a:tcPr/>
                </a:tc>
              </a:tr>
              <a:tr h="370840">
                <a:tc>
                  <a:txBody>
                    <a:bodyPr/>
                    <a:lstStyle/>
                    <a:p>
                      <a:pPr algn="ctr"/>
                      <a:r>
                        <a:rPr lang="es-MX" dirty="0" err="1" smtClean="0"/>
                        <a:t>IIa</a:t>
                      </a:r>
                      <a:endParaRPr lang="es-MX" dirty="0"/>
                    </a:p>
                  </a:txBody>
                  <a:tcPr/>
                </a:tc>
                <a:tc>
                  <a:txBody>
                    <a:bodyPr/>
                    <a:lstStyle/>
                    <a:p>
                      <a:endParaRPr kumimoji="0" lang="es-MX" b="0" i="0" kern="1200" dirty="0" smtClean="0">
                        <a:solidFill>
                          <a:schemeClr val="dk1"/>
                        </a:solidFill>
                        <a:latin typeface="+mn-lt"/>
                        <a:ea typeface="+mn-ea"/>
                        <a:cs typeface="+mn-cs"/>
                      </a:endParaRPr>
                    </a:p>
                    <a:p>
                      <a:r>
                        <a:rPr kumimoji="0" lang="es-MX" b="0" i="0" kern="1200" dirty="0" smtClean="0">
                          <a:solidFill>
                            <a:schemeClr val="dk1"/>
                          </a:solidFill>
                          <a:latin typeface="+mn-lt"/>
                          <a:ea typeface="+mn-ea"/>
                          <a:cs typeface="+mn-cs"/>
                        </a:rPr>
                        <a:t>- Que afectan principalmente a las extremidades, músculos axiales o ambos</a:t>
                      </a:r>
                    </a:p>
                    <a:p>
                      <a:r>
                        <a:rPr kumimoji="0" lang="es-MX" b="0" i="0" kern="1200" dirty="0" smtClean="0">
                          <a:solidFill>
                            <a:schemeClr val="dk1"/>
                          </a:solidFill>
                          <a:latin typeface="+mn-lt"/>
                          <a:ea typeface="+mn-ea"/>
                          <a:cs typeface="+mn-cs"/>
                        </a:rPr>
                        <a:t>- También puede tener menor participación de los músculos </a:t>
                      </a:r>
                      <a:r>
                        <a:rPr kumimoji="0" lang="es-MX" b="0" i="0" kern="1200" dirty="0" err="1" smtClean="0">
                          <a:solidFill>
                            <a:schemeClr val="dk1"/>
                          </a:solidFill>
                          <a:latin typeface="+mn-lt"/>
                          <a:ea typeface="+mn-ea"/>
                          <a:cs typeface="+mn-cs"/>
                        </a:rPr>
                        <a:t>orofaríngeos</a:t>
                      </a:r>
                      <a:endParaRPr lang="es-MX" dirty="0"/>
                    </a:p>
                  </a:txBody>
                  <a:tcPr/>
                </a:tc>
              </a:tr>
              <a:tr h="370840">
                <a:tc>
                  <a:txBody>
                    <a:bodyPr/>
                    <a:lstStyle/>
                    <a:p>
                      <a:pPr algn="ctr"/>
                      <a:r>
                        <a:rPr lang="es-MX" dirty="0" err="1" smtClean="0"/>
                        <a:t>IIb</a:t>
                      </a:r>
                      <a:endParaRPr lang="es-MX" dirty="0"/>
                    </a:p>
                  </a:txBody>
                  <a:tcPr/>
                </a:tc>
                <a:tc>
                  <a:txBody>
                    <a:bodyPr/>
                    <a:lstStyle/>
                    <a:p>
                      <a:endParaRPr kumimoji="0" lang="es-MX" b="0" i="0" kern="1200" dirty="0" smtClean="0">
                        <a:solidFill>
                          <a:schemeClr val="dk1"/>
                        </a:solidFill>
                        <a:latin typeface="+mn-lt"/>
                        <a:ea typeface="+mn-ea"/>
                        <a:cs typeface="+mn-cs"/>
                      </a:endParaRPr>
                    </a:p>
                    <a:p>
                      <a:r>
                        <a:rPr kumimoji="0" lang="es-MX" b="0" i="0" kern="1200" dirty="0" smtClean="0">
                          <a:solidFill>
                            <a:schemeClr val="dk1"/>
                          </a:solidFill>
                          <a:latin typeface="+mn-lt"/>
                          <a:ea typeface="+mn-ea"/>
                          <a:cs typeface="+mn-cs"/>
                        </a:rPr>
                        <a:t>- Que afectan principalmente a los músculos de la orofaringe, respiratorio, o ambos</a:t>
                      </a:r>
                    </a:p>
                    <a:p>
                      <a:r>
                        <a:rPr kumimoji="0" lang="es-MX" b="0" i="0" kern="1200" dirty="0" smtClean="0">
                          <a:solidFill>
                            <a:schemeClr val="dk1"/>
                          </a:solidFill>
                          <a:latin typeface="+mn-lt"/>
                          <a:ea typeface="+mn-ea"/>
                          <a:cs typeface="+mn-cs"/>
                        </a:rPr>
                        <a:t>- También puede tener participación menor o igual de las extremidades, músculos axiales o ambos</a:t>
                      </a:r>
                      <a:endParaRPr lang="es-MX" dirty="0"/>
                    </a:p>
                  </a:txBody>
                  <a:tcPr/>
                </a:tc>
              </a:tr>
            </a:tbl>
          </a:graphicData>
        </a:graphic>
      </p:graphicFrame>
      <p:sp>
        <p:nvSpPr>
          <p:cNvPr id="5" name="4 CuadroTexto"/>
          <p:cNvSpPr txBox="1"/>
          <p:nvPr/>
        </p:nvSpPr>
        <p:spPr>
          <a:xfrm>
            <a:off x="395536" y="6597352"/>
            <a:ext cx="8424936" cy="261610"/>
          </a:xfrm>
          <a:prstGeom prst="rect">
            <a:avLst/>
          </a:prstGeom>
          <a:noFill/>
        </p:spPr>
        <p:txBody>
          <a:bodyPr wrap="square" rtlCol="0">
            <a:spAutoFit/>
          </a:bodyPr>
          <a:lstStyle/>
          <a:p>
            <a:r>
              <a:rPr lang="es-MX" sz="1100" dirty="0" smtClean="0"/>
              <a:t>8. </a:t>
            </a:r>
            <a:r>
              <a:rPr lang="es-MX" sz="1100" dirty="0" err="1" smtClean="0"/>
              <a:t>Jaretzki</a:t>
            </a:r>
            <a:r>
              <a:rPr lang="es-MX" sz="1100" dirty="0" smtClean="0"/>
              <a:t>, A III, </a:t>
            </a:r>
            <a:r>
              <a:rPr lang="es-MX" sz="1100" dirty="0" err="1" smtClean="0"/>
              <a:t>Barohn</a:t>
            </a:r>
            <a:r>
              <a:rPr lang="es-MX" sz="1100" dirty="0" smtClean="0"/>
              <a:t>, R, et al. </a:t>
            </a:r>
            <a:r>
              <a:rPr lang="en-US" sz="1100" dirty="0" smtClean="0"/>
              <a:t>M. </a:t>
            </a:r>
            <a:r>
              <a:rPr lang="en-US" sz="1100" dirty="0" err="1" smtClean="0"/>
              <a:t>yasthenia</a:t>
            </a:r>
            <a:r>
              <a:rPr lang="en-US" sz="1100" dirty="0" smtClean="0"/>
              <a:t> gravis: recommendations for clinical research standards. </a:t>
            </a:r>
            <a:r>
              <a:rPr lang="es-MX" sz="1100" i="1" dirty="0" smtClean="0"/>
              <a:t>Ann </a:t>
            </a:r>
            <a:r>
              <a:rPr lang="es-MX" sz="1100" i="1" dirty="0" err="1" smtClean="0"/>
              <a:t>Thorac</a:t>
            </a:r>
            <a:r>
              <a:rPr lang="es-MX" sz="1100" i="1" dirty="0" smtClean="0"/>
              <a:t> </a:t>
            </a:r>
            <a:r>
              <a:rPr lang="es-MX" sz="1100" i="1" dirty="0" err="1" smtClean="0"/>
              <a:t>Surg</a:t>
            </a:r>
            <a:r>
              <a:rPr lang="es-MX" sz="1100" i="1" dirty="0" smtClean="0"/>
              <a:t> 2000;70:327-334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Clasificación Clínica FMGA</a:t>
            </a:r>
            <a:endParaRPr lang="es-MX" dirty="0"/>
          </a:p>
        </p:txBody>
      </p:sp>
      <p:graphicFrame>
        <p:nvGraphicFramePr>
          <p:cNvPr id="3" name="2 Tabla"/>
          <p:cNvGraphicFramePr>
            <a:graphicFrameLocks noGrp="1"/>
          </p:cNvGraphicFramePr>
          <p:nvPr/>
        </p:nvGraphicFramePr>
        <p:xfrm>
          <a:off x="539552" y="1604352"/>
          <a:ext cx="8208912" cy="3845560"/>
        </p:xfrm>
        <a:graphic>
          <a:graphicData uri="http://schemas.openxmlformats.org/drawingml/2006/table">
            <a:tbl>
              <a:tblPr firstRow="1" bandRow="1">
                <a:tableStyleId>{00A15C55-8517-42AA-B614-E9B94910E393}</a:tableStyleId>
              </a:tblPr>
              <a:tblGrid>
                <a:gridCol w="1389396"/>
                <a:gridCol w="6819516"/>
              </a:tblGrid>
              <a:tr h="370840">
                <a:tc>
                  <a:txBody>
                    <a:bodyPr/>
                    <a:lstStyle/>
                    <a:p>
                      <a:r>
                        <a:rPr kumimoji="0" lang="es-MX" b="0" i="0" kern="1200" dirty="0" smtClean="0">
                          <a:solidFill>
                            <a:schemeClr val="dk1"/>
                          </a:solidFill>
                          <a:latin typeface="+mn-lt"/>
                          <a:ea typeface="+mn-ea"/>
                          <a:cs typeface="+mn-cs"/>
                        </a:rPr>
                        <a:t>Clase III</a:t>
                      </a:r>
                      <a:endParaRPr lang="es-MX" dirty="0"/>
                    </a:p>
                  </a:txBody>
                  <a:tcPr/>
                </a:tc>
                <a:tc>
                  <a:txBody>
                    <a:bodyPr/>
                    <a:lstStyle/>
                    <a:p>
                      <a:r>
                        <a:rPr kumimoji="0" lang="es-MX" b="0" i="0" kern="1200" dirty="0" smtClean="0">
                          <a:solidFill>
                            <a:schemeClr val="dk1"/>
                          </a:solidFill>
                          <a:latin typeface="+mn-lt"/>
                          <a:ea typeface="+mn-ea"/>
                          <a:cs typeface="+mn-cs"/>
                        </a:rPr>
                        <a:t>Moderado debilidad que afectan a otros que los músculos oculares</a:t>
                      </a:r>
                      <a:endParaRPr lang="es-MX" dirty="0"/>
                    </a:p>
                  </a:txBody>
                  <a:tcPr/>
                </a:tc>
              </a:tr>
              <a:tr h="370840">
                <a:tc>
                  <a:txBody>
                    <a:bodyPr/>
                    <a:lstStyle/>
                    <a:p>
                      <a:pPr algn="ctr"/>
                      <a:r>
                        <a:rPr lang="es-MX" dirty="0" err="1" smtClean="0"/>
                        <a:t>IIIa</a:t>
                      </a:r>
                      <a:endParaRPr lang="es-MX" dirty="0"/>
                    </a:p>
                  </a:txBody>
                  <a:tcPr/>
                </a:tc>
                <a:tc>
                  <a:txBody>
                    <a:bodyPr/>
                    <a:lstStyle/>
                    <a:p>
                      <a:pPr>
                        <a:buFontTx/>
                        <a:buChar char="-"/>
                      </a:pPr>
                      <a:endParaRPr kumimoji="0" lang="es-MX" b="0" i="0" kern="1200" dirty="0" smtClean="0">
                        <a:solidFill>
                          <a:schemeClr val="dk1"/>
                        </a:solidFill>
                        <a:latin typeface="+mn-lt"/>
                        <a:ea typeface="+mn-ea"/>
                        <a:cs typeface="+mn-cs"/>
                      </a:endParaRPr>
                    </a:p>
                    <a:p>
                      <a:pPr>
                        <a:buFontTx/>
                        <a:buChar char="-"/>
                      </a:pPr>
                      <a:r>
                        <a:rPr kumimoji="0" lang="es-MX" b="0" i="0" kern="1200" dirty="0" smtClean="0">
                          <a:solidFill>
                            <a:schemeClr val="dk1"/>
                          </a:solidFill>
                          <a:latin typeface="+mn-lt"/>
                          <a:ea typeface="+mn-ea"/>
                          <a:cs typeface="+mn-cs"/>
                        </a:rPr>
                        <a:t>Que afectan principalmente a las extremidades, músculos axiales o ambos</a:t>
                      </a:r>
                    </a:p>
                    <a:p>
                      <a:pPr>
                        <a:buFontTx/>
                        <a:buChar char="-"/>
                      </a:pPr>
                      <a:endParaRPr kumimoji="0" lang="es-MX" b="0" i="0" kern="1200" dirty="0" smtClean="0">
                        <a:solidFill>
                          <a:schemeClr val="dk1"/>
                        </a:solidFill>
                        <a:latin typeface="+mn-lt"/>
                        <a:ea typeface="+mn-ea"/>
                        <a:cs typeface="+mn-cs"/>
                      </a:endParaRPr>
                    </a:p>
                    <a:p>
                      <a:r>
                        <a:rPr kumimoji="0" lang="es-MX" b="0" i="0" kern="1200" dirty="0" smtClean="0">
                          <a:solidFill>
                            <a:schemeClr val="dk1"/>
                          </a:solidFill>
                          <a:latin typeface="+mn-lt"/>
                          <a:ea typeface="+mn-ea"/>
                          <a:cs typeface="+mn-cs"/>
                        </a:rPr>
                        <a:t>- También puede tener menor participación de los músculos </a:t>
                      </a:r>
                      <a:r>
                        <a:rPr kumimoji="0" lang="es-MX" b="0" i="0" kern="1200" dirty="0" err="1" smtClean="0">
                          <a:solidFill>
                            <a:schemeClr val="dk1"/>
                          </a:solidFill>
                          <a:latin typeface="+mn-lt"/>
                          <a:ea typeface="+mn-ea"/>
                          <a:cs typeface="+mn-cs"/>
                        </a:rPr>
                        <a:t>orofaríngeos</a:t>
                      </a:r>
                      <a:endParaRPr lang="es-MX" dirty="0"/>
                    </a:p>
                  </a:txBody>
                  <a:tcPr/>
                </a:tc>
              </a:tr>
              <a:tr h="370840">
                <a:tc>
                  <a:txBody>
                    <a:bodyPr/>
                    <a:lstStyle/>
                    <a:p>
                      <a:pPr algn="ctr"/>
                      <a:r>
                        <a:rPr lang="es-MX" dirty="0" err="1" smtClean="0"/>
                        <a:t>IIIb</a:t>
                      </a:r>
                      <a:endParaRPr lang="es-MX" dirty="0"/>
                    </a:p>
                  </a:txBody>
                  <a:tcPr/>
                </a:tc>
                <a:tc>
                  <a:txBody>
                    <a:bodyPr/>
                    <a:lstStyle/>
                    <a:p>
                      <a:pPr>
                        <a:buFontTx/>
                        <a:buChar char="-"/>
                      </a:pPr>
                      <a:endParaRPr kumimoji="0" lang="es-MX" b="0" i="0" kern="1200" dirty="0" smtClean="0">
                        <a:solidFill>
                          <a:schemeClr val="dk1"/>
                        </a:solidFill>
                        <a:latin typeface="+mn-lt"/>
                        <a:ea typeface="+mn-ea"/>
                        <a:cs typeface="+mn-cs"/>
                      </a:endParaRPr>
                    </a:p>
                    <a:p>
                      <a:pPr>
                        <a:buFontTx/>
                        <a:buChar char="-"/>
                      </a:pPr>
                      <a:r>
                        <a:rPr kumimoji="0" lang="es-MX" b="0" i="0" kern="1200" dirty="0" smtClean="0">
                          <a:solidFill>
                            <a:schemeClr val="dk1"/>
                          </a:solidFill>
                          <a:latin typeface="+mn-lt"/>
                          <a:ea typeface="+mn-ea"/>
                          <a:cs typeface="+mn-cs"/>
                        </a:rPr>
                        <a:t>Que afectan principalmente a los músculos de la orofaringe, respiratorio, o ambos</a:t>
                      </a:r>
                    </a:p>
                    <a:p>
                      <a:pPr>
                        <a:buFontTx/>
                        <a:buChar char="-"/>
                      </a:pPr>
                      <a:endParaRPr kumimoji="0" lang="es-MX" b="0" i="0" kern="1200" dirty="0" smtClean="0">
                        <a:solidFill>
                          <a:schemeClr val="dk1"/>
                        </a:solidFill>
                        <a:latin typeface="+mn-lt"/>
                        <a:ea typeface="+mn-ea"/>
                        <a:cs typeface="+mn-cs"/>
                      </a:endParaRPr>
                    </a:p>
                    <a:p>
                      <a:r>
                        <a:rPr kumimoji="0" lang="es-MX" b="0" i="0" kern="1200" dirty="0" smtClean="0">
                          <a:solidFill>
                            <a:schemeClr val="dk1"/>
                          </a:solidFill>
                          <a:latin typeface="+mn-lt"/>
                          <a:ea typeface="+mn-ea"/>
                          <a:cs typeface="+mn-cs"/>
                        </a:rPr>
                        <a:t>- También puede tener participación menor o igual de las extremidades, músculos axiales o ambos</a:t>
                      </a:r>
                      <a:endParaRPr lang="es-MX" dirty="0"/>
                    </a:p>
                  </a:txBody>
                  <a:tcPr/>
                </a:tc>
              </a:tr>
            </a:tbl>
          </a:graphicData>
        </a:graphic>
      </p:graphicFrame>
      <p:graphicFrame>
        <p:nvGraphicFramePr>
          <p:cNvPr id="4" name="3 Tabla"/>
          <p:cNvGraphicFramePr>
            <a:graphicFrameLocks noGrp="1"/>
          </p:cNvGraphicFramePr>
          <p:nvPr/>
        </p:nvGraphicFramePr>
        <p:xfrm>
          <a:off x="611560" y="2060848"/>
          <a:ext cx="8208912" cy="3845560"/>
        </p:xfrm>
        <a:graphic>
          <a:graphicData uri="http://schemas.openxmlformats.org/drawingml/2006/table">
            <a:tbl>
              <a:tblPr firstRow="1" bandRow="1">
                <a:tableStyleId>{00A15C55-8517-42AA-B614-E9B94910E393}</a:tableStyleId>
              </a:tblPr>
              <a:tblGrid>
                <a:gridCol w="1389396"/>
                <a:gridCol w="6819516"/>
              </a:tblGrid>
              <a:tr h="370840">
                <a:tc>
                  <a:txBody>
                    <a:bodyPr/>
                    <a:lstStyle/>
                    <a:p>
                      <a:r>
                        <a:rPr kumimoji="0" lang="es-MX" b="0" i="0" kern="1200" dirty="0" smtClean="0">
                          <a:solidFill>
                            <a:schemeClr val="dk1"/>
                          </a:solidFill>
                          <a:latin typeface="+mn-lt"/>
                          <a:ea typeface="+mn-ea"/>
                          <a:cs typeface="+mn-cs"/>
                        </a:rPr>
                        <a:t>Clase IV</a:t>
                      </a:r>
                      <a:endParaRPr lang="es-MX" dirty="0"/>
                    </a:p>
                  </a:txBody>
                  <a:tcPr/>
                </a:tc>
                <a:tc>
                  <a:txBody>
                    <a:bodyPr/>
                    <a:lstStyle/>
                    <a:p>
                      <a:r>
                        <a:rPr kumimoji="0" lang="es-MX" b="0" i="0" kern="1200" dirty="0" smtClean="0">
                          <a:solidFill>
                            <a:schemeClr val="lt1"/>
                          </a:solidFill>
                          <a:latin typeface="+mn-lt"/>
                          <a:ea typeface="+mn-ea"/>
                          <a:cs typeface="+mn-cs"/>
                        </a:rPr>
                        <a:t>Debilidad severa que afectan a otros que los músculos oculares</a:t>
                      </a:r>
                      <a:endParaRPr lang="es-MX" dirty="0"/>
                    </a:p>
                  </a:txBody>
                  <a:tcPr/>
                </a:tc>
              </a:tr>
              <a:tr h="370840">
                <a:tc>
                  <a:txBody>
                    <a:bodyPr/>
                    <a:lstStyle/>
                    <a:p>
                      <a:pPr algn="ctr"/>
                      <a:r>
                        <a:rPr lang="es-MX" dirty="0" err="1" smtClean="0"/>
                        <a:t>Iva</a:t>
                      </a:r>
                      <a:endParaRPr lang="es-MX" dirty="0"/>
                    </a:p>
                  </a:txBody>
                  <a:tcPr/>
                </a:tc>
                <a:tc>
                  <a:txBody>
                    <a:bodyPr/>
                    <a:lstStyle/>
                    <a:p>
                      <a:pPr>
                        <a:buFontTx/>
                        <a:buChar char="-"/>
                      </a:pPr>
                      <a:endParaRPr kumimoji="0" lang="es-MX" b="0" i="0" kern="1200" dirty="0" smtClean="0">
                        <a:solidFill>
                          <a:schemeClr val="dk1"/>
                        </a:solidFill>
                        <a:latin typeface="+mn-lt"/>
                        <a:ea typeface="+mn-ea"/>
                        <a:cs typeface="+mn-cs"/>
                      </a:endParaRPr>
                    </a:p>
                    <a:p>
                      <a:pPr>
                        <a:buFontTx/>
                        <a:buChar char="-"/>
                      </a:pPr>
                      <a:r>
                        <a:rPr kumimoji="0" lang="es-MX" b="0" i="0" kern="1200" dirty="0" smtClean="0">
                          <a:solidFill>
                            <a:schemeClr val="dk1"/>
                          </a:solidFill>
                          <a:latin typeface="+mn-lt"/>
                          <a:ea typeface="+mn-ea"/>
                          <a:cs typeface="+mn-cs"/>
                        </a:rPr>
                        <a:t>Que afectan principalmente a las extremidades, músculos axiales o ambos</a:t>
                      </a:r>
                    </a:p>
                    <a:p>
                      <a:pPr>
                        <a:buFontTx/>
                        <a:buChar char="-"/>
                      </a:pPr>
                      <a:endParaRPr kumimoji="0" lang="es-MX" b="0" i="0" kern="1200" dirty="0" smtClean="0">
                        <a:solidFill>
                          <a:schemeClr val="dk1"/>
                        </a:solidFill>
                        <a:latin typeface="+mn-lt"/>
                        <a:ea typeface="+mn-ea"/>
                        <a:cs typeface="+mn-cs"/>
                      </a:endParaRPr>
                    </a:p>
                    <a:p>
                      <a:r>
                        <a:rPr kumimoji="0" lang="es-MX" b="0" i="0" kern="1200" dirty="0" smtClean="0">
                          <a:solidFill>
                            <a:schemeClr val="dk1"/>
                          </a:solidFill>
                          <a:latin typeface="+mn-lt"/>
                          <a:ea typeface="+mn-ea"/>
                          <a:cs typeface="+mn-cs"/>
                        </a:rPr>
                        <a:t>- También puede tener menor participación de los músculos </a:t>
                      </a:r>
                      <a:r>
                        <a:rPr kumimoji="0" lang="es-MX" b="0" i="0" kern="1200" dirty="0" err="1" smtClean="0">
                          <a:solidFill>
                            <a:schemeClr val="dk1"/>
                          </a:solidFill>
                          <a:latin typeface="+mn-lt"/>
                          <a:ea typeface="+mn-ea"/>
                          <a:cs typeface="+mn-cs"/>
                        </a:rPr>
                        <a:t>orofaríngeos</a:t>
                      </a:r>
                      <a:endParaRPr lang="es-MX" dirty="0"/>
                    </a:p>
                  </a:txBody>
                  <a:tcPr/>
                </a:tc>
              </a:tr>
              <a:tr h="370840">
                <a:tc>
                  <a:txBody>
                    <a:bodyPr/>
                    <a:lstStyle/>
                    <a:p>
                      <a:pPr algn="ctr"/>
                      <a:r>
                        <a:rPr lang="es-MX" dirty="0" err="1" smtClean="0"/>
                        <a:t>IVb</a:t>
                      </a:r>
                      <a:endParaRPr lang="es-MX" dirty="0"/>
                    </a:p>
                  </a:txBody>
                  <a:tcPr/>
                </a:tc>
                <a:tc>
                  <a:txBody>
                    <a:bodyPr/>
                    <a:lstStyle/>
                    <a:p>
                      <a:pPr>
                        <a:buFontTx/>
                        <a:buChar char="-"/>
                      </a:pPr>
                      <a:endParaRPr kumimoji="0" lang="es-MX" b="0" i="0" kern="1200" dirty="0" smtClean="0">
                        <a:solidFill>
                          <a:schemeClr val="dk1"/>
                        </a:solidFill>
                        <a:latin typeface="+mn-lt"/>
                        <a:ea typeface="+mn-ea"/>
                        <a:cs typeface="+mn-cs"/>
                      </a:endParaRPr>
                    </a:p>
                    <a:p>
                      <a:pPr>
                        <a:buFontTx/>
                        <a:buChar char="-"/>
                      </a:pPr>
                      <a:r>
                        <a:rPr kumimoji="0" lang="es-MX" b="0" i="0" kern="1200" dirty="0" smtClean="0">
                          <a:solidFill>
                            <a:schemeClr val="dk1"/>
                          </a:solidFill>
                          <a:latin typeface="+mn-lt"/>
                          <a:ea typeface="+mn-ea"/>
                          <a:cs typeface="+mn-cs"/>
                        </a:rPr>
                        <a:t>Que afectan principalmente a los músculos de la orofaringe, respiratorio, o ambos</a:t>
                      </a:r>
                    </a:p>
                    <a:p>
                      <a:pPr>
                        <a:buFontTx/>
                        <a:buChar char="-"/>
                      </a:pPr>
                      <a:endParaRPr kumimoji="0" lang="es-MX" b="0" i="0" kern="1200" dirty="0" smtClean="0">
                        <a:solidFill>
                          <a:schemeClr val="dk1"/>
                        </a:solidFill>
                        <a:latin typeface="+mn-lt"/>
                        <a:ea typeface="+mn-ea"/>
                        <a:cs typeface="+mn-cs"/>
                      </a:endParaRPr>
                    </a:p>
                    <a:p>
                      <a:r>
                        <a:rPr kumimoji="0" lang="es-MX" b="0" i="0" kern="1200" dirty="0" smtClean="0">
                          <a:solidFill>
                            <a:schemeClr val="dk1"/>
                          </a:solidFill>
                          <a:latin typeface="+mn-lt"/>
                          <a:ea typeface="+mn-ea"/>
                          <a:cs typeface="+mn-cs"/>
                        </a:rPr>
                        <a:t>- También puede tener participación menor o igual de las extremidades, músculos axiales o ambos</a:t>
                      </a:r>
                      <a:endParaRPr lang="es-MX" dirty="0"/>
                    </a:p>
                  </a:txBody>
                  <a:tcPr/>
                </a:tc>
              </a:tr>
            </a:tbl>
          </a:graphicData>
        </a:graphic>
      </p:graphicFrame>
      <p:graphicFrame>
        <p:nvGraphicFramePr>
          <p:cNvPr id="6" name="5 Tabla"/>
          <p:cNvGraphicFramePr>
            <a:graphicFrameLocks noGrp="1"/>
          </p:cNvGraphicFramePr>
          <p:nvPr/>
        </p:nvGraphicFramePr>
        <p:xfrm>
          <a:off x="611560" y="1484784"/>
          <a:ext cx="8208912" cy="1188720"/>
        </p:xfrm>
        <a:graphic>
          <a:graphicData uri="http://schemas.openxmlformats.org/drawingml/2006/table">
            <a:tbl>
              <a:tblPr firstRow="1" bandRow="1">
                <a:tableStyleId>{00A15C55-8517-42AA-B614-E9B94910E393}</a:tableStyleId>
              </a:tblPr>
              <a:tblGrid>
                <a:gridCol w="1389396"/>
                <a:gridCol w="6819516"/>
              </a:tblGrid>
              <a:tr h="370840">
                <a:tc>
                  <a:txBody>
                    <a:bodyPr/>
                    <a:lstStyle/>
                    <a:p>
                      <a:r>
                        <a:rPr kumimoji="0" lang="es-MX" b="0" i="0" kern="1200" dirty="0" smtClean="0">
                          <a:solidFill>
                            <a:schemeClr val="dk1"/>
                          </a:solidFill>
                          <a:latin typeface="+mn-lt"/>
                          <a:ea typeface="+mn-ea"/>
                          <a:cs typeface="+mn-cs"/>
                        </a:rPr>
                        <a:t>Clase V</a:t>
                      </a:r>
                      <a:endParaRPr lang="es-MX" dirty="0"/>
                    </a:p>
                  </a:txBody>
                  <a:tcPr/>
                </a:tc>
                <a:tc>
                  <a:txBody>
                    <a:bodyPr/>
                    <a:lstStyle/>
                    <a:p>
                      <a:r>
                        <a:rPr kumimoji="0" lang="es-MX" b="0" i="0" kern="1200" dirty="0" smtClean="0">
                          <a:solidFill>
                            <a:schemeClr val="lt1"/>
                          </a:solidFill>
                          <a:latin typeface="+mn-lt"/>
                          <a:ea typeface="+mn-ea"/>
                          <a:cs typeface="+mn-cs"/>
                        </a:rPr>
                        <a:t>Definido por la intubación, con o sin ventilación mecánica, excepto cuando se emplea durante el tratamiento postoperatorio de rutina. El uso de una sonda de alimentación sin intubación coloca al paciente en la clase </a:t>
                      </a:r>
                      <a:r>
                        <a:rPr kumimoji="0" lang="es-MX" b="0" i="0" kern="1200" dirty="0" err="1" smtClean="0">
                          <a:solidFill>
                            <a:schemeClr val="lt1"/>
                          </a:solidFill>
                          <a:latin typeface="+mn-lt"/>
                          <a:ea typeface="+mn-ea"/>
                          <a:cs typeface="+mn-cs"/>
                        </a:rPr>
                        <a:t>Ivb</a:t>
                      </a:r>
                      <a:endParaRPr lang="es-MX" dirty="0"/>
                    </a:p>
                  </a:txBody>
                  <a:tcPr/>
                </a:tc>
              </a:tr>
            </a:tbl>
          </a:graphicData>
        </a:graphic>
      </p:graphicFrame>
      <p:graphicFrame>
        <p:nvGraphicFramePr>
          <p:cNvPr id="7" name="6 Tabla"/>
          <p:cNvGraphicFramePr>
            <a:graphicFrameLocks noGrp="1"/>
          </p:cNvGraphicFramePr>
          <p:nvPr/>
        </p:nvGraphicFramePr>
        <p:xfrm>
          <a:off x="1475656" y="3284984"/>
          <a:ext cx="6096000" cy="184912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s-MX" dirty="0" smtClean="0"/>
                        <a:t>CLASE I</a:t>
                      </a:r>
                      <a:endParaRPr lang="es-MX" dirty="0"/>
                    </a:p>
                  </a:txBody>
                  <a:tcPr/>
                </a:tc>
                <a:tc>
                  <a:txBody>
                    <a:bodyPr/>
                    <a:lstStyle/>
                    <a:p>
                      <a:r>
                        <a:rPr lang="es-MX" dirty="0" smtClean="0"/>
                        <a:t>Ocular</a:t>
                      </a:r>
                      <a:endParaRPr lang="es-MX" dirty="0"/>
                    </a:p>
                  </a:txBody>
                  <a:tcPr/>
                </a:tc>
              </a:tr>
              <a:tr h="370840">
                <a:tc>
                  <a:txBody>
                    <a:bodyPr/>
                    <a:lstStyle/>
                    <a:p>
                      <a:r>
                        <a:rPr lang="es-MX" dirty="0" smtClean="0"/>
                        <a:t>CLASE II</a:t>
                      </a:r>
                      <a:endParaRPr lang="es-MX" dirty="0"/>
                    </a:p>
                  </a:txBody>
                  <a:tcPr/>
                </a:tc>
                <a:tc>
                  <a:txBody>
                    <a:bodyPr/>
                    <a:lstStyle/>
                    <a:p>
                      <a:r>
                        <a:rPr lang="es-MX" dirty="0" smtClean="0"/>
                        <a:t>Leve</a:t>
                      </a:r>
                      <a:endParaRPr lang="es-MX" dirty="0"/>
                    </a:p>
                  </a:txBody>
                  <a:tcPr/>
                </a:tc>
              </a:tr>
              <a:tr h="122416">
                <a:tc>
                  <a:txBody>
                    <a:bodyPr/>
                    <a:lstStyle/>
                    <a:p>
                      <a:r>
                        <a:rPr lang="es-MX" dirty="0" smtClean="0"/>
                        <a:t>CLASE III</a:t>
                      </a:r>
                      <a:endParaRPr lang="es-MX" dirty="0"/>
                    </a:p>
                  </a:txBody>
                  <a:tcPr/>
                </a:tc>
                <a:tc>
                  <a:txBody>
                    <a:bodyPr/>
                    <a:lstStyle/>
                    <a:p>
                      <a:r>
                        <a:rPr lang="es-MX" dirty="0" smtClean="0"/>
                        <a:t>Moderada</a:t>
                      </a:r>
                      <a:endParaRPr lang="es-MX" dirty="0"/>
                    </a:p>
                  </a:txBody>
                  <a:tcPr/>
                </a:tc>
              </a:tr>
              <a:tr h="370840">
                <a:tc>
                  <a:txBody>
                    <a:bodyPr/>
                    <a:lstStyle/>
                    <a:p>
                      <a:r>
                        <a:rPr lang="es-MX" dirty="0" smtClean="0"/>
                        <a:t>CLASE IV</a:t>
                      </a:r>
                      <a:endParaRPr lang="es-MX" dirty="0"/>
                    </a:p>
                  </a:txBody>
                  <a:tcPr/>
                </a:tc>
                <a:tc>
                  <a:txBody>
                    <a:bodyPr/>
                    <a:lstStyle/>
                    <a:p>
                      <a:r>
                        <a:rPr lang="es-MX" dirty="0" smtClean="0"/>
                        <a:t>Severa</a:t>
                      </a:r>
                      <a:endParaRPr lang="es-MX" dirty="0"/>
                    </a:p>
                  </a:txBody>
                  <a:tcPr/>
                </a:tc>
              </a:tr>
              <a:tr h="370840">
                <a:tc>
                  <a:txBody>
                    <a:bodyPr/>
                    <a:lstStyle/>
                    <a:p>
                      <a:r>
                        <a:rPr lang="es-MX" dirty="0" smtClean="0"/>
                        <a:t>CLASE V</a:t>
                      </a:r>
                      <a:endParaRPr lang="es-MX" dirty="0"/>
                    </a:p>
                  </a:txBody>
                  <a:tcPr/>
                </a:tc>
                <a:tc>
                  <a:txBody>
                    <a:bodyPr/>
                    <a:lstStyle/>
                    <a:p>
                      <a:r>
                        <a:rPr lang="es-MX" dirty="0" smtClean="0"/>
                        <a:t>Intubación</a:t>
                      </a:r>
                      <a:endParaRPr lang="es-MX" dirty="0"/>
                    </a:p>
                  </a:txBody>
                  <a:tcPr/>
                </a:tc>
              </a:tr>
            </a:tbl>
          </a:graphicData>
        </a:graphic>
      </p:graphicFrame>
      <p:sp>
        <p:nvSpPr>
          <p:cNvPr id="8" name="7 CuadroTexto"/>
          <p:cNvSpPr txBox="1"/>
          <p:nvPr/>
        </p:nvSpPr>
        <p:spPr>
          <a:xfrm>
            <a:off x="395536" y="6597352"/>
            <a:ext cx="8424936" cy="261610"/>
          </a:xfrm>
          <a:prstGeom prst="rect">
            <a:avLst/>
          </a:prstGeom>
          <a:noFill/>
        </p:spPr>
        <p:txBody>
          <a:bodyPr wrap="square" rtlCol="0">
            <a:spAutoFit/>
          </a:bodyPr>
          <a:lstStyle/>
          <a:p>
            <a:r>
              <a:rPr lang="es-MX" sz="1100" dirty="0" smtClean="0"/>
              <a:t>8. </a:t>
            </a:r>
            <a:r>
              <a:rPr lang="es-MX" sz="1100" dirty="0" err="1" smtClean="0"/>
              <a:t>Jaretzki</a:t>
            </a:r>
            <a:r>
              <a:rPr lang="es-MX" sz="1100" dirty="0" smtClean="0"/>
              <a:t>, A III, </a:t>
            </a:r>
            <a:r>
              <a:rPr lang="es-MX" sz="1100" dirty="0" err="1" smtClean="0"/>
              <a:t>Barohn</a:t>
            </a:r>
            <a:r>
              <a:rPr lang="es-MX" sz="1100" dirty="0" smtClean="0"/>
              <a:t>, R, et al. </a:t>
            </a:r>
            <a:r>
              <a:rPr lang="en-US" sz="1100" dirty="0" smtClean="0"/>
              <a:t>M. </a:t>
            </a:r>
            <a:r>
              <a:rPr lang="en-US" sz="1100" dirty="0" err="1" smtClean="0"/>
              <a:t>yasthenia</a:t>
            </a:r>
            <a:r>
              <a:rPr lang="en-US" sz="1100" dirty="0" smtClean="0"/>
              <a:t> gravis: recommendations for clinical research standards. </a:t>
            </a:r>
            <a:r>
              <a:rPr lang="es-MX" sz="1100" i="1" dirty="0" smtClean="0"/>
              <a:t>Ann </a:t>
            </a:r>
            <a:r>
              <a:rPr lang="es-MX" sz="1100" i="1" dirty="0" err="1" smtClean="0"/>
              <a:t>Thorac</a:t>
            </a:r>
            <a:r>
              <a:rPr lang="es-MX" sz="1100" i="1" dirty="0" smtClean="0"/>
              <a:t> </a:t>
            </a:r>
            <a:r>
              <a:rPr lang="es-MX" sz="1100" i="1" dirty="0" err="1" smtClean="0"/>
              <a:t>Surg</a:t>
            </a:r>
            <a:r>
              <a:rPr lang="es-MX" sz="1100" i="1" dirty="0" smtClean="0"/>
              <a:t> 2000;70:327-334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nodeType="clickEffect">
                                  <p:stCondLst>
                                    <p:cond delay="0"/>
                                  </p:stCondLst>
                                  <p:childTnLst>
                                    <p:animEffect transition="out" filter="box(in)">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87041" name="Rectangle 1"/>
          <p:cNvSpPr>
            <a:spLocks noChangeArrowheads="1"/>
          </p:cNvSpPr>
          <p:nvPr/>
        </p:nvSpPr>
        <p:spPr bwMode="auto">
          <a:xfrm>
            <a:off x="0" y="0"/>
            <a:ext cx="9144000" cy="15875"/>
          </a:xfrm>
          <a:prstGeom prst="rect">
            <a:avLst/>
          </a:prstGeom>
          <a:solidFill>
            <a:srgbClr val="000000"/>
          </a:solidFill>
          <a:ln w="9525">
            <a:solidFill>
              <a:schemeClr val="tx1"/>
            </a:solidFill>
            <a:prstDash val="solid"/>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rgbClr val="000000"/>
                </a:solidFill>
                <a:effectLst/>
                <a:latin typeface="Times New Roman" pitchFamily="18" charset="0"/>
                <a:cs typeface="Times New Roman" pitchFamily="18" charset="0"/>
              </a:rPr>
              <a:t>Tabla 2. La puntuación cuantitativa de severidad de la enfermedad</a:t>
            </a:r>
            <a:endParaRPr kumimoji="0" lang="es-MX" sz="9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pic>
        <p:nvPicPr>
          <p:cNvPr id="87042" name="Picture 2" descr="http://ats.ctsnetjournals.org/content/vol70/issue1/fulltext/327/f1.gif"/>
          <p:cNvPicPr>
            <a:picLocks noChangeAspect="1" noChangeArrowheads="1"/>
          </p:cNvPicPr>
          <p:nvPr/>
        </p:nvPicPr>
        <p:blipFill>
          <a:blip r:embed="rId2" cstate="print"/>
          <a:srcRect/>
          <a:stretch>
            <a:fillRect/>
          </a:stretch>
        </p:blipFill>
        <p:spPr bwMode="auto">
          <a:xfrm>
            <a:off x="0" y="0"/>
            <a:ext cx="180975" cy="133350"/>
          </a:xfrm>
          <a:prstGeom prst="rect">
            <a:avLst/>
          </a:prstGeom>
          <a:noFill/>
        </p:spPr>
      </p:pic>
      <p:pic>
        <p:nvPicPr>
          <p:cNvPr id="87043" name="Picture 3" descr="&gt;="/>
          <p:cNvPicPr>
            <a:picLocks noChangeAspect="1" noChangeArrowheads="1"/>
          </p:cNvPicPr>
          <p:nvPr/>
        </p:nvPicPr>
        <p:blipFill>
          <a:blip r:embed="rId3" cstate="print"/>
          <a:srcRect/>
          <a:stretch>
            <a:fillRect/>
          </a:stretch>
        </p:blipFill>
        <p:spPr bwMode="auto">
          <a:xfrm>
            <a:off x="0" y="0"/>
            <a:ext cx="76200" cy="95250"/>
          </a:xfrm>
          <a:prstGeom prst="rect">
            <a:avLst/>
          </a:prstGeom>
          <a:noFill/>
        </p:spPr>
      </p:pic>
      <p:pic>
        <p:nvPicPr>
          <p:cNvPr id="87044" name="Picture 4" descr="&gt;="/>
          <p:cNvPicPr>
            <a:picLocks noChangeAspect="1" noChangeArrowheads="1"/>
          </p:cNvPicPr>
          <p:nvPr/>
        </p:nvPicPr>
        <p:blipFill>
          <a:blip r:embed="rId3" cstate="print"/>
          <a:srcRect/>
          <a:stretch>
            <a:fillRect/>
          </a:stretch>
        </p:blipFill>
        <p:spPr bwMode="auto">
          <a:xfrm>
            <a:off x="0" y="0"/>
            <a:ext cx="76200" cy="95250"/>
          </a:xfrm>
          <a:prstGeom prst="rect">
            <a:avLst/>
          </a:prstGeom>
          <a:noFill/>
        </p:spPr>
      </p:pic>
      <p:pic>
        <p:nvPicPr>
          <p:cNvPr id="87045" name="Picture 5" descr="&gt;="/>
          <p:cNvPicPr>
            <a:picLocks noChangeAspect="1" noChangeArrowheads="1"/>
          </p:cNvPicPr>
          <p:nvPr/>
        </p:nvPicPr>
        <p:blipFill>
          <a:blip r:embed="rId3" cstate="print"/>
          <a:srcRect/>
          <a:stretch>
            <a:fillRect/>
          </a:stretch>
        </p:blipFill>
        <p:spPr bwMode="auto">
          <a:xfrm>
            <a:off x="0" y="0"/>
            <a:ext cx="76200" cy="95250"/>
          </a:xfrm>
          <a:prstGeom prst="rect">
            <a:avLst/>
          </a:prstGeom>
          <a:noFill/>
        </p:spPr>
      </p:pic>
      <p:pic>
        <p:nvPicPr>
          <p:cNvPr id="87046" name="Picture 6" descr="&gt;="/>
          <p:cNvPicPr>
            <a:picLocks noChangeAspect="1" noChangeArrowheads="1"/>
          </p:cNvPicPr>
          <p:nvPr/>
        </p:nvPicPr>
        <p:blipFill>
          <a:blip r:embed="rId3" cstate="print"/>
          <a:srcRect/>
          <a:stretch>
            <a:fillRect/>
          </a:stretch>
        </p:blipFill>
        <p:spPr bwMode="auto">
          <a:xfrm>
            <a:off x="0" y="0"/>
            <a:ext cx="76200" cy="95250"/>
          </a:xfrm>
          <a:prstGeom prst="rect">
            <a:avLst/>
          </a:prstGeom>
          <a:noFill/>
        </p:spPr>
      </p:pic>
      <p:pic>
        <p:nvPicPr>
          <p:cNvPr id="87047" name="Picture 7" descr="&gt;="/>
          <p:cNvPicPr>
            <a:picLocks noChangeAspect="1" noChangeArrowheads="1"/>
          </p:cNvPicPr>
          <p:nvPr/>
        </p:nvPicPr>
        <p:blipFill>
          <a:blip r:embed="rId3" cstate="print"/>
          <a:srcRect/>
          <a:stretch>
            <a:fillRect/>
          </a:stretch>
        </p:blipFill>
        <p:spPr bwMode="auto">
          <a:xfrm>
            <a:off x="0" y="0"/>
            <a:ext cx="76200" cy="95250"/>
          </a:xfrm>
          <a:prstGeom prst="rect">
            <a:avLst/>
          </a:prstGeom>
          <a:noFill/>
        </p:spPr>
      </p:pic>
      <p:sp>
        <p:nvSpPr>
          <p:cNvPr id="87048" name="Rectangle 8"/>
          <p:cNvSpPr>
            <a:spLocks noChangeArrowheads="1"/>
          </p:cNvSpPr>
          <p:nvPr/>
        </p:nvSpPr>
        <p:spPr bwMode="auto">
          <a:xfrm>
            <a:off x="0" y="15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chemeClr val="tx1"/>
                </a:solidFill>
                <a:effectLst/>
                <a:latin typeface="Arial" pitchFamily="34" charset="0"/>
                <a:cs typeface="Arial" pitchFamily="34" charset="0"/>
              </a:rPr>
              <a:t/>
            </a:r>
            <a:br>
              <a:rPr kumimoji="0" lang="es-MX" sz="1800" b="0" i="0" u="none" strike="noStrike" cap="none" normalizeH="0" baseline="0" smtClean="0">
                <a:ln>
                  <a:noFill/>
                </a:ln>
                <a:solidFill>
                  <a:schemeClr val="tx1"/>
                </a:solidFill>
                <a:effectLst/>
                <a:latin typeface="Arial" pitchFamily="34" charset="0"/>
                <a:cs typeface="Arial" pitchFamily="34" charset="0"/>
              </a:rPr>
            </a:b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pic>
        <p:nvPicPr>
          <p:cNvPr id="87049" name="Picture 9"/>
          <p:cNvPicPr>
            <a:picLocks noChangeAspect="1" noChangeArrowheads="1"/>
          </p:cNvPicPr>
          <p:nvPr/>
        </p:nvPicPr>
        <p:blipFill>
          <a:blip r:embed="rId4" cstate="print"/>
          <a:srcRect/>
          <a:stretch>
            <a:fillRect/>
          </a:stretch>
        </p:blipFill>
        <p:spPr bwMode="auto">
          <a:xfrm>
            <a:off x="590550" y="116632"/>
            <a:ext cx="7962900" cy="6477000"/>
          </a:xfrm>
          <a:prstGeom prst="rect">
            <a:avLst/>
          </a:prstGeom>
          <a:noFill/>
          <a:ln w="9525">
            <a:noFill/>
            <a:miter lim="800000"/>
            <a:headEnd/>
            <a:tailEnd/>
          </a:ln>
        </p:spPr>
      </p:pic>
      <p:sp>
        <p:nvSpPr>
          <p:cNvPr id="13" name="12 Rectángulo redondeado"/>
          <p:cNvSpPr/>
          <p:nvPr/>
        </p:nvSpPr>
        <p:spPr>
          <a:xfrm>
            <a:off x="611560" y="980728"/>
            <a:ext cx="7920880" cy="37444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200" dirty="0" smtClean="0"/>
              <a:t>Un </a:t>
            </a:r>
            <a:r>
              <a:rPr lang="es-MX" sz="2200" u="sng" dirty="0" smtClean="0"/>
              <a:t>sistema de calificación cuantitativa MG (Puntuación QMG) </a:t>
            </a:r>
            <a:r>
              <a:rPr lang="es-MX" sz="2200" dirty="0" smtClean="0"/>
              <a:t>es esencial en la evaluación objetiva del tratamiento de la MG.</a:t>
            </a:r>
          </a:p>
          <a:p>
            <a:pPr algn="ctr"/>
            <a:endParaRPr lang="es-MX" sz="2200" dirty="0" smtClean="0"/>
          </a:p>
          <a:p>
            <a:pPr algn="ctr"/>
            <a:r>
              <a:rPr lang="es-MX" sz="2200" dirty="0" smtClean="0"/>
              <a:t>Este sistema de puntuación se basa en el análisis cuantitativo de los grupos musculares centinela.</a:t>
            </a:r>
          </a:p>
          <a:p>
            <a:pPr algn="ctr"/>
            <a:endParaRPr lang="es-MX" sz="2200" dirty="0" smtClean="0"/>
          </a:p>
          <a:p>
            <a:pPr algn="ctr"/>
            <a:r>
              <a:rPr lang="es-MX" sz="2200" dirty="0" smtClean="0"/>
              <a:t>El nivel de QMG debe ser usado en conjunto con la Clínica de clasificación y la situación después de la intervención. </a:t>
            </a:r>
            <a:endParaRPr lang="es-MX" sz="2200" dirty="0"/>
          </a:p>
        </p:txBody>
      </p:sp>
      <p:sp>
        <p:nvSpPr>
          <p:cNvPr id="14" name="13 Rectángulo"/>
          <p:cNvSpPr/>
          <p:nvPr/>
        </p:nvSpPr>
        <p:spPr>
          <a:xfrm>
            <a:off x="2555776" y="404664"/>
            <a:ext cx="5112568" cy="50405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14 Rectángulo"/>
          <p:cNvSpPr/>
          <p:nvPr/>
        </p:nvSpPr>
        <p:spPr>
          <a:xfrm>
            <a:off x="5292080" y="6309320"/>
            <a:ext cx="2664296" cy="288032"/>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CuadroTexto"/>
          <p:cNvSpPr txBox="1"/>
          <p:nvPr/>
        </p:nvSpPr>
        <p:spPr>
          <a:xfrm>
            <a:off x="179512" y="6597352"/>
            <a:ext cx="8424936" cy="261610"/>
          </a:xfrm>
          <a:prstGeom prst="rect">
            <a:avLst/>
          </a:prstGeom>
          <a:noFill/>
        </p:spPr>
        <p:txBody>
          <a:bodyPr wrap="square" rtlCol="0">
            <a:spAutoFit/>
          </a:bodyPr>
          <a:lstStyle/>
          <a:p>
            <a:r>
              <a:rPr lang="es-MX" sz="1100" dirty="0" smtClean="0"/>
              <a:t>8. </a:t>
            </a:r>
            <a:r>
              <a:rPr lang="es-MX" sz="1100" dirty="0" err="1" smtClean="0"/>
              <a:t>Jaretzki</a:t>
            </a:r>
            <a:r>
              <a:rPr lang="es-MX" sz="1100" dirty="0" smtClean="0"/>
              <a:t>, A III, </a:t>
            </a:r>
            <a:r>
              <a:rPr lang="es-MX" sz="1100" dirty="0" err="1" smtClean="0"/>
              <a:t>Barohn</a:t>
            </a:r>
            <a:r>
              <a:rPr lang="es-MX" sz="1100" dirty="0" smtClean="0"/>
              <a:t>, R, et al. </a:t>
            </a:r>
            <a:r>
              <a:rPr lang="en-US" sz="1100" dirty="0" smtClean="0"/>
              <a:t>M. </a:t>
            </a:r>
            <a:r>
              <a:rPr lang="en-US" sz="1100" dirty="0" err="1" smtClean="0"/>
              <a:t>yasthenia</a:t>
            </a:r>
            <a:r>
              <a:rPr lang="en-US" sz="1100" dirty="0" smtClean="0"/>
              <a:t> gravis: recommendations for clinical research standards. </a:t>
            </a:r>
            <a:r>
              <a:rPr lang="es-MX" sz="1100" i="1" dirty="0" smtClean="0"/>
              <a:t>Ann </a:t>
            </a:r>
            <a:r>
              <a:rPr lang="es-MX" sz="1100" i="1" dirty="0" err="1" smtClean="0"/>
              <a:t>Thorac</a:t>
            </a:r>
            <a:r>
              <a:rPr lang="es-MX" sz="1100" i="1" dirty="0" smtClean="0"/>
              <a:t> </a:t>
            </a:r>
            <a:r>
              <a:rPr lang="es-MX" sz="1100" i="1" dirty="0" err="1" smtClean="0"/>
              <a:t>Surg</a:t>
            </a:r>
            <a:r>
              <a:rPr lang="es-MX" sz="1100" i="1" dirty="0" smtClean="0"/>
              <a:t> 2000;70:327-334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Diagnostico</a:t>
            </a:r>
            <a:endParaRPr lang="es-MX" dirty="0"/>
          </a:p>
        </p:txBody>
      </p:sp>
      <p:sp>
        <p:nvSpPr>
          <p:cNvPr id="5" name="4 Marcador de contenido"/>
          <p:cNvSpPr>
            <a:spLocks noGrp="1"/>
          </p:cNvSpPr>
          <p:nvPr>
            <p:ph sz="quarter" idx="1"/>
          </p:nvPr>
        </p:nvSpPr>
        <p:spPr>
          <a:xfrm>
            <a:off x="914400" y="1593304"/>
            <a:ext cx="7772400" cy="4572000"/>
          </a:xfrm>
        </p:spPr>
        <p:txBody>
          <a:bodyPr>
            <a:normAutofit fontScale="92500" lnSpcReduction="10000"/>
          </a:bodyPr>
          <a:lstStyle/>
          <a:p>
            <a:r>
              <a:rPr lang="es-MX" dirty="0" smtClean="0"/>
              <a:t>PRUEBAS DE CABECERA</a:t>
            </a:r>
          </a:p>
          <a:p>
            <a:pPr lvl="1"/>
            <a:r>
              <a:rPr lang="es-MX" dirty="0" smtClean="0"/>
              <a:t>Prueba de hielo</a:t>
            </a:r>
          </a:p>
          <a:p>
            <a:pPr lvl="1"/>
            <a:r>
              <a:rPr lang="es-MX" dirty="0" smtClean="0"/>
              <a:t>Prueba de </a:t>
            </a:r>
            <a:r>
              <a:rPr lang="es-MX" dirty="0" err="1" smtClean="0"/>
              <a:t>Tensilon</a:t>
            </a:r>
            <a:endParaRPr lang="es-MX" dirty="0" smtClean="0"/>
          </a:p>
          <a:p>
            <a:pPr lvl="1"/>
            <a:endParaRPr lang="es-MX" dirty="0" smtClean="0"/>
          </a:p>
          <a:p>
            <a:r>
              <a:rPr lang="es-MX" dirty="0" smtClean="0"/>
              <a:t>Pruebas serológicas</a:t>
            </a:r>
          </a:p>
          <a:p>
            <a:pPr lvl="1"/>
            <a:r>
              <a:rPr lang="es-MX" dirty="0" smtClean="0"/>
              <a:t>Anticuerpos receptores de </a:t>
            </a:r>
            <a:r>
              <a:rPr lang="es-MX" dirty="0" err="1" smtClean="0"/>
              <a:t>acetilcolina</a:t>
            </a:r>
            <a:endParaRPr lang="es-MX" dirty="0" smtClean="0"/>
          </a:p>
          <a:p>
            <a:pPr lvl="1"/>
            <a:r>
              <a:rPr lang="es-MX" dirty="0" smtClean="0"/>
              <a:t>Anticuerpos anti- </a:t>
            </a:r>
            <a:r>
              <a:rPr lang="es-MX" dirty="0" err="1" smtClean="0"/>
              <a:t>MuSK</a:t>
            </a:r>
            <a:endParaRPr lang="es-MX" dirty="0" smtClean="0"/>
          </a:p>
          <a:p>
            <a:pPr lvl="1"/>
            <a:r>
              <a:rPr lang="es-MX" dirty="0" smtClean="0"/>
              <a:t>Otros anticuerpos</a:t>
            </a:r>
          </a:p>
          <a:p>
            <a:pPr lvl="1"/>
            <a:endParaRPr lang="es-MX" dirty="0" smtClean="0"/>
          </a:p>
          <a:p>
            <a:r>
              <a:rPr lang="es-MX" dirty="0" smtClean="0"/>
              <a:t>Electrofisiológico </a:t>
            </a:r>
          </a:p>
          <a:p>
            <a:pPr lvl="1"/>
            <a:r>
              <a:rPr lang="es-MX" dirty="0" smtClean="0"/>
              <a:t>la estimulación nerviosa repetitiva</a:t>
            </a:r>
          </a:p>
          <a:p>
            <a:pPr lvl="1"/>
            <a:r>
              <a:rPr lang="es-MX" dirty="0" smtClean="0"/>
              <a:t>Electromiografía de fibra única</a:t>
            </a:r>
          </a:p>
        </p:txBody>
      </p:sp>
      <p:sp>
        <p:nvSpPr>
          <p:cNvPr id="4" name="3 CuadroTexto"/>
          <p:cNvSpPr txBox="1"/>
          <p:nvPr/>
        </p:nvSpPr>
        <p:spPr>
          <a:xfrm>
            <a:off x="323528" y="6454497"/>
            <a:ext cx="8568952" cy="430887"/>
          </a:xfrm>
          <a:prstGeom prst="rect">
            <a:avLst/>
          </a:prstGeom>
          <a:noFill/>
        </p:spPr>
        <p:txBody>
          <a:bodyPr wrap="square" rtlCol="0">
            <a:spAutoFit/>
          </a:bodyPr>
          <a:lstStyle/>
          <a:p>
            <a:r>
              <a:rPr lang="es-MX" sz="1100" dirty="0" smtClean="0"/>
              <a:t>4. </a:t>
            </a:r>
            <a:r>
              <a:rPr lang="es-MX" sz="1100" dirty="0" err="1" smtClean="0"/>
              <a:t>Keesey</a:t>
            </a:r>
            <a:r>
              <a:rPr lang="es-MX" sz="1100" dirty="0"/>
              <a:t>, JC. Evaluación clínica y </a:t>
            </a:r>
            <a:r>
              <a:rPr lang="es-MX" sz="1100" dirty="0" smtClean="0"/>
              <a:t>manejo </a:t>
            </a:r>
            <a:r>
              <a:rPr lang="es-MX" sz="1100" dirty="0"/>
              <a:t>de la </a:t>
            </a:r>
            <a:r>
              <a:rPr lang="es-MX" sz="1100" dirty="0" smtClean="0"/>
              <a:t>miastenia </a:t>
            </a:r>
            <a:r>
              <a:rPr lang="es-MX" sz="1100" dirty="0" err="1" smtClean="0"/>
              <a:t>gravis</a:t>
            </a:r>
            <a:r>
              <a:rPr lang="es-MX" sz="1100" dirty="0"/>
              <a:t>. Muscular del nervio de 2004; </a:t>
            </a:r>
            <a:r>
              <a:rPr lang="es-MX" sz="1100" dirty="0" smtClean="0"/>
              <a:t>29:484</a:t>
            </a:r>
          </a:p>
          <a:p>
            <a:r>
              <a:rPr lang="es-MX" sz="1100" dirty="0" smtClean="0"/>
              <a:t>7. http://uptodate/contents/clinical-manifestations-of-myasthenia </a:t>
            </a:r>
            <a:r>
              <a:rPr lang="es-MX" sz="1100" dirty="0" err="1" smtClean="0"/>
              <a:t>gravis</a:t>
            </a:r>
            <a:endParaRPr lang="en-GB" sz="1100" dirty="0" smtClean="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Epidemiología</a:t>
            </a:r>
            <a:endParaRPr lang="es-MX" dirty="0"/>
          </a:p>
        </p:txBody>
      </p:sp>
      <p:sp>
        <p:nvSpPr>
          <p:cNvPr id="3" name="2 Marcador de contenido"/>
          <p:cNvSpPr>
            <a:spLocks noGrp="1"/>
          </p:cNvSpPr>
          <p:nvPr>
            <p:ph sz="quarter" idx="1"/>
          </p:nvPr>
        </p:nvSpPr>
        <p:spPr/>
        <p:txBody>
          <a:bodyPr>
            <a:normAutofit/>
          </a:bodyPr>
          <a:lstStyle/>
          <a:p>
            <a:endParaRPr lang="es-MX" dirty="0" smtClean="0"/>
          </a:p>
          <a:p>
            <a:r>
              <a:rPr lang="es-MX" dirty="0" smtClean="0"/>
              <a:t>La miastenia grave es una enfermedad relativamente poco frecuente.</a:t>
            </a:r>
          </a:p>
          <a:p>
            <a:pPr>
              <a:buNone/>
            </a:pPr>
            <a:endParaRPr lang="es-MX" dirty="0" smtClean="0"/>
          </a:p>
          <a:p>
            <a:r>
              <a:rPr lang="es-MX" dirty="0" smtClean="0"/>
              <a:t>Incidencia anual de aproximadamente 10 a 20 casos nuevos por millón. </a:t>
            </a:r>
          </a:p>
          <a:p>
            <a:endParaRPr lang="es-MX" dirty="0" smtClean="0"/>
          </a:p>
          <a:p>
            <a:r>
              <a:rPr lang="es-MX" dirty="0" smtClean="0"/>
              <a:t>La prevalencia es de unos 150 a 200 por millón. Ha ido en aumento durante los últimos cinco años. </a:t>
            </a:r>
            <a:endParaRPr lang="es-MX" dirty="0"/>
          </a:p>
        </p:txBody>
      </p:sp>
      <p:sp>
        <p:nvSpPr>
          <p:cNvPr id="4" name="3 CuadroTexto"/>
          <p:cNvSpPr txBox="1"/>
          <p:nvPr/>
        </p:nvSpPr>
        <p:spPr>
          <a:xfrm>
            <a:off x="323528" y="6372036"/>
            <a:ext cx="8136904" cy="369332"/>
          </a:xfrm>
          <a:prstGeom prst="rect">
            <a:avLst/>
          </a:prstGeom>
          <a:noFill/>
        </p:spPr>
        <p:txBody>
          <a:bodyPr wrap="square" rtlCol="0">
            <a:spAutoFit/>
          </a:bodyPr>
          <a:lstStyle/>
          <a:p>
            <a:r>
              <a:rPr lang="es-MX" sz="1100" dirty="0" smtClean="0"/>
              <a:t>3. Phillips</a:t>
            </a:r>
            <a:r>
              <a:rPr lang="es-MX" sz="1100" dirty="0"/>
              <a:t>, LH. La epidemiología de la miastenia </a:t>
            </a:r>
            <a:r>
              <a:rPr lang="es-MX" sz="1100" dirty="0" err="1"/>
              <a:t>gravis</a:t>
            </a:r>
            <a:r>
              <a:rPr lang="es-MX" sz="1100" dirty="0"/>
              <a:t>. </a:t>
            </a:r>
            <a:r>
              <a:rPr lang="es-MX" sz="1100" dirty="0" err="1"/>
              <a:t>Semin</a:t>
            </a:r>
            <a:r>
              <a:rPr lang="es-MX" sz="1100" dirty="0"/>
              <a:t> </a:t>
            </a:r>
            <a:r>
              <a:rPr lang="es-MX" sz="1100" dirty="0" err="1"/>
              <a:t>Neurol</a:t>
            </a:r>
            <a:r>
              <a:rPr lang="es-MX" sz="1100" dirty="0"/>
              <a:t> 2004; </a:t>
            </a:r>
            <a:r>
              <a:rPr lang="es-MX" sz="1100" dirty="0" smtClean="0"/>
              <a:t>24:17</a:t>
            </a:r>
            <a:r>
              <a:rPr lang="es-MX" u="sng" dirty="0" smtClean="0"/>
              <a:t>.</a:t>
            </a:r>
            <a:endParaRPr lang="es-MX"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Diagnostico</a:t>
            </a:r>
            <a:endParaRPr lang="es-MX" dirty="0"/>
          </a:p>
        </p:txBody>
      </p:sp>
      <p:sp>
        <p:nvSpPr>
          <p:cNvPr id="3" name="2 Marcador de contenido"/>
          <p:cNvSpPr>
            <a:spLocks noGrp="1"/>
          </p:cNvSpPr>
          <p:nvPr>
            <p:ph sz="quarter" idx="1"/>
          </p:nvPr>
        </p:nvSpPr>
        <p:spPr/>
        <p:txBody>
          <a:bodyPr/>
          <a:lstStyle/>
          <a:p>
            <a:pPr marL="274320" lvl="1" indent="-274320">
              <a:spcBef>
                <a:spcPts val="580"/>
              </a:spcBef>
              <a:buClr>
                <a:schemeClr val="accent1"/>
              </a:buClr>
            </a:pPr>
            <a:r>
              <a:rPr lang="es-MX" dirty="0" smtClean="0"/>
              <a:t>Prueba de paquete de hielo</a:t>
            </a:r>
          </a:p>
          <a:p>
            <a:pPr marL="274320" lvl="1" indent="-274320">
              <a:spcBef>
                <a:spcPts val="580"/>
              </a:spcBef>
              <a:buClr>
                <a:schemeClr val="accent1"/>
              </a:buClr>
            </a:pPr>
            <a:endParaRPr lang="es-MX" dirty="0" smtClean="0"/>
          </a:p>
          <a:p>
            <a:pPr lvl="1"/>
            <a:r>
              <a:rPr lang="es-MX" dirty="0" smtClean="0"/>
              <a:t>Una bolsa (o guante quirúrgico) se llena de hielo y se coloca en el párpado durante dos minutos. El hielo se retira y el grado de </a:t>
            </a:r>
            <a:r>
              <a:rPr lang="es-MX" dirty="0" err="1" smtClean="0"/>
              <a:t>ptosis</a:t>
            </a:r>
            <a:r>
              <a:rPr lang="es-MX" dirty="0" smtClean="0"/>
              <a:t> se evalúa inmediatamente.</a:t>
            </a:r>
          </a:p>
          <a:p>
            <a:pPr lvl="1"/>
            <a:endParaRPr lang="es-MX" dirty="0" smtClean="0"/>
          </a:p>
          <a:p>
            <a:pPr lvl="1"/>
            <a:r>
              <a:rPr lang="es-MX" dirty="0" smtClean="0"/>
              <a:t>La sensibilidad que parece ser un 80 por ciento en los pacientes con </a:t>
            </a:r>
            <a:r>
              <a:rPr lang="es-MX" dirty="0" err="1" smtClean="0"/>
              <a:t>ptosis</a:t>
            </a:r>
            <a:r>
              <a:rPr lang="es-MX" dirty="0" smtClean="0"/>
              <a:t> prominentes.</a:t>
            </a:r>
            <a:endParaRPr lang="es-MX" dirty="0"/>
          </a:p>
        </p:txBody>
      </p:sp>
      <p:pic>
        <p:nvPicPr>
          <p:cNvPr id="1026" name="Picture 2" descr="http://2.bp.blogspot.com/_KzxI8CxZG-Q/SjdrHXmHuAI/AAAAAAAABuQ/At-FbuI8mcQ/s400/miastenia1.jpg"/>
          <p:cNvPicPr>
            <a:picLocks noChangeAspect="1" noChangeArrowheads="1"/>
          </p:cNvPicPr>
          <p:nvPr/>
        </p:nvPicPr>
        <p:blipFill>
          <a:blip r:embed="rId2" cstate="print"/>
          <a:srcRect/>
          <a:stretch>
            <a:fillRect/>
          </a:stretch>
        </p:blipFill>
        <p:spPr bwMode="auto">
          <a:xfrm>
            <a:off x="3798168" y="4869160"/>
            <a:ext cx="2286000" cy="1476375"/>
          </a:xfrm>
          <a:prstGeom prst="rect">
            <a:avLst/>
          </a:prstGeom>
          <a:noFill/>
        </p:spPr>
      </p:pic>
      <p:sp>
        <p:nvSpPr>
          <p:cNvPr id="5" name="4 CuadroTexto"/>
          <p:cNvSpPr txBox="1"/>
          <p:nvPr/>
        </p:nvSpPr>
        <p:spPr>
          <a:xfrm>
            <a:off x="323528" y="6454497"/>
            <a:ext cx="8568952" cy="430887"/>
          </a:xfrm>
          <a:prstGeom prst="rect">
            <a:avLst/>
          </a:prstGeom>
          <a:noFill/>
        </p:spPr>
        <p:txBody>
          <a:bodyPr wrap="square" rtlCol="0">
            <a:spAutoFit/>
          </a:bodyPr>
          <a:lstStyle/>
          <a:p>
            <a:r>
              <a:rPr lang="es-MX" sz="1100" dirty="0" smtClean="0"/>
              <a:t>4. </a:t>
            </a:r>
            <a:r>
              <a:rPr lang="es-MX" sz="1100" dirty="0" err="1" smtClean="0"/>
              <a:t>Keesey</a:t>
            </a:r>
            <a:r>
              <a:rPr lang="es-MX" sz="1100" dirty="0"/>
              <a:t>, JC. Evaluación clínica y </a:t>
            </a:r>
            <a:r>
              <a:rPr lang="es-MX" sz="1100" dirty="0" smtClean="0"/>
              <a:t>manejo </a:t>
            </a:r>
            <a:r>
              <a:rPr lang="es-MX" sz="1100" dirty="0"/>
              <a:t>de la </a:t>
            </a:r>
            <a:r>
              <a:rPr lang="es-MX" sz="1100" dirty="0" smtClean="0"/>
              <a:t>miastenia </a:t>
            </a:r>
            <a:r>
              <a:rPr lang="es-MX" sz="1100" dirty="0" err="1" smtClean="0"/>
              <a:t>gravis</a:t>
            </a:r>
            <a:r>
              <a:rPr lang="es-MX" sz="1100" dirty="0"/>
              <a:t>. Muscular del nervio de 2004; </a:t>
            </a:r>
            <a:r>
              <a:rPr lang="es-MX" sz="1100" dirty="0" smtClean="0"/>
              <a:t>29:484</a:t>
            </a:r>
          </a:p>
          <a:p>
            <a:r>
              <a:rPr lang="es-MX" sz="1100" dirty="0" smtClean="0"/>
              <a:t>7. http://uptodate/contents/clinical-manifestations-of-myasthenia </a:t>
            </a:r>
            <a:r>
              <a:rPr lang="es-MX" sz="1100" dirty="0" err="1" smtClean="0"/>
              <a:t>gravis</a:t>
            </a:r>
            <a:endParaRPr lang="en-GB" sz="1100" dirty="0" smtClean="0">
              <a:cs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Diagnostico</a:t>
            </a:r>
            <a:endParaRPr lang="es-MX" dirty="0"/>
          </a:p>
        </p:txBody>
      </p:sp>
      <p:sp>
        <p:nvSpPr>
          <p:cNvPr id="3" name="2 Marcador de contenido"/>
          <p:cNvSpPr>
            <a:spLocks noGrp="1"/>
          </p:cNvSpPr>
          <p:nvPr>
            <p:ph sz="quarter" idx="1"/>
          </p:nvPr>
        </p:nvSpPr>
        <p:spPr>
          <a:xfrm>
            <a:off x="914400" y="1447800"/>
            <a:ext cx="4449688" cy="4572000"/>
          </a:xfrm>
        </p:spPr>
        <p:txBody>
          <a:bodyPr/>
          <a:lstStyle/>
          <a:p>
            <a:pPr marL="274320" lvl="1" indent="-274320">
              <a:spcBef>
                <a:spcPts val="580"/>
              </a:spcBef>
              <a:buClr>
                <a:schemeClr val="accent1"/>
              </a:buClr>
            </a:pPr>
            <a:r>
              <a:rPr lang="es-MX" dirty="0" smtClean="0"/>
              <a:t>Prueba de </a:t>
            </a:r>
            <a:r>
              <a:rPr lang="es-MX" dirty="0" err="1" smtClean="0"/>
              <a:t>Tensilon</a:t>
            </a:r>
            <a:endParaRPr lang="es-MX" dirty="0" smtClean="0"/>
          </a:p>
          <a:p>
            <a:endParaRPr lang="es-MX" sz="1200" dirty="0" smtClean="0"/>
          </a:p>
          <a:p>
            <a:pPr lvl="1" algn="just"/>
            <a:r>
              <a:rPr lang="es-MX" sz="2200" u="sng" dirty="0" err="1" smtClean="0"/>
              <a:t>Edrofonio</a:t>
            </a:r>
            <a:r>
              <a:rPr lang="es-MX" sz="2200" dirty="0" smtClean="0"/>
              <a:t> es un inhibidor de la acetilcolinesterasa de inicio rápido (30 a 45 segundos) y corta duración de acción (de 5 a 10 minutos), prolonga la presencia de la </a:t>
            </a:r>
            <a:r>
              <a:rPr lang="es-MX" sz="2200" dirty="0" err="1" smtClean="0"/>
              <a:t>acetilcolina</a:t>
            </a:r>
            <a:r>
              <a:rPr lang="es-MX" sz="2200" dirty="0" smtClean="0"/>
              <a:t> en la unión neuromuscular y produce un aumento inmediato de la fuerza muscular en muchos de los músculos afectados.</a:t>
            </a:r>
            <a:endParaRPr lang="es-MX" sz="2200" dirty="0"/>
          </a:p>
        </p:txBody>
      </p:sp>
      <p:pic>
        <p:nvPicPr>
          <p:cNvPr id="98306" name="Picture 2" descr="http://t2.gstatic.com/images?q=tbn:ANd9GcT2ebnryt9lAbanIxS_Vmn947ozFOFftaKPTclbRMQjrO5vZG0aeg&amp;t=1"/>
          <p:cNvPicPr>
            <a:picLocks noChangeAspect="1" noChangeArrowheads="1"/>
          </p:cNvPicPr>
          <p:nvPr/>
        </p:nvPicPr>
        <p:blipFill>
          <a:blip r:embed="rId2" cstate="print"/>
          <a:srcRect l="33638" r="36462"/>
          <a:stretch>
            <a:fillRect/>
          </a:stretch>
        </p:blipFill>
        <p:spPr bwMode="auto">
          <a:xfrm>
            <a:off x="6372200" y="1628800"/>
            <a:ext cx="1728192" cy="4032448"/>
          </a:xfrm>
          <a:prstGeom prst="rect">
            <a:avLst/>
          </a:prstGeom>
          <a:noFill/>
        </p:spPr>
      </p:pic>
      <p:sp>
        <p:nvSpPr>
          <p:cNvPr id="5" name="4 CuadroTexto"/>
          <p:cNvSpPr txBox="1"/>
          <p:nvPr/>
        </p:nvSpPr>
        <p:spPr>
          <a:xfrm>
            <a:off x="323528" y="6454497"/>
            <a:ext cx="8568952" cy="430887"/>
          </a:xfrm>
          <a:prstGeom prst="rect">
            <a:avLst/>
          </a:prstGeom>
          <a:noFill/>
        </p:spPr>
        <p:txBody>
          <a:bodyPr wrap="square" rtlCol="0">
            <a:spAutoFit/>
          </a:bodyPr>
          <a:lstStyle/>
          <a:p>
            <a:r>
              <a:rPr lang="es-MX" sz="1100" dirty="0" smtClean="0"/>
              <a:t>4. </a:t>
            </a:r>
            <a:r>
              <a:rPr lang="es-MX" sz="1100" dirty="0" err="1" smtClean="0"/>
              <a:t>Keesey</a:t>
            </a:r>
            <a:r>
              <a:rPr lang="es-MX" sz="1100" dirty="0"/>
              <a:t>, JC. Evaluación clínica y </a:t>
            </a:r>
            <a:r>
              <a:rPr lang="es-MX" sz="1100" dirty="0" smtClean="0"/>
              <a:t>manejo </a:t>
            </a:r>
            <a:r>
              <a:rPr lang="es-MX" sz="1100" dirty="0"/>
              <a:t>de la </a:t>
            </a:r>
            <a:r>
              <a:rPr lang="es-MX" sz="1100" dirty="0" smtClean="0"/>
              <a:t>miastenia </a:t>
            </a:r>
            <a:r>
              <a:rPr lang="es-MX" sz="1100" dirty="0" err="1" smtClean="0"/>
              <a:t>gravis</a:t>
            </a:r>
            <a:r>
              <a:rPr lang="es-MX" sz="1100" dirty="0"/>
              <a:t>. Muscular del nervio de 2004; </a:t>
            </a:r>
            <a:r>
              <a:rPr lang="es-MX" sz="1100" dirty="0" smtClean="0"/>
              <a:t>29:484</a:t>
            </a:r>
          </a:p>
          <a:p>
            <a:r>
              <a:rPr lang="es-MX" sz="1100" dirty="0" smtClean="0"/>
              <a:t>7. http://uptodate/contents/clinical-manifestations-of-myasthenia </a:t>
            </a:r>
            <a:r>
              <a:rPr lang="es-MX" sz="1100" dirty="0" err="1" smtClean="0"/>
              <a:t>gravis</a:t>
            </a:r>
            <a:endParaRPr lang="en-GB" sz="1100" dirty="0" smtClean="0">
              <a:cs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Diagnostico</a:t>
            </a:r>
            <a:endParaRPr lang="es-MX" dirty="0"/>
          </a:p>
        </p:txBody>
      </p:sp>
      <p:sp>
        <p:nvSpPr>
          <p:cNvPr id="3" name="2 Marcador de contenido"/>
          <p:cNvSpPr>
            <a:spLocks noGrp="1"/>
          </p:cNvSpPr>
          <p:nvPr>
            <p:ph sz="quarter" idx="1"/>
          </p:nvPr>
        </p:nvSpPr>
        <p:spPr>
          <a:xfrm>
            <a:off x="914400" y="1521296"/>
            <a:ext cx="7772400" cy="3779912"/>
          </a:xfrm>
        </p:spPr>
        <p:txBody>
          <a:bodyPr>
            <a:normAutofit/>
          </a:bodyPr>
          <a:lstStyle/>
          <a:p>
            <a:r>
              <a:rPr lang="es-MX" sz="2200" dirty="0" smtClean="0"/>
              <a:t>Para realizar la prueba, 1 ml de </a:t>
            </a:r>
            <a:r>
              <a:rPr lang="es-MX" sz="2200" dirty="0" err="1" smtClean="0"/>
              <a:t>edrofonio</a:t>
            </a:r>
            <a:r>
              <a:rPr lang="es-MX" sz="2200" dirty="0" smtClean="0"/>
              <a:t> (10 mg / ml) en un jeringa de tuberculina, con una dosis de 2 mg de prueba inicial por vía intravenosa, puede ser seguida por otra dosis de 2 mg cada 60 segundos hasta una dosis total de 10 </a:t>
            </a:r>
            <a:r>
              <a:rPr lang="es-MX" sz="2200" dirty="0" err="1" smtClean="0"/>
              <a:t>mg.</a:t>
            </a:r>
            <a:r>
              <a:rPr lang="es-MX" sz="2200" dirty="0" smtClean="0"/>
              <a:t> </a:t>
            </a:r>
          </a:p>
          <a:p>
            <a:endParaRPr lang="es-MX" sz="2200" dirty="0" smtClean="0"/>
          </a:p>
          <a:p>
            <a:r>
              <a:rPr lang="es-MX" sz="2200" dirty="0" smtClean="0"/>
              <a:t> La mayoría de los pacientes responden en el momento en 6 mg</a:t>
            </a:r>
          </a:p>
          <a:p>
            <a:endParaRPr lang="es-MX" sz="2200" dirty="0" smtClean="0"/>
          </a:p>
          <a:p>
            <a:r>
              <a:rPr lang="es-MX" sz="2200" dirty="0" smtClean="0"/>
              <a:t>Algunos pacientes los músculos oculares puede fortalecer a las dosis más bajas, pero luego muestran una respuesta paradójica y debilitar a las dosis más altas de </a:t>
            </a:r>
            <a:r>
              <a:rPr lang="es-MX" sz="2200" dirty="0" err="1" smtClean="0"/>
              <a:t>edrofonio</a:t>
            </a:r>
            <a:r>
              <a:rPr lang="es-MX" sz="2200" dirty="0" smtClean="0"/>
              <a:t> </a:t>
            </a:r>
          </a:p>
          <a:p>
            <a:endParaRPr lang="es-MX" sz="2200" dirty="0" smtClean="0"/>
          </a:p>
        </p:txBody>
      </p:sp>
      <p:pic>
        <p:nvPicPr>
          <p:cNvPr id="30724" name="Picture 4" descr="http://neuromuscular.wustl.edu/pics/people/patients/mgprerx.jpg"/>
          <p:cNvPicPr>
            <a:picLocks noChangeAspect="1" noChangeArrowheads="1"/>
          </p:cNvPicPr>
          <p:nvPr/>
        </p:nvPicPr>
        <p:blipFill>
          <a:blip r:embed="rId2" cstate="print"/>
          <a:srcRect/>
          <a:stretch>
            <a:fillRect/>
          </a:stretch>
        </p:blipFill>
        <p:spPr bwMode="auto">
          <a:xfrm>
            <a:off x="4906234" y="3212976"/>
            <a:ext cx="1868696" cy="2880320"/>
          </a:xfrm>
          <a:prstGeom prst="rect">
            <a:avLst/>
          </a:prstGeom>
          <a:noFill/>
        </p:spPr>
      </p:pic>
      <p:pic>
        <p:nvPicPr>
          <p:cNvPr id="30726" name="Picture 6" descr="http://neuromuscular.wustl.edu/pics/people/patients/mgpostrx.jpg"/>
          <p:cNvPicPr>
            <a:picLocks noChangeAspect="1" noChangeArrowheads="1"/>
          </p:cNvPicPr>
          <p:nvPr/>
        </p:nvPicPr>
        <p:blipFill>
          <a:blip r:embed="rId3" cstate="print"/>
          <a:srcRect/>
          <a:stretch>
            <a:fillRect/>
          </a:stretch>
        </p:blipFill>
        <p:spPr bwMode="auto">
          <a:xfrm>
            <a:off x="6732240" y="3212976"/>
            <a:ext cx="1972791" cy="2888729"/>
          </a:xfrm>
          <a:prstGeom prst="rect">
            <a:avLst/>
          </a:prstGeom>
          <a:noFill/>
        </p:spPr>
      </p:pic>
      <p:sp>
        <p:nvSpPr>
          <p:cNvPr id="7" name="6 Rectángulo redondeado"/>
          <p:cNvSpPr/>
          <p:nvPr/>
        </p:nvSpPr>
        <p:spPr>
          <a:xfrm>
            <a:off x="899592" y="5445224"/>
            <a:ext cx="360040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La sensibilidad de la prueba 80 a 90%</a:t>
            </a:r>
          </a:p>
        </p:txBody>
      </p:sp>
      <p:sp>
        <p:nvSpPr>
          <p:cNvPr id="8" name="7 CuadroTexto"/>
          <p:cNvSpPr txBox="1"/>
          <p:nvPr/>
        </p:nvSpPr>
        <p:spPr>
          <a:xfrm>
            <a:off x="323528" y="6454497"/>
            <a:ext cx="8568952" cy="430887"/>
          </a:xfrm>
          <a:prstGeom prst="rect">
            <a:avLst/>
          </a:prstGeom>
          <a:noFill/>
        </p:spPr>
        <p:txBody>
          <a:bodyPr wrap="square" rtlCol="0">
            <a:spAutoFit/>
          </a:bodyPr>
          <a:lstStyle/>
          <a:p>
            <a:r>
              <a:rPr lang="es-MX" sz="1100" dirty="0" smtClean="0"/>
              <a:t>4. </a:t>
            </a:r>
            <a:r>
              <a:rPr lang="es-MX" sz="1100" dirty="0" err="1" smtClean="0"/>
              <a:t>Keesey</a:t>
            </a:r>
            <a:r>
              <a:rPr lang="es-MX" sz="1100" dirty="0"/>
              <a:t>, JC. Evaluación clínica y </a:t>
            </a:r>
            <a:r>
              <a:rPr lang="es-MX" sz="1100" dirty="0" smtClean="0"/>
              <a:t>manejo </a:t>
            </a:r>
            <a:r>
              <a:rPr lang="es-MX" sz="1100" dirty="0"/>
              <a:t>de la </a:t>
            </a:r>
            <a:r>
              <a:rPr lang="es-MX" sz="1100" dirty="0" smtClean="0"/>
              <a:t>miastenia </a:t>
            </a:r>
            <a:r>
              <a:rPr lang="es-MX" sz="1100" dirty="0" err="1" smtClean="0"/>
              <a:t>gravis</a:t>
            </a:r>
            <a:r>
              <a:rPr lang="es-MX" sz="1100" dirty="0"/>
              <a:t>. Muscular del nervio de 2004; </a:t>
            </a:r>
            <a:r>
              <a:rPr lang="es-MX" sz="1100" dirty="0" smtClean="0"/>
              <a:t>29:484</a:t>
            </a:r>
          </a:p>
          <a:p>
            <a:r>
              <a:rPr lang="es-MX" sz="1100" dirty="0" smtClean="0"/>
              <a:t>7. http://uptodate/contents/clinical-manifestations-of-myasthenia </a:t>
            </a:r>
            <a:r>
              <a:rPr lang="es-MX" sz="1100" dirty="0" err="1" smtClean="0"/>
              <a:t>gravis</a:t>
            </a:r>
            <a:endParaRPr lang="en-GB" sz="1100" dirty="0"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box(in)">
                                      <p:cBhvr>
                                        <p:cTn id="7" dur="500"/>
                                        <p:tgtEl>
                                          <p:spTgt spid="3072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0726"/>
                                        </p:tgtEl>
                                        <p:attrNameLst>
                                          <p:attrName>style.visibility</p:attrName>
                                        </p:attrNameLst>
                                      </p:cBhvr>
                                      <p:to>
                                        <p:strVal val="visible"/>
                                      </p:to>
                                    </p:set>
                                    <p:animEffect transition="in" filter="box(in)">
                                      <p:cBhvr>
                                        <p:cTn id="12" dur="500"/>
                                        <p:tgtEl>
                                          <p:spTgt spid="3072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Diagnostico</a:t>
            </a:r>
            <a:endParaRPr lang="es-MX" dirty="0"/>
          </a:p>
        </p:txBody>
      </p:sp>
      <p:sp>
        <p:nvSpPr>
          <p:cNvPr id="3" name="2 Marcador de contenido"/>
          <p:cNvSpPr>
            <a:spLocks noGrp="1"/>
          </p:cNvSpPr>
          <p:nvPr>
            <p:ph sz="quarter" idx="1"/>
          </p:nvPr>
        </p:nvSpPr>
        <p:spPr>
          <a:xfrm>
            <a:off x="611560" y="1591816"/>
            <a:ext cx="7776864" cy="1549152"/>
          </a:xfrm>
        </p:spPr>
        <p:txBody>
          <a:bodyPr>
            <a:normAutofit/>
          </a:bodyPr>
          <a:lstStyle/>
          <a:p>
            <a:pPr algn="just"/>
            <a:r>
              <a:rPr lang="es-MX" sz="2200" dirty="0" err="1" smtClean="0"/>
              <a:t>Edrofonio</a:t>
            </a:r>
            <a:r>
              <a:rPr lang="es-MX" sz="2200" dirty="0" smtClean="0"/>
              <a:t> potencia los efectos </a:t>
            </a:r>
            <a:r>
              <a:rPr lang="es-MX" sz="2200" dirty="0" err="1" smtClean="0"/>
              <a:t>muscarínicos</a:t>
            </a:r>
            <a:r>
              <a:rPr lang="es-MX" sz="2200" dirty="0" smtClean="0"/>
              <a:t> de la </a:t>
            </a:r>
            <a:r>
              <a:rPr lang="es-MX" sz="2200" dirty="0" err="1" smtClean="0"/>
              <a:t>acetilcolina</a:t>
            </a:r>
            <a:r>
              <a:rPr lang="es-MX" sz="2200" dirty="0" smtClean="0"/>
              <a:t> y no está exenta de riesgos, especialmente en los ancianos o aquellos con enfermedades cardíacas o asma bronquial.</a:t>
            </a:r>
            <a:r>
              <a:rPr lang="es-MX" dirty="0" smtClean="0"/>
              <a:t> </a:t>
            </a:r>
          </a:p>
        </p:txBody>
      </p:sp>
      <p:pic>
        <p:nvPicPr>
          <p:cNvPr id="103426" name="Picture 2" descr="http://t3.gstatic.com/images?q=tbn:ANd9GcTEPUmBXd3aFyiPjz-6td5vKAYXowGgORL4dGSML6MJpmtcCTB2Dg&amp;t=1"/>
          <p:cNvPicPr>
            <a:picLocks noChangeAspect="1" noChangeArrowheads="1"/>
          </p:cNvPicPr>
          <p:nvPr/>
        </p:nvPicPr>
        <p:blipFill>
          <a:blip r:embed="rId2" cstate="print"/>
          <a:srcRect/>
          <a:stretch>
            <a:fillRect/>
          </a:stretch>
        </p:blipFill>
        <p:spPr bwMode="auto">
          <a:xfrm>
            <a:off x="2195736" y="2780928"/>
            <a:ext cx="4896544" cy="3620816"/>
          </a:xfrm>
          <a:prstGeom prst="rect">
            <a:avLst/>
          </a:prstGeom>
          <a:noFill/>
        </p:spPr>
      </p:pic>
      <p:sp>
        <p:nvSpPr>
          <p:cNvPr id="5" name="4 CuadroTexto"/>
          <p:cNvSpPr txBox="1"/>
          <p:nvPr/>
        </p:nvSpPr>
        <p:spPr>
          <a:xfrm>
            <a:off x="323528" y="6454497"/>
            <a:ext cx="8568952" cy="430887"/>
          </a:xfrm>
          <a:prstGeom prst="rect">
            <a:avLst/>
          </a:prstGeom>
          <a:noFill/>
        </p:spPr>
        <p:txBody>
          <a:bodyPr wrap="square" rtlCol="0">
            <a:spAutoFit/>
          </a:bodyPr>
          <a:lstStyle/>
          <a:p>
            <a:r>
              <a:rPr lang="es-MX" sz="1100" dirty="0" smtClean="0"/>
              <a:t>4. </a:t>
            </a:r>
            <a:r>
              <a:rPr lang="es-MX" sz="1100" dirty="0" err="1" smtClean="0"/>
              <a:t>Keesey</a:t>
            </a:r>
            <a:r>
              <a:rPr lang="es-MX" sz="1100" dirty="0"/>
              <a:t>, JC. Evaluación clínica y </a:t>
            </a:r>
            <a:r>
              <a:rPr lang="es-MX" sz="1100" dirty="0" smtClean="0"/>
              <a:t>manejo </a:t>
            </a:r>
            <a:r>
              <a:rPr lang="es-MX" sz="1100" dirty="0"/>
              <a:t>de la </a:t>
            </a:r>
            <a:r>
              <a:rPr lang="es-MX" sz="1100" dirty="0" smtClean="0"/>
              <a:t>miastenia </a:t>
            </a:r>
            <a:r>
              <a:rPr lang="es-MX" sz="1100" dirty="0" err="1" smtClean="0"/>
              <a:t>gravis</a:t>
            </a:r>
            <a:r>
              <a:rPr lang="es-MX" sz="1100" dirty="0"/>
              <a:t>. Muscular del nervio de 2004; </a:t>
            </a:r>
            <a:r>
              <a:rPr lang="es-MX" sz="1100" dirty="0" smtClean="0"/>
              <a:t>29:484</a:t>
            </a:r>
          </a:p>
          <a:p>
            <a:r>
              <a:rPr lang="es-MX" sz="1100" dirty="0" smtClean="0"/>
              <a:t>7. http://uptodate/contents/clinical-manifestations-of-myasthenia </a:t>
            </a:r>
            <a:r>
              <a:rPr lang="es-MX" sz="1100" dirty="0" err="1" smtClean="0"/>
              <a:t>gravis</a:t>
            </a:r>
            <a:endParaRPr lang="en-GB" sz="1100" dirty="0" smtClean="0">
              <a:cs typeface="Ari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Diagnostico</a:t>
            </a:r>
            <a:endParaRPr lang="es-MX" dirty="0"/>
          </a:p>
        </p:txBody>
      </p:sp>
      <p:sp>
        <p:nvSpPr>
          <p:cNvPr id="3" name="2 Marcador de contenido"/>
          <p:cNvSpPr>
            <a:spLocks noGrp="1"/>
          </p:cNvSpPr>
          <p:nvPr>
            <p:ph sz="quarter" idx="1"/>
          </p:nvPr>
        </p:nvSpPr>
        <p:spPr>
          <a:xfrm>
            <a:off x="914400" y="1593304"/>
            <a:ext cx="7772400" cy="4572000"/>
          </a:xfrm>
        </p:spPr>
        <p:txBody>
          <a:bodyPr>
            <a:normAutofit/>
          </a:bodyPr>
          <a:lstStyle/>
          <a:p>
            <a:r>
              <a:rPr lang="es-MX" dirty="0" smtClean="0">
                <a:solidFill>
                  <a:schemeClr val="dk1"/>
                </a:solidFill>
              </a:rPr>
              <a:t>Anticuerpos receptores de </a:t>
            </a:r>
            <a:r>
              <a:rPr lang="es-MX" dirty="0" err="1" smtClean="0">
                <a:solidFill>
                  <a:schemeClr val="dk1"/>
                </a:solidFill>
              </a:rPr>
              <a:t>acetilcolina</a:t>
            </a:r>
            <a:endParaRPr lang="es-MX" dirty="0" smtClean="0">
              <a:solidFill>
                <a:schemeClr val="dk1"/>
              </a:solidFill>
            </a:endParaRPr>
          </a:p>
          <a:p>
            <a:endParaRPr lang="es-MX" dirty="0" smtClean="0"/>
          </a:p>
          <a:p>
            <a:pPr lvl="1"/>
            <a:r>
              <a:rPr lang="es-MX" dirty="0" smtClean="0"/>
              <a:t>Hay tres ensayos Ab </a:t>
            </a:r>
            <a:r>
              <a:rPr lang="es-MX" dirty="0" err="1" smtClean="0"/>
              <a:t>AChR</a:t>
            </a:r>
            <a:r>
              <a:rPr lang="es-MX" dirty="0" smtClean="0"/>
              <a:t>: unión, bloqueo y la modulación. La mayoría de autores utilizan el término </a:t>
            </a:r>
            <a:r>
              <a:rPr lang="es-MX" dirty="0" err="1" smtClean="0"/>
              <a:t>AChR</a:t>
            </a:r>
            <a:r>
              <a:rPr lang="es-MX" dirty="0" smtClean="0"/>
              <a:t>-Ab como sinónimo de los anticuerpos que se unen </a:t>
            </a:r>
          </a:p>
          <a:p>
            <a:pPr lvl="1"/>
            <a:endParaRPr lang="es-MX" dirty="0" smtClean="0"/>
          </a:p>
          <a:p>
            <a:pPr lvl="1"/>
            <a:r>
              <a:rPr lang="es-MX" dirty="0" smtClean="0"/>
              <a:t> Estos anticuerpos son </a:t>
            </a:r>
            <a:r>
              <a:rPr lang="es-MX" dirty="0" err="1" smtClean="0"/>
              <a:t>policlonales</a:t>
            </a:r>
            <a:r>
              <a:rPr lang="es-MX" dirty="0" smtClean="0"/>
              <a:t> y están presentes en aproximadamente 80 a 90 % de los pacientes con enfermedad generalizada. </a:t>
            </a:r>
            <a:endParaRPr lang="es-MX" dirty="0"/>
          </a:p>
        </p:txBody>
      </p:sp>
      <p:sp>
        <p:nvSpPr>
          <p:cNvPr id="4" name="3 CuadroTexto"/>
          <p:cNvSpPr txBox="1"/>
          <p:nvPr/>
        </p:nvSpPr>
        <p:spPr>
          <a:xfrm>
            <a:off x="323528" y="6454497"/>
            <a:ext cx="8568952" cy="430887"/>
          </a:xfrm>
          <a:prstGeom prst="rect">
            <a:avLst/>
          </a:prstGeom>
          <a:noFill/>
        </p:spPr>
        <p:txBody>
          <a:bodyPr wrap="square" rtlCol="0">
            <a:spAutoFit/>
          </a:bodyPr>
          <a:lstStyle/>
          <a:p>
            <a:r>
              <a:rPr lang="es-MX" sz="1100" dirty="0" smtClean="0"/>
              <a:t>4. </a:t>
            </a:r>
            <a:r>
              <a:rPr lang="es-MX" sz="1100" dirty="0" err="1" smtClean="0"/>
              <a:t>Keesey</a:t>
            </a:r>
            <a:r>
              <a:rPr lang="es-MX" sz="1100" dirty="0"/>
              <a:t>, JC. Evaluación clínica y </a:t>
            </a:r>
            <a:r>
              <a:rPr lang="es-MX" sz="1100" dirty="0" smtClean="0"/>
              <a:t>manejo </a:t>
            </a:r>
            <a:r>
              <a:rPr lang="es-MX" sz="1100" dirty="0"/>
              <a:t>de la </a:t>
            </a:r>
            <a:r>
              <a:rPr lang="es-MX" sz="1100" dirty="0" smtClean="0"/>
              <a:t>miastenia </a:t>
            </a:r>
            <a:r>
              <a:rPr lang="es-MX" sz="1100" dirty="0" err="1" smtClean="0"/>
              <a:t>gravis</a:t>
            </a:r>
            <a:r>
              <a:rPr lang="es-MX" sz="1100" dirty="0"/>
              <a:t>. Muscular del nervio de 2004; </a:t>
            </a:r>
            <a:r>
              <a:rPr lang="es-MX" sz="1100" dirty="0" smtClean="0"/>
              <a:t>29:484</a:t>
            </a:r>
          </a:p>
          <a:p>
            <a:r>
              <a:rPr lang="es-MX" sz="1100" dirty="0" smtClean="0"/>
              <a:t>7. http://uptodate/contents/diagnosis-of-myasthenia </a:t>
            </a:r>
            <a:r>
              <a:rPr lang="es-MX" sz="1100" dirty="0" err="1" smtClean="0"/>
              <a:t>gravis</a:t>
            </a:r>
            <a:endParaRPr lang="en-GB" sz="1100" dirty="0" smtClean="0">
              <a:cs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Diagnostico</a:t>
            </a:r>
            <a:endParaRPr lang="es-MX" dirty="0"/>
          </a:p>
        </p:txBody>
      </p:sp>
      <p:sp>
        <p:nvSpPr>
          <p:cNvPr id="3" name="2 Marcador de contenido"/>
          <p:cNvSpPr>
            <a:spLocks noGrp="1"/>
          </p:cNvSpPr>
          <p:nvPr>
            <p:ph sz="quarter" idx="1"/>
          </p:nvPr>
        </p:nvSpPr>
        <p:spPr>
          <a:xfrm>
            <a:off x="914400" y="1593304"/>
            <a:ext cx="7772400" cy="4572000"/>
          </a:xfrm>
        </p:spPr>
        <p:txBody>
          <a:bodyPr>
            <a:normAutofit/>
          </a:bodyPr>
          <a:lstStyle/>
          <a:p>
            <a:r>
              <a:rPr lang="es-MX" dirty="0" smtClean="0">
                <a:solidFill>
                  <a:schemeClr val="dk1"/>
                </a:solidFill>
              </a:rPr>
              <a:t>Anticuerpos receptores de </a:t>
            </a:r>
            <a:r>
              <a:rPr lang="es-MX" dirty="0" err="1" smtClean="0">
                <a:solidFill>
                  <a:schemeClr val="dk1"/>
                </a:solidFill>
              </a:rPr>
              <a:t>acetilcolina</a:t>
            </a:r>
            <a:endParaRPr lang="es-MX" dirty="0" smtClean="0">
              <a:solidFill>
                <a:schemeClr val="dk1"/>
              </a:solidFill>
            </a:endParaRPr>
          </a:p>
          <a:p>
            <a:endParaRPr lang="es-MX" dirty="0" smtClean="0">
              <a:solidFill>
                <a:schemeClr val="dk1"/>
              </a:solidFill>
            </a:endParaRPr>
          </a:p>
          <a:p>
            <a:pPr lvl="1" algn="just"/>
            <a:r>
              <a:rPr lang="es-MX" dirty="0" smtClean="0"/>
              <a:t>Los títulos tienen una pobre correlación con la gravedad de la enfermedad entre los pacientes. </a:t>
            </a:r>
          </a:p>
          <a:p>
            <a:pPr lvl="1" algn="just"/>
            <a:endParaRPr lang="es-MX" dirty="0" smtClean="0"/>
          </a:p>
          <a:p>
            <a:pPr lvl="1" algn="just"/>
            <a:r>
              <a:rPr lang="es-MX" dirty="0" smtClean="0"/>
              <a:t> Sin embargo, en un paciente individual, los títulos tienden a disminuir con éxito la inmunoterapia, y paralelamente la mejoría clínica.</a:t>
            </a:r>
          </a:p>
        </p:txBody>
      </p:sp>
      <p:sp>
        <p:nvSpPr>
          <p:cNvPr id="4" name="3 CuadroTexto"/>
          <p:cNvSpPr txBox="1"/>
          <p:nvPr/>
        </p:nvSpPr>
        <p:spPr>
          <a:xfrm>
            <a:off x="323528" y="6454497"/>
            <a:ext cx="8568952" cy="430887"/>
          </a:xfrm>
          <a:prstGeom prst="rect">
            <a:avLst/>
          </a:prstGeom>
          <a:noFill/>
        </p:spPr>
        <p:txBody>
          <a:bodyPr wrap="square" rtlCol="0">
            <a:spAutoFit/>
          </a:bodyPr>
          <a:lstStyle/>
          <a:p>
            <a:r>
              <a:rPr lang="es-MX" sz="1100" dirty="0" smtClean="0"/>
              <a:t>4. </a:t>
            </a:r>
            <a:r>
              <a:rPr lang="es-MX" sz="1100" dirty="0" err="1" smtClean="0"/>
              <a:t>Keesey</a:t>
            </a:r>
            <a:r>
              <a:rPr lang="es-MX" sz="1100" dirty="0"/>
              <a:t>, JC. Evaluación clínica y </a:t>
            </a:r>
            <a:r>
              <a:rPr lang="es-MX" sz="1100" dirty="0" smtClean="0"/>
              <a:t>manejo </a:t>
            </a:r>
            <a:r>
              <a:rPr lang="es-MX" sz="1100" dirty="0"/>
              <a:t>de la </a:t>
            </a:r>
            <a:r>
              <a:rPr lang="es-MX" sz="1100" dirty="0" smtClean="0"/>
              <a:t>miastenia </a:t>
            </a:r>
            <a:r>
              <a:rPr lang="es-MX" sz="1100" dirty="0" err="1" smtClean="0"/>
              <a:t>gravis</a:t>
            </a:r>
            <a:r>
              <a:rPr lang="es-MX" sz="1100" dirty="0"/>
              <a:t>. Muscular del nervio de 2004; </a:t>
            </a:r>
            <a:r>
              <a:rPr lang="es-MX" sz="1100" dirty="0" smtClean="0"/>
              <a:t>29:484</a:t>
            </a:r>
          </a:p>
          <a:p>
            <a:r>
              <a:rPr lang="es-MX" sz="1100" dirty="0" smtClean="0"/>
              <a:t>7. http://uptodate/contents/diagnosis-of-myasthenia </a:t>
            </a:r>
            <a:r>
              <a:rPr lang="es-MX" sz="1100" dirty="0" err="1" smtClean="0"/>
              <a:t>gravis</a:t>
            </a:r>
            <a:endParaRPr lang="en-GB" sz="1100" dirty="0" smtClean="0">
              <a:cs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Diagnostico</a:t>
            </a:r>
            <a:endParaRPr lang="es-MX" dirty="0"/>
          </a:p>
        </p:txBody>
      </p:sp>
      <p:sp>
        <p:nvSpPr>
          <p:cNvPr id="3" name="2 Marcador de contenido"/>
          <p:cNvSpPr>
            <a:spLocks noGrp="1"/>
          </p:cNvSpPr>
          <p:nvPr>
            <p:ph sz="quarter" idx="1"/>
          </p:nvPr>
        </p:nvSpPr>
        <p:spPr>
          <a:xfrm>
            <a:off x="914400" y="1593304"/>
            <a:ext cx="7772400" cy="4572000"/>
          </a:xfrm>
        </p:spPr>
        <p:txBody>
          <a:bodyPr>
            <a:normAutofit/>
          </a:bodyPr>
          <a:lstStyle/>
          <a:p>
            <a:pPr marL="274320" lvl="1" indent="-274320">
              <a:spcBef>
                <a:spcPts val="580"/>
              </a:spcBef>
              <a:buClr>
                <a:schemeClr val="accent1"/>
              </a:buClr>
            </a:pPr>
            <a:r>
              <a:rPr lang="es-MX" dirty="0" smtClean="0">
                <a:solidFill>
                  <a:schemeClr val="dk1"/>
                </a:solidFill>
              </a:rPr>
              <a:t>Anticuerpos </a:t>
            </a:r>
            <a:r>
              <a:rPr lang="es-MX" dirty="0" smtClean="0"/>
              <a:t>anti- </a:t>
            </a:r>
            <a:r>
              <a:rPr lang="es-MX" dirty="0" err="1" smtClean="0"/>
              <a:t>MuSK</a:t>
            </a:r>
            <a:endParaRPr lang="es-MX" dirty="0" smtClean="0"/>
          </a:p>
          <a:p>
            <a:pPr marL="274320" lvl="1" indent="-274320">
              <a:spcBef>
                <a:spcPts val="580"/>
              </a:spcBef>
              <a:buClr>
                <a:schemeClr val="accent1"/>
              </a:buClr>
            </a:pPr>
            <a:endParaRPr lang="es-MX" dirty="0" smtClean="0"/>
          </a:p>
          <a:p>
            <a:pPr lvl="1" algn="just"/>
            <a:r>
              <a:rPr lang="es-MX" dirty="0" smtClean="0">
                <a:solidFill>
                  <a:schemeClr val="dk1"/>
                </a:solidFill>
              </a:rPr>
              <a:t> P</a:t>
            </a:r>
            <a:r>
              <a:rPr lang="es-MX" dirty="0" smtClean="0"/>
              <a:t>resentes en 38 a 50 por ciento de las personas con miastenia grave generalizada que </a:t>
            </a:r>
            <a:r>
              <a:rPr lang="es-MX" dirty="0" err="1" smtClean="0"/>
              <a:t>AChR</a:t>
            </a:r>
            <a:r>
              <a:rPr lang="es-MX" dirty="0" smtClean="0"/>
              <a:t>-Ab negativos.</a:t>
            </a:r>
          </a:p>
          <a:p>
            <a:pPr lvl="1" algn="just"/>
            <a:endParaRPr lang="es-MX" dirty="0" smtClean="0"/>
          </a:p>
          <a:p>
            <a:pPr lvl="1" algn="just"/>
            <a:r>
              <a:rPr lang="es-MX" dirty="0" smtClean="0"/>
              <a:t>El anticuerpo anti-</a:t>
            </a:r>
            <a:r>
              <a:rPr lang="es-MX" dirty="0" err="1" smtClean="0"/>
              <a:t>muSK</a:t>
            </a:r>
            <a:r>
              <a:rPr lang="es-MX" dirty="0" smtClean="0"/>
              <a:t> es una tirosina quinasa del receptor que media la agrupación dependiente de </a:t>
            </a:r>
            <a:r>
              <a:rPr lang="es-MX" dirty="0" err="1" smtClean="0"/>
              <a:t>AChR-agrina</a:t>
            </a:r>
            <a:r>
              <a:rPr lang="es-MX" dirty="0" smtClean="0"/>
              <a:t> y la formación de la unión neuromuscular durante el desarrollo. </a:t>
            </a:r>
            <a:endParaRPr lang="es-MX" dirty="0" smtClean="0">
              <a:solidFill>
                <a:schemeClr val="dk1"/>
              </a:solidFill>
            </a:endParaRPr>
          </a:p>
        </p:txBody>
      </p:sp>
      <p:sp>
        <p:nvSpPr>
          <p:cNvPr id="4" name="3 CuadroTexto"/>
          <p:cNvSpPr txBox="1"/>
          <p:nvPr/>
        </p:nvSpPr>
        <p:spPr>
          <a:xfrm>
            <a:off x="323528" y="6454497"/>
            <a:ext cx="8568952" cy="430887"/>
          </a:xfrm>
          <a:prstGeom prst="rect">
            <a:avLst/>
          </a:prstGeom>
          <a:noFill/>
        </p:spPr>
        <p:txBody>
          <a:bodyPr wrap="square" rtlCol="0">
            <a:spAutoFit/>
          </a:bodyPr>
          <a:lstStyle/>
          <a:p>
            <a:r>
              <a:rPr lang="es-MX" sz="1100" dirty="0" smtClean="0"/>
              <a:t>4. </a:t>
            </a:r>
            <a:r>
              <a:rPr lang="es-MX" sz="1100" dirty="0" err="1" smtClean="0"/>
              <a:t>Keesey</a:t>
            </a:r>
            <a:r>
              <a:rPr lang="es-MX" sz="1100" dirty="0"/>
              <a:t>, JC. Evaluación clínica y </a:t>
            </a:r>
            <a:r>
              <a:rPr lang="es-MX" sz="1100" dirty="0" smtClean="0"/>
              <a:t>manejo </a:t>
            </a:r>
            <a:r>
              <a:rPr lang="es-MX" sz="1100" dirty="0"/>
              <a:t>de la </a:t>
            </a:r>
            <a:r>
              <a:rPr lang="es-MX" sz="1100" dirty="0" smtClean="0"/>
              <a:t>miastenia </a:t>
            </a:r>
            <a:r>
              <a:rPr lang="es-MX" sz="1100" dirty="0" err="1" smtClean="0"/>
              <a:t>gravis</a:t>
            </a:r>
            <a:r>
              <a:rPr lang="es-MX" sz="1100" dirty="0"/>
              <a:t>. Muscular del nervio de 2004; </a:t>
            </a:r>
            <a:r>
              <a:rPr lang="es-MX" sz="1100" dirty="0" smtClean="0"/>
              <a:t>29:484</a:t>
            </a:r>
          </a:p>
          <a:p>
            <a:r>
              <a:rPr lang="es-MX" sz="1100" dirty="0" smtClean="0"/>
              <a:t>7. http://uptodate/contents/diagnosis-of-myasthenia </a:t>
            </a:r>
            <a:r>
              <a:rPr lang="es-MX" sz="1100" dirty="0" err="1" smtClean="0"/>
              <a:t>gravis</a:t>
            </a:r>
            <a:endParaRPr lang="en-GB" sz="1100" dirty="0" smtClean="0">
              <a:cs typeface="Arial"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Diagnostico</a:t>
            </a:r>
            <a:endParaRPr lang="es-MX" dirty="0"/>
          </a:p>
        </p:txBody>
      </p:sp>
      <p:sp>
        <p:nvSpPr>
          <p:cNvPr id="3" name="2 Marcador de contenido"/>
          <p:cNvSpPr>
            <a:spLocks noGrp="1"/>
          </p:cNvSpPr>
          <p:nvPr>
            <p:ph sz="quarter" idx="1"/>
          </p:nvPr>
        </p:nvSpPr>
        <p:spPr>
          <a:xfrm>
            <a:off x="914400" y="1593304"/>
            <a:ext cx="7772400" cy="4572000"/>
          </a:xfrm>
        </p:spPr>
        <p:txBody>
          <a:bodyPr>
            <a:normAutofit/>
          </a:bodyPr>
          <a:lstStyle/>
          <a:p>
            <a:pPr marL="274320" lvl="1" indent="-274320">
              <a:spcBef>
                <a:spcPts val="580"/>
              </a:spcBef>
              <a:buClr>
                <a:schemeClr val="accent1"/>
              </a:buClr>
            </a:pPr>
            <a:r>
              <a:rPr lang="es-MX" dirty="0" smtClean="0">
                <a:solidFill>
                  <a:schemeClr val="dk1"/>
                </a:solidFill>
              </a:rPr>
              <a:t>Anticuerpos </a:t>
            </a:r>
            <a:r>
              <a:rPr lang="es-MX" dirty="0" err="1" smtClean="0"/>
              <a:t>MuSK</a:t>
            </a:r>
            <a:endParaRPr lang="es-MX" dirty="0" smtClean="0"/>
          </a:p>
          <a:p>
            <a:pPr marL="274320" lvl="1" indent="-274320">
              <a:spcBef>
                <a:spcPts val="580"/>
              </a:spcBef>
              <a:buClr>
                <a:schemeClr val="accent1"/>
              </a:buClr>
            </a:pPr>
            <a:endParaRPr lang="es-MX" dirty="0" smtClean="0"/>
          </a:p>
          <a:p>
            <a:pPr lvl="1" algn="just"/>
            <a:r>
              <a:rPr lang="es-MX" dirty="0" smtClean="0"/>
              <a:t>Generalmente no se presentan en las personas con  miastenia </a:t>
            </a:r>
            <a:r>
              <a:rPr lang="es-MX" dirty="0" err="1" smtClean="0"/>
              <a:t>gravis</a:t>
            </a:r>
            <a:r>
              <a:rPr lang="es-MX" dirty="0" smtClean="0"/>
              <a:t> ocular.</a:t>
            </a:r>
          </a:p>
          <a:p>
            <a:pPr lvl="1" algn="just"/>
            <a:endParaRPr lang="es-MX" dirty="0" smtClean="0"/>
          </a:p>
          <a:p>
            <a:pPr lvl="1" algn="just"/>
            <a:r>
              <a:rPr lang="es-MX" dirty="0" smtClean="0"/>
              <a:t>Aunque casi la mitad de los pacientes con-Ab </a:t>
            </a:r>
            <a:r>
              <a:rPr lang="es-MX" dirty="0" err="1" smtClean="0"/>
              <a:t>AChR</a:t>
            </a:r>
            <a:r>
              <a:rPr lang="es-MX" dirty="0" smtClean="0"/>
              <a:t> negativos tendrá anticuerpos </a:t>
            </a:r>
            <a:r>
              <a:rPr lang="es-MX" dirty="0" err="1" smtClean="0"/>
              <a:t>MuSK</a:t>
            </a:r>
            <a:r>
              <a:rPr lang="es-MX" dirty="0" smtClean="0"/>
              <a:t>. </a:t>
            </a:r>
          </a:p>
          <a:p>
            <a:pPr lvl="1" algn="just"/>
            <a:endParaRPr lang="es-MX" dirty="0" smtClean="0"/>
          </a:p>
          <a:p>
            <a:pPr lvl="1" algn="just"/>
            <a:r>
              <a:rPr lang="es-MX" dirty="0" smtClean="0"/>
              <a:t> Sin embargo, un grupo encontró que el 11 por ciento de los pacientes con miastenia-Ab positivos </a:t>
            </a:r>
            <a:r>
              <a:rPr lang="es-MX" dirty="0" err="1" smtClean="0"/>
              <a:t>AChR</a:t>
            </a:r>
            <a:r>
              <a:rPr lang="es-MX" dirty="0" smtClean="0"/>
              <a:t> tenían anticuerpos  </a:t>
            </a:r>
            <a:r>
              <a:rPr lang="es-MX" dirty="0" err="1" smtClean="0"/>
              <a:t>MuSK</a:t>
            </a:r>
            <a:r>
              <a:rPr lang="es-MX" dirty="0" smtClean="0"/>
              <a:t>.</a:t>
            </a:r>
            <a:endParaRPr lang="es-MX" dirty="0" smtClean="0">
              <a:solidFill>
                <a:schemeClr val="dk1"/>
              </a:solidFill>
            </a:endParaRPr>
          </a:p>
        </p:txBody>
      </p:sp>
      <p:sp>
        <p:nvSpPr>
          <p:cNvPr id="4" name="3 CuadroTexto"/>
          <p:cNvSpPr txBox="1"/>
          <p:nvPr/>
        </p:nvSpPr>
        <p:spPr>
          <a:xfrm>
            <a:off x="323528" y="6454497"/>
            <a:ext cx="8568952" cy="430887"/>
          </a:xfrm>
          <a:prstGeom prst="rect">
            <a:avLst/>
          </a:prstGeom>
          <a:noFill/>
        </p:spPr>
        <p:txBody>
          <a:bodyPr wrap="square" rtlCol="0">
            <a:spAutoFit/>
          </a:bodyPr>
          <a:lstStyle/>
          <a:p>
            <a:r>
              <a:rPr lang="es-MX" sz="1100" dirty="0" smtClean="0"/>
              <a:t>4. </a:t>
            </a:r>
            <a:r>
              <a:rPr lang="es-MX" sz="1100" dirty="0" err="1" smtClean="0"/>
              <a:t>Keesey</a:t>
            </a:r>
            <a:r>
              <a:rPr lang="es-MX" sz="1100" dirty="0"/>
              <a:t>, JC. Evaluación clínica y </a:t>
            </a:r>
            <a:r>
              <a:rPr lang="es-MX" sz="1100" dirty="0" smtClean="0"/>
              <a:t>manejo </a:t>
            </a:r>
            <a:r>
              <a:rPr lang="es-MX" sz="1100" dirty="0"/>
              <a:t>de la </a:t>
            </a:r>
            <a:r>
              <a:rPr lang="es-MX" sz="1100" dirty="0" smtClean="0"/>
              <a:t>miastenia </a:t>
            </a:r>
            <a:r>
              <a:rPr lang="es-MX" sz="1100" dirty="0" err="1" smtClean="0"/>
              <a:t>gravis</a:t>
            </a:r>
            <a:r>
              <a:rPr lang="es-MX" sz="1100" dirty="0"/>
              <a:t>. Muscular del nervio de 2004; </a:t>
            </a:r>
            <a:r>
              <a:rPr lang="es-MX" sz="1100" dirty="0" smtClean="0"/>
              <a:t>29:484</a:t>
            </a:r>
          </a:p>
          <a:p>
            <a:r>
              <a:rPr lang="es-MX" sz="1100" dirty="0" smtClean="0"/>
              <a:t>7. http://uptodate/contents/diagnosis-of-myasthenia </a:t>
            </a:r>
            <a:r>
              <a:rPr lang="es-MX" sz="1100" dirty="0" err="1" smtClean="0"/>
              <a:t>gravis</a:t>
            </a:r>
            <a:endParaRPr lang="en-GB" sz="1100" dirty="0" smtClean="0">
              <a:cs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Diagnostico</a:t>
            </a:r>
            <a:endParaRPr lang="es-MX" dirty="0"/>
          </a:p>
        </p:txBody>
      </p:sp>
      <p:sp>
        <p:nvSpPr>
          <p:cNvPr id="3" name="2 Marcador de contenido"/>
          <p:cNvSpPr>
            <a:spLocks noGrp="1"/>
          </p:cNvSpPr>
          <p:nvPr>
            <p:ph sz="quarter" idx="1"/>
          </p:nvPr>
        </p:nvSpPr>
        <p:spPr/>
        <p:txBody>
          <a:bodyPr>
            <a:normAutofit fontScale="85000" lnSpcReduction="20000"/>
          </a:bodyPr>
          <a:lstStyle/>
          <a:p>
            <a:r>
              <a:rPr lang="es-MX" b="1" dirty="0" smtClean="0"/>
              <a:t>Otros anticuerpos</a:t>
            </a:r>
            <a:r>
              <a:rPr lang="es-MX" dirty="0" smtClean="0"/>
              <a:t> </a:t>
            </a:r>
          </a:p>
          <a:p>
            <a:endParaRPr lang="es-MX" dirty="0" smtClean="0"/>
          </a:p>
          <a:p>
            <a:pPr lvl="1" algn="just"/>
            <a:r>
              <a:rPr lang="es-MX" dirty="0" smtClean="0"/>
              <a:t> Estos anticuerpos pueden ser un marcador útil para el </a:t>
            </a:r>
            <a:r>
              <a:rPr lang="es-MX" dirty="0" err="1" smtClean="0"/>
              <a:t>timoma</a:t>
            </a:r>
            <a:r>
              <a:rPr lang="es-MX" dirty="0" smtClean="0"/>
              <a:t> en los pacientes entre 20 y 50 años de edad. En esta cohorte, </a:t>
            </a:r>
            <a:r>
              <a:rPr lang="es-MX" dirty="0" err="1" smtClean="0"/>
              <a:t>timoma</a:t>
            </a:r>
            <a:r>
              <a:rPr lang="es-MX" dirty="0" smtClean="0"/>
              <a:t> se encuentra en un 60 por ciento de los pacientes anticuerpos el músculo estriado.</a:t>
            </a:r>
          </a:p>
          <a:p>
            <a:pPr lvl="1" algn="just"/>
            <a:endParaRPr lang="es-MX" dirty="0" smtClean="0"/>
          </a:p>
          <a:p>
            <a:pPr lvl="1" algn="just"/>
            <a:r>
              <a:rPr lang="es-MX" dirty="0" smtClean="0"/>
              <a:t> Estos anticuerpos de </a:t>
            </a:r>
            <a:r>
              <a:rPr lang="es-MX" dirty="0" err="1" smtClean="0"/>
              <a:t>titina</a:t>
            </a:r>
            <a:r>
              <a:rPr lang="es-MX" dirty="0" smtClean="0"/>
              <a:t> y / o </a:t>
            </a:r>
            <a:r>
              <a:rPr lang="es-MX" dirty="0" err="1" smtClean="0"/>
              <a:t>rianodina</a:t>
            </a:r>
            <a:r>
              <a:rPr lang="es-MX" dirty="0" smtClean="0"/>
              <a:t> se encuentran principalmente en el inicio de miastenia </a:t>
            </a:r>
            <a:r>
              <a:rPr lang="es-MX" dirty="0" err="1" smtClean="0"/>
              <a:t>gravis</a:t>
            </a:r>
            <a:r>
              <a:rPr lang="es-MX" dirty="0" smtClean="0"/>
              <a:t> y finales. En esta población de pacientes, junto con los anticuerpos </a:t>
            </a:r>
            <a:r>
              <a:rPr lang="es-MX" dirty="0" err="1" smtClean="0"/>
              <a:t>AChR</a:t>
            </a:r>
            <a:r>
              <a:rPr lang="es-MX" dirty="0" smtClean="0"/>
              <a:t> positivos, la presencia de estos anticuerpos puede plantear la sospecha clínica del </a:t>
            </a:r>
            <a:r>
              <a:rPr lang="es-MX" dirty="0" err="1" smtClean="0"/>
              <a:t>timoma</a:t>
            </a:r>
            <a:r>
              <a:rPr lang="es-MX" dirty="0" smtClean="0"/>
              <a:t>. </a:t>
            </a:r>
          </a:p>
          <a:p>
            <a:pPr lvl="1" algn="just"/>
            <a:endParaRPr lang="es-MX" dirty="0" smtClean="0"/>
          </a:p>
          <a:p>
            <a:pPr lvl="1" algn="just"/>
            <a:r>
              <a:rPr lang="es-MX" dirty="0" smtClean="0"/>
              <a:t>Algunos datos sugieren que la presencia de estos anticuerpos predice enfermedad más grave y un resultado satisfactorio después de la </a:t>
            </a:r>
            <a:r>
              <a:rPr lang="es-MX" dirty="0" err="1" smtClean="0"/>
              <a:t>timectomía</a:t>
            </a:r>
            <a:r>
              <a:rPr lang="es-MX" dirty="0" smtClean="0"/>
              <a:t>.</a:t>
            </a:r>
            <a:endParaRPr lang="es-MX" dirty="0"/>
          </a:p>
        </p:txBody>
      </p:sp>
      <p:sp>
        <p:nvSpPr>
          <p:cNvPr id="4" name="3 CuadroTexto"/>
          <p:cNvSpPr txBox="1"/>
          <p:nvPr/>
        </p:nvSpPr>
        <p:spPr>
          <a:xfrm>
            <a:off x="323528" y="6454497"/>
            <a:ext cx="8568952" cy="430887"/>
          </a:xfrm>
          <a:prstGeom prst="rect">
            <a:avLst/>
          </a:prstGeom>
          <a:noFill/>
        </p:spPr>
        <p:txBody>
          <a:bodyPr wrap="square" rtlCol="0">
            <a:spAutoFit/>
          </a:bodyPr>
          <a:lstStyle/>
          <a:p>
            <a:r>
              <a:rPr lang="es-MX" sz="1100" dirty="0" smtClean="0"/>
              <a:t>4. </a:t>
            </a:r>
            <a:r>
              <a:rPr lang="es-MX" sz="1100" dirty="0" err="1" smtClean="0"/>
              <a:t>Keesey</a:t>
            </a:r>
            <a:r>
              <a:rPr lang="es-MX" sz="1100" dirty="0"/>
              <a:t>, JC. Evaluación clínica y </a:t>
            </a:r>
            <a:r>
              <a:rPr lang="es-MX" sz="1100" dirty="0" smtClean="0"/>
              <a:t>manejo </a:t>
            </a:r>
            <a:r>
              <a:rPr lang="es-MX" sz="1100" dirty="0"/>
              <a:t>de la </a:t>
            </a:r>
            <a:r>
              <a:rPr lang="es-MX" sz="1100" dirty="0" smtClean="0"/>
              <a:t>miastenia </a:t>
            </a:r>
            <a:r>
              <a:rPr lang="es-MX" sz="1100" dirty="0" err="1" smtClean="0"/>
              <a:t>gravis</a:t>
            </a:r>
            <a:r>
              <a:rPr lang="es-MX" sz="1100" dirty="0"/>
              <a:t>. Muscular del nervio de 2004; </a:t>
            </a:r>
            <a:r>
              <a:rPr lang="es-MX" sz="1100" dirty="0" smtClean="0"/>
              <a:t>29:484</a:t>
            </a:r>
          </a:p>
          <a:p>
            <a:r>
              <a:rPr lang="es-MX" sz="1100" dirty="0" smtClean="0"/>
              <a:t>7. http://uptodate/contents/diagnosis-of-myasthenia </a:t>
            </a:r>
            <a:r>
              <a:rPr lang="es-MX" sz="1100" dirty="0" err="1" smtClean="0"/>
              <a:t>gravis</a:t>
            </a:r>
            <a:endParaRPr lang="en-GB" sz="1100" dirty="0" smtClean="0">
              <a:cs typeface="Arial"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Diagnostico</a:t>
            </a:r>
            <a:endParaRPr lang="es-MX" dirty="0"/>
          </a:p>
        </p:txBody>
      </p:sp>
      <p:sp>
        <p:nvSpPr>
          <p:cNvPr id="3" name="2 Marcador de contenido"/>
          <p:cNvSpPr>
            <a:spLocks noGrp="1"/>
          </p:cNvSpPr>
          <p:nvPr>
            <p:ph sz="quarter" idx="1"/>
          </p:nvPr>
        </p:nvSpPr>
        <p:spPr/>
        <p:txBody>
          <a:bodyPr>
            <a:normAutofit/>
          </a:bodyPr>
          <a:lstStyle/>
          <a:p>
            <a:r>
              <a:rPr lang="es-MX" b="1" dirty="0" smtClean="0"/>
              <a:t>Estimulación nerviosa repetitiva ( Prueba de </a:t>
            </a:r>
            <a:r>
              <a:rPr lang="es-MX" b="1" dirty="0" err="1" smtClean="0"/>
              <a:t>Jolly</a:t>
            </a:r>
            <a:r>
              <a:rPr lang="es-MX" b="1" dirty="0" smtClean="0"/>
              <a:t>)</a:t>
            </a:r>
          </a:p>
          <a:p>
            <a:pPr algn="just"/>
            <a:endParaRPr lang="es-MX" b="1" dirty="0" smtClean="0"/>
          </a:p>
          <a:p>
            <a:pPr algn="just"/>
            <a:r>
              <a:rPr lang="es-MX" dirty="0" smtClean="0"/>
              <a:t>La prueba se realiza colocando el electrodo de registro sobre la región de la placa terminal del músculo y estimulando el nervio motor.</a:t>
            </a:r>
          </a:p>
          <a:p>
            <a:pPr algn="just"/>
            <a:endParaRPr lang="es-MX" dirty="0" smtClean="0"/>
          </a:p>
          <a:p>
            <a:pPr algn="just"/>
            <a:r>
              <a:rPr lang="es-MX" dirty="0" smtClean="0"/>
              <a:t>El nervio es estimulado eléctricamente 6 a 10 veces a tasas bajas (2 o 3 </a:t>
            </a:r>
            <a:r>
              <a:rPr lang="es-MX" dirty="0" err="1" smtClean="0"/>
              <a:t>Hertz</a:t>
            </a:r>
            <a:r>
              <a:rPr lang="es-MX" dirty="0" smtClean="0"/>
              <a:t>) y altas. El potencial de acción muscular compuesto (CMAP) se registra después de la estimulación eléctrica del nervio.</a:t>
            </a:r>
          </a:p>
          <a:p>
            <a:endParaRPr lang="es-MX" dirty="0" smtClean="0"/>
          </a:p>
        </p:txBody>
      </p:sp>
      <p:sp>
        <p:nvSpPr>
          <p:cNvPr id="4" name="3 CuadroTexto"/>
          <p:cNvSpPr txBox="1"/>
          <p:nvPr/>
        </p:nvSpPr>
        <p:spPr>
          <a:xfrm>
            <a:off x="323528" y="6454497"/>
            <a:ext cx="8568952" cy="430887"/>
          </a:xfrm>
          <a:prstGeom prst="rect">
            <a:avLst/>
          </a:prstGeom>
          <a:noFill/>
        </p:spPr>
        <p:txBody>
          <a:bodyPr wrap="square" rtlCol="0">
            <a:spAutoFit/>
          </a:bodyPr>
          <a:lstStyle/>
          <a:p>
            <a:r>
              <a:rPr lang="es-MX" sz="1100" dirty="0" smtClean="0"/>
              <a:t>4. </a:t>
            </a:r>
            <a:r>
              <a:rPr lang="es-MX" sz="1100" dirty="0" err="1" smtClean="0"/>
              <a:t>Keesey</a:t>
            </a:r>
            <a:r>
              <a:rPr lang="es-MX" sz="1100" dirty="0"/>
              <a:t>, JC. Evaluación clínica y </a:t>
            </a:r>
            <a:r>
              <a:rPr lang="es-MX" sz="1100" dirty="0" smtClean="0"/>
              <a:t>manejo </a:t>
            </a:r>
            <a:r>
              <a:rPr lang="es-MX" sz="1100" dirty="0"/>
              <a:t>de la </a:t>
            </a:r>
            <a:r>
              <a:rPr lang="es-MX" sz="1100" dirty="0" smtClean="0"/>
              <a:t>miastenia </a:t>
            </a:r>
            <a:r>
              <a:rPr lang="es-MX" sz="1100" dirty="0" err="1" smtClean="0"/>
              <a:t>gravis</a:t>
            </a:r>
            <a:r>
              <a:rPr lang="es-MX" sz="1100" dirty="0"/>
              <a:t>. Muscular del nervio de 2004; </a:t>
            </a:r>
            <a:r>
              <a:rPr lang="es-MX" sz="1100" dirty="0" smtClean="0"/>
              <a:t>29:484</a:t>
            </a:r>
          </a:p>
          <a:p>
            <a:r>
              <a:rPr lang="es-MX" sz="1100" dirty="0" smtClean="0"/>
              <a:t>7. http://uptodate/contents/diagnosis-of-myasthenia </a:t>
            </a:r>
            <a:r>
              <a:rPr lang="es-MX" sz="1100" dirty="0" err="1" smtClean="0"/>
              <a:t>gravis</a:t>
            </a:r>
            <a:endParaRPr lang="en-GB" sz="1100" dirty="0" smtClean="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Epidemiología</a:t>
            </a:r>
            <a:endParaRPr lang="es-MX" dirty="0"/>
          </a:p>
        </p:txBody>
      </p:sp>
      <p:sp>
        <p:nvSpPr>
          <p:cNvPr id="3" name="2 Marcador de contenido"/>
          <p:cNvSpPr>
            <a:spLocks noGrp="1"/>
          </p:cNvSpPr>
          <p:nvPr>
            <p:ph sz="quarter" idx="1"/>
          </p:nvPr>
        </p:nvSpPr>
        <p:spPr/>
        <p:txBody>
          <a:bodyPr>
            <a:normAutofit fontScale="92500" lnSpcReduction="10000"/>
          </a:bodyPr>
          <a:lstStyle/>
          <a:p>
            <a:pPr algn="just"/>
            <a:endParaRPr lang="es-MX" dirty="0" smtClean="0"/>
          </a:p>
          <a:p>
            <a:pPr algn="just"/>
            <a:r>
              <a:rPr lang="es-MX" dirty="0" smtClean="0"/>
              <a:t>Poco se sabe sobre la epidemiología de la Miastenia autoinmune en la población latinoamericana , sin embargo estudios multiétnicos realizados en Estados Unidos reportan que el riesgo es mayor entre las mujeres entre los 20-30 años y en hombres mayores de 40 años sin preferencia de raza.</a:t>
            </a:r>
          </a:p>
          <a:p>
            <a:pPr algn="just"/>
            <a:endParaRPr lang="es-MX" dirty="0" smtClean="0"/>
          </a:p>
          <a:p>
            <a:pPr algn="just"/>
            <a:r>
              <a:rPr lang="es-MX" dirty="0" smtClean="0"/>
              <a:t>Tiende a haber una distribución </a:t>
            </a:r>
            <a:r>
              <a:rPr lang="es-MX" dirty="0" err="1" smtClean="0"/>
              <a:t>bimodal</a:t>
            </a:r>
            <a:r>
              <a:rPr lang="es-MX" dirty="0" smtClean="0"/>
              <a:t> de la edad.</a:t>
            </a:r>
          </a:p>
          <a:p>
            <a:pPr algn="just"/>
            <a:endParaRPr lang="es-MX" dirty="0" smtClean="0"/>
          </a:p>
          <a:p>
            <a:pPr lvl="1" algn="just"/>
            <a:r>
              <a:rPr lang="es-MX" dirty="0" smtClean="0"/>
              <a:t>Segunda y tercera décadas (sexo femenino)</a:t>
            </a:r>
          </a:p>
          <a:p>
            <a:pPr lvl="1" algn="just"/>
            <a:r>
              <a:rPr lang="es-MX" dirty="0" smtClean="0"/>
              <a:t>Finales de la sexta a octava década (masculino)</a:t>
            </a:r>
            <a:endParaRPr lang="es-MX" dirty="0"/>
          </a:p>
        </p:txBody>
      </p:sp>
      <p:sp>
        <p:nvSpPr>
          <p:cNvPr id="4" name="3 CuadroTexto"/>
          <p:cNvSpPr txBox="1"/>
          <p:nvPr/>
        </p:nvSpPr>
        <p:spPr>
          <a:xfrm>
            <a:off x="251520" y="6381328"/>
            <a:ext cx="8424936" cy="646331"/>
          </a:xfrm>
          <a:prstGeom prst="rect">
            <a:avLst/>
          </a:prstGeom>
          <a:noFill/>
        </p:spPr>
        <p:txBody>
          <a:bodyPr wrap="square" rtlCol="0">
            <a:spAutoFit/>
          </a:bodyPr>
          <a:lstStyle/>
          <a:p>
            <a:pPr marL="228600" indent="-228600"/>
            <a:r>
              <a:rPr lang="es-MX" sz="1200" dirty="0" smtClean="0"/>
              <a:t>3. Phillips, LH. La epidemiología de la miastenia </a:t>
            </a:r>
            <a:r>
              <a:rPr lang="es-MX" sz="1200" dirty="0" err="1" smtClean="0"/>
              <a:t>gravis</a:t>
            </a:r>
            <a:r>
              <a:rPr lang="es-MX" sz="1200" dirty="0" smtClean="0"/>
              <a:t>. </a:t>
            </a:r>
            <a:r>
              <a:rPr lang="es-MX" sz="1200" dirty="0" err="1" smtClean="0"/>
              <a:t>Semin</a:t>
            </a:r>
            <a:r>
              <a:rPr lang="es-MX" sz="1200" dirty="0" smtClean="0"/>
              <a:t> </a:t>
            </a:r>
            <a:r>
              <a:rPr lang="es-MX" sz="1200" dirty="0" err="1" smtClean="0"/>
              <a:t>Neurol</a:t>
            </a:r>
            <a:r>
              <a:rPr lang="es-MX" sz="1200" dirty="0" smtClean="0"/>
              <a:t> 2004; 24:17</a:t>
            </a:r>
          </a:p>
          <a:p>
            <a:pPr marL="228600" indent="-228600"/>
            <a:r>
              <a:rPr lang="es-MX" sz="1200" dirty="0" smtClean="0"/>
              <a:t>4. </a:t>
            </a:r>
            <a:r>
              <a:rPr lang="es-MX" sz="1200" dirty="0" err="1" smtClean="0"/>
              <a:t>Keesey</a:t>
            </a:r>
            <a:r>
              <a:rPr lang="es-MX" sz="1200" dirty="0" smtClean="0"/>
              <a:t>, JC. Evaluación clínica y de gestión de la miastenia </a:t>
            </a:r>
            <a:r>
              <a:rPr lang="es-MX" sz="1200" dirty="0" err="1" smtClean="0"/>
              <a:t>gravis</a:t>
            </a:r>
            <a:r>
              <a:rPr lang="es-MX" sz="1200" dirty="0" smtClean="0"/>
              <a:t>. Muscular del nervio de 2004; 29:484</a:t>
            </a:r>
          </a:p>
          <a:p>
            <a:pPr marL="228600" indent="-228600"/>
            <a:endParaRPr lang="es-MX" sz="12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p:txBody>
          <a:bodyPr/>
          <a:lstStyle/>
          <a:p>
            <a:endParaRPr lang="es-MX"/>
          </a:p>
        </p:txBody>
      </p:sp>
      <p:pic>
        <p:nvPicPr>
          <p:cNvPr id="4" name="Picture 2" descr="http://www.uninet.edu/neurocon/congreso-1/conferencias/imagenes/neuromuscular-1-2.gif"/>
          <p:cNvPicPr>
            <a:picLocks noChangeAspect="1" noChangeArrowheads="1"/>
          </p:cNvPicPr>
          <p:nvPr/>
        </p:nvPicPr>
        <p:blipFill>
          <a:blip r:embed="rId2" cstate="print"/>
          <a:srcRect/>
          <a:stretch>
            <a:fillRect/>
          </a:stretch>
        </p:blipFill>
        <p:spPr bwMode="auto">
          <a:xfrm>
            <a:off x="682798" y="1268760"/>
            <a:ext cx="6769522" cy="5063604"/>
          </a:xfrm>
          <a:prstGeom prst="rect">
            <a:avLst/>
          </a:prstGeom>
          <a:noFill/>
        </p:spPr>
      </p:pic>
      <p:sp>
        <p:nvSpPr>
          <p:cNvPr id="5" name="4 Rectángulo"/>
          <p:cNvSpPr/>
          <p:nvPr/>
        </p:nvSpPr>
        <p:spPr>
          <a:xfrm>
            <a:off x="4355976" y="4005064"/>
            <a:ext cx="4464496" cy="2520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En la miastenia puede haber una disminución progresiva de la amplitud de CMAP con los primeros cuatro a cinco estímulos (una respuesta </a:t>
            </a:r>
            <a:r>
              <a:rPr lang="es-MX" dirty="0" err="1" smtClean="0"/>
              <a:t>decremental</a:t>
            </a:r>
            <a:r>
              <a:rPr lang="es-MX" dirty="0" smtClean="0"/>
              <a:t>).</a:t>
            </a:r>
          </a:p>
          <a:p>
            <a:pPr algn="ctr"/>
            <a:endParaRPr lang="es-MX" dirty="0"/>
          </a:p>
        </p:txBody>
      </p:sp>
      <p:sp>
        <p:nvSpPr>
          <p:cNvPr id="6" name="5 CuadroTexto"/>
          <p:cNvSpPr txBox="1"/>
          <p:nvPr/>
        </p:nvSpPr>
        <p:spPr>
          <a:xfrm>
            <a:off x="323528" y="6454497"/>
            <a:ext cx="8568952" cy="430887"/>
          </a:xfrm>
          <a:prstGeom prst="rect">
            <a:avLst/>
          </a:prstGeom>
          <a:noFill/>
        </p:spPr>
        <p:txBody>
          <a:bodyPr wrap="square" rtlCol="0">
            <a:spAutoFit/>
          </a:bodyPr>
          <a:lstStyle/>
          <a:p>
            <a:r>
              <a:rPr lang="es-MX" sz="1100" dirty="0" smtClean="0"/>
              <a:t>4. </a:t>
            </a:r>
            <a:r>
              <a:rPr lang="es-MX" sz="1100" dirty="0" err="1" smtClean="0"/>
              <a:t>Keesey</a:t>
            </a:r>
            <a:r>
              <a:rPr lang="es-MX" sz="1100" dirty="0"/>
              <a:t>, JC. Evaluación clínica y </a:t>
            </a:r>
            <a:r>
              <a:rPr lang="es-MX" sz="1100" dirty="0" smtClean="0"/>
              <a:t>manejo </a:t>
            </a:r>
            <a:r>
              <a:rPr lang="es-MX" sz="1100" dirty="0"/>
              <a:t>de la </a:t>
            </a:r>
            <a:r>
              <a:rPr lang="es-MX" sz="1100" dirty="0" smtClean="0"/>
              <a:t>miastenia </a:t>
            </a:r>
            <a:r>
              <a:rPr lang="es-MX" sz="1100" dirty="0" err="1" smtClean="0"/>
              <a:t>gravis</a:t>
            </a:r>
            <a:r>
              <a:rPr lang="es-MX" sz="1100" dirty="0"/>
              <a:t>. Muscular del nervio de 2004; </a:t>
            </a:r>
            <a:r>
              <a:rPr lang="es-MX" sz="1100" dirty="0" smtClean="0"/>
              <a:t>29:484</a:t>
            </a:r>
          </a:p>
          <a:p>
            <a:r>
              <a:rPr lang="es-MX" sz="1100" dirty="0" smtClean="0"/>
              <a:t>7. http://uptodate/contents/diagnosis-of-myasthenia </a:t>
            </a:r>
            <a:r>
              <a:rPr lang="es-MX" sz="1100" dirty="0" err="1" smtClean="0"/>
              <a:t>gravis</a:t>
            </a:r>
            <a:endParaRPr lang="en-GB" sz="1100" dirty="0"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914400" y="476672"/>
            <a:ext cx="7772400" cy="5543128"/>
          </a:xfrm>
        </p:spPr>
        <p:txBody>
          <a:bodyPr>
            <a:normAutofit fontScale="92500" lnSpcReduction="20000"/>
          </a:bodyPr>
          <a:lstStyle/>
          <a:p>
            <a:pPr algn="just"/>
            <a:r>
              <a:rPr lang="es-MX" dirty="0" smtClean="0"/>
              <a:t>Un estudio Estimulación nerviosa repetitiva adecuada por lo general consiste:</a:t>
            </a:r>
          </a:p>
          <a:p>
            <a:pPr algn="just"/>
            <a:endParaRPr lang="es-MX" dirty="0" smtClean="0"/>
          </a:p>
          <a:p>
            <a:pPr lvl="1" algn="just"/>
            <a:r>
              <a:rPr lang="es-MX" dirty="0" smtClean="0"/>
              <a:t> Baja velocidad con uno o dos trenes de 6 a 10 estímulos y grabaciones CMAP en reposo, seguido de un protocolo de ejercicio.</a:t>
            </a:r>
          </a:p>
          <a:p>
            <a:pPr lvl="1" algn="just"/>
            <a:endParaRPr lang="es-MX" dirty="0" smtClean="0"/>
          </a:p>
          <a:p>
            <a:pPr lvl="1" algn="just"/>
            <a:r>
              <a:rPr lang="es-MX" dirty="0" smtClean="0"/>
              <a:t> Una reparación de la respuesta </a:t>
            </a:r>
            <a:r>
              <a:rPr lang="es-MX" u="sng" dirty="0" smtClean="0">
                <a:solidFill>
                  <a:schemeClr val="accent2">
                    <a:lumMod val="75000"/>
                  </a:schemeClr>
                </a:solidFill>
              </a:rPr>
              <a:t>CMAP decreciente </a:t>
            </a:r>
            <a:r>
              <a:rPr lang="es-MX" dirty="0" smtClean="0"/>
              <a:t>se ve comúnmente, lo que refleja después del ejercicio o facilitación posterior a la activación. </a:t>
            </a:r>
          </a:p>
          <a:p>
            <a:pPr lvl="1" algn="just"/>
            <a:endParaRPr lang="es-MX" dirty="0" smtClean="0"/>
          </a:p>
          <a:p>
            <a:pPr lvl="1" algn="just"/>
            <a:r>
              <a:rPr lang="es-MX" dirty="0" smtClean="0"/>
              <a:t>Un tren adicional de estímulos se entrega a uno, tres y cinco minutos después del ejercicio. Esto puede dar lugar a una disminución mayor a la observada en reposo, llamado después del ejercicio o agotamiento después de la activación. </a:t>
            </a:r>
          </a:p>
          <a:p>
            <a:pPr algn="just"/>
            <a:endParaRPr lang="es-MX" dirty="0" smtClean="0"/>
          </a:p>
          <a:p>
            <a:pPr algn="just"/>
            <a:r>
              <a:rPr lang="es-MX" dirty="0" smtClean="0"/>
              <a:t>Puede aumentar la sensibilidad un adicional de 5 a 10 %.</a:t>
            </a:r>
            <a:endParaRPr lang="es-MX" dirty="0"/>
          </a:p>
        </p:txBody>
      </p:sp>
      <p:sp>
        <p:nvSpPr>
          <p:cNvPr id="4" name="3 CuadroTexto"/>
          <p:cNvSpPr txBox="1"/>
          <p:nvPr/>
        </p:nvSpPr>
        <p:spPr>
          <a:xfrm>
            <a:off x="323528" y="6454497"/>
            <a:ext cx="8568952" cy="430887"/>
          </a:xfrm>
          <a:prstGeom prst="rect">
            <a:avLst/>
          </a:prstGeom>
          <a:noFill/>
        </p:spPr>
        <p:txBody>
          <a:bodyPr wrap="square" rtlCol="0">
            <a:spAutoFit/>
          </a:bodyPr>
          <a:lstStyle/>
          <a:p>
            <a:r>
              <a:rPr lang="es-MX" sz="1100" dirty="0" smtClean="0"/>
              <a:t>4. </a:t>
            </a:r>
            <a:r>
              <a:rPr lang="es-MX" sz="1100" dirty="0" err="1" smtClean="0"/>
              <a:t>Keesey</a:t>
            </a:r>
            <a:r>
              <a:rPr lang="es-MX" sz="1100" dirty="0"/>
              <a:t>, JC. Evaluación clínica y </a:t>
            </a:r>
            <a:r>
              <a:rPr lang="es-MX" sz="1100" dirty="0" smtClean="0"/>
              <a:t>manejo </a:t>
            </a:r>
            <a:r>
              <a:rPr lang="es-MX" sz="1100" dirty="0"/>
              <a:t>de la </a:t>
            </a:r>
            <a:r>
              <a:rPr lang="es-MX" sz="1100" dirty="0" smtClean="0"/>
              <a:t>miastenia </a:t>
            </a:r>
            <a:r>
              <a:rPr lang="es-MX" sz="1100" dirty="0" err="1" smtClean="0"/>
              <a:t>gravis</a:t>
            </a:r>
            <a:r>
              <a:rPr lang="es-MX" sz="1100" dirty="0"/>
              <a:t>. Muscular del nervio de 2004; </a:t>
            </a:r>
            <a:r>
              <a:rPr lang="es-MX" sz="1100" dirty="0" smtClean="0"/>
              <a:t>29:484</a:t>
            </a:r>
          </a:p>
          <a:p>
            <a:r>
              <a:rPr lang="es-MX" sz="1100" dirty="0" smtClean="0"/>
              <a:t>7. http://uptodate/contents/diagnosis-of-myasthenia </a:t>
            </a:r>
            <a:r>
              <a:rPr lang="es-MX" sz="1100" dirty="0" err="1" smtClean="0"/>
              <a:t>gravis</a:t>
            </a:r>
            <a:endParaRPr lang="en-GB" sz="1100" dirty="0" smtClean="0">
              <a:cs typeface="Arial"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p:txBody>
          <a:bodyPr/>
          <a:lstStyle/>
          <a:p>
            <a:endParaRPr lang="es-MX" dirty="0"/>
          </a:p>
        </p:txBody>
      </p:sp>
      <p:pic>
        <p:nvPicPr>
          <p:cNvPr id="5" name="Picture 3" descr="C:\Mis imágenes\Neuropatologia\Miastenia gravis- Electromio2.jpg"/>
          <p:cNvPicPr>
            <a:picLocks noChangeAspect="1" noChangeArrowheads="1"/>
          </p:cNvPicPr>
          <p:nvPr/>
        </p:nvPicPr>
        <p:blipFill>
          <a:blip r:embed="rId3" cstate="print"/>
          <a:srcRect/>
          <a:stretch>
            <a:fillRect/>
          </a:stretch>
        </p:blipFill>
        <p:spPr bwMode="auto">
          <a:xfrm>
            <a:off x="467544" y="260648"/>
            <a:ext cx="7848872" cy="5175657"/>
          </a:xfrm>
          <a:prstGeom prst="rect">
            <a:avLst/>
          </a:prstGeom>
          <a:noFill/>
        </p:spPr>
      </p:pic>
      <p:sp>
        <p:nvSpPr>
          <p:cNvPr id="7" name="6 CuadroTexto"/>
          <p:cNvSpPr txBox="1"/>
          <p:nvPr/>
        </p:nvSpPr>
        <p:spPr>
          <a:xfrm>
            <a:off x="251520" y="6597352"/>
            <a:ext cx="8064896" cy="276999"/>
          </a:xfrm>
          <a:prstGeom prst="rect">
            <a:avLst/>
          </a:prstGeom>
          <a:noFill/>
        </p:spPr>
        <p:txBody>
          <a:bodyPr wrap="square" rtlCol="0">
            <a:spAutoFit/>
          </a:bodyPr>
          <a:lstStyle/>
          <a:p>
            <a:pPr marL="0" lvl="1">
              <a:tabLst>
                <a:tab pos="723900" algn="l"/>
              </a:tabLst>
            </a:pPr>
            <a:r>
              <a:rPr lang="en-GB" sz="1100" dirty="0" smtClean="0">
                <a:latin typeface="Arial" charset="0"/>
                <a:cs typeface="Arial" charset="0"/>
              </a:rPr>
              <a:t>4. Vincent A. “Unravelling the pathogenesis of myasthenia gravis”.  Nat Rev </a:t>
            </a:r>
            <a:r>
              <a:rPr lang="en-GB" sz="1100" dirty="0" err="1" smtClean="0">
                <a:latin typeface="Arial" charset="0"/>
                <a:cs typeface="Arial" charset="0"/>
              </a:rPr>
              <a:t>Immunol</a:t>
            </a:r>
            <a:r>
              <a:rPr lang="en-GB" sz="1100" dirty="0" smtClean="0">
                <a:latin typeface="Arial" charset="0"/>
                <a:cs typeface="Arial" charset="0"/>
              </a:rPr>
              <a:t>. 2002 Oct;2(10):797-804</a:t>
            </a:r>
            <a:r>
              <a:rPr lang="en-GB" sz="1200" dirty="0" smtClean="0">
                <a:latin typeface="Arial" charset="0"/>
                <a:cs typeface="Arial" charset="0"/>
              </a:rPr>
              <a:t>. </a:t>
            </a:r>
            <a:endParaRPr lang="en-US" sz="1200" dirty="0" smtClean="0">
              <a:cs typeface="Times New Roman" pitchFamily="18" charset="0"/>
            </a:endParaRPr>
          </a:p>
        </p:txBody>
      </p:sp>
      <p:sp>
        <p:nvSpPr>
          <p:cNvPr id="6" name="5 Rectángulo redondeado"/>
          <p:cNvSpPr/>
          <p:nvPr/>
        </p:nvSpPr>
        <p:spPr>
          <a:xfrm>
            <a:off x="6012160" y="3284984"/>
            <a:ext cx="2664296" cy="2880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Un estudio RNS se considera positivo si el decremento es mayor del 10 por ciento</a:t>
            </a:r>
            <a:endParaRPr lang="es-MX"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p:txBody>
          <a:bodyPr>
            <a:normAutofit/>
          </a:bodyPr>
          <a:lstStyle/>
          <a:p>
            <a:r>
              <a:rPr lang="es-MX" b="1" dirty="0" smtClean="0"/>
              <a:t>Electromiografía de fibra única</a:t>
            </a:r>
            <a:r>
              <a:rPr lang="es-MX" dirty="0" smtClean="0"/>
              <a:t> </a:t>
            </a:r>
          </a:p>
          <a:p>
            <a:endParaRPr lang="es-MX" dirty="0" smtClean="0"/>
          </a:p>
          <a:p>
            <a:pPr lvl="1"/>
            <a:r>
              <a:rPr lang="es-MX" dirty="0" smtClean="0"/>
              <a:t>Es la prueba diagnóstica más sensible para la miastenia </a:t>
            </a:r>
            <a:r>
              <a:rPr lang="es-MX" dirty="0" err="1" smtClean="0"/>
              <a:t>gravis</a:t>
            </a:r>
            <a:r>
              <a:rPr lang="es-MX" dirty="0" smtClean="0"/>
              <a:t>.</a:t>
            </a:r>
          </a:p>
          <a:p>
            <a:pPr lvl="1"/>
            <a:endParaRPr lang="es-MX" dirty="0" smtClean="0"/>
          </a:p>
          <a:p>
            <a:pPr lvl="1"/>
            <a:endParaRPr lang="es-MX" dirty="0" smtClean="0"/>
          </a:p>
          <a:p>
            <a:pPr lvl="1"/>
            <a:endParaRPr lang="es-MX" dirty="0" smtClean="0"/>
          </a:p>
          <a:p>
            <a:pPr lvl="1"/>
            <a:r>
              <a:rPr lang="es-MX" dirty="0" smtClean="0"/>
              <a:t>Una aguja especial electrodo, 25micras y filtros de baja frecuencia fija en 500 Hz permite el registro simultáneo de los potenciales de acción de dos fibras musculares inervadas por el mismo axón.</a:t>
            </a:r>
          </a:p>
        </p:txBody>
      </p:sp>
      <p:pic>
        <p:nvPicPr>
          <p:cNvPr id="112642" name="Picture 2" descr="Grabación de la posición de la electromyo de fibra única ..."/>
          <p:cNvPicPr>
            <a:picLocks noChangeAspect="1" noChangeArrowheads="1"/>
          </p:cNvPicPr>
          <p:nvPr/>
        </p:nvPicPr>
        <p:blipFill>
          <a:blip r:embed="rId2" cstate="print"/>
          <a:srcRect/>
          <a:stretch>
            <a:fillRect/>
          </a:stretch>
        </p:blipFill>
        <p:spPr bwMode="auto">
          <a:xfrm>
            <a:off x="1547192" y="1160114"/>
            <a:ext cx="6553200" cy="3060974"/>
          </a:xfrm>
          <a:prstGeom prst="rect">
            <a:avLst/>
          </a:prstGeom>
          <a:noFill/>
        </p:spPr>
      </p:pic>
      <p:sp>
        <p:nvSpPr>
          <p:cNvPr id="5" name="4 CuadroTexto"/>
          <p:cNvSpPr txBox="1"/>
          <p:nvPr/>
        </p:nvSpPr>
        <p:spPr>
          <a:xfrm>
            <a:off x="323528" y="6454497"/>
            <a:ext cx="8568952" cy="430887"/>
          </a:xfrm>
          <a:prstGeom prst="rect">
            <a:avLst/>
          </a:prstGeom>
          <a:noFill/>
        </p:spPr>
        <p:txBody>
          <a:bodyPr wrap="square" rtlCol="0">
            <a:spAutoFit/>
          </a:bodyPr>
          <a:lstStyle/>
          <a:p>
            <a:r>
              <a:rPr lang="es-MX" sz="1100" dirty="0" smtClean="0"/>
              <a:t>4. </a:t>
            </a:r>
            <a:r>
              <a:rPr lang="es-MX" sz="1100" dirty="0" err="1" smtClean="0"/>
              <a:t>Keesey</a:t>
            </a:r>
            <a:r>
              <a:rPr lang="es-MX" sz="1100" dirty="0"/>
              <a:t>, JC. Evaluación clínica y </a:t>
            </a:r>
            <a:r>
              <a:rPr lang="es-MX" sz="1100" dirty="0" smtClean="0"/>
              <a:t>manejo </a:t>
            </a:r>
            <a:r>
              <a:rPr lang="es-MX" sz="1100" dirty="0"/>
              <a:t>de la </a:t>
            </a:r>
            <a:r>
              <a:rPr lang="es-MX" sz="1100" dirty="0" smtClean="0"/>
              <a:t>miastenia </a:t>
            </a:r>
            <a:r>
              <a:rPr lang="es-MX" sz="1100" dirty="0" err="1" smtClean="0"/>
              <a:t>gravis</a:t>
            </a:r>
            <a:r>
              <a:rPr lang="es-MX" sz="1100" dirty="0"/>
              <a:t>. Muscular del nervio de 2004; </a:t>
            </a:r>
            <a:r>
              <a:rPr lang="es-MX" sz="1100" dirty="0" smtClean="0"/>
              <a:t>29:484</a:t>
            </a:r>
          </a:p>
          <a:p>
            <a:r>
              <a:rPr lang="es-MX" sz="1100" dirty="0" smtClean="0"/>
              <a:t>7. http://uptodate/contents/diagnosis-of-myasthenia </a:t>
            </a:r>
            <a:r>
              <a:rPr lang="es-MX" sz="1100" dirty="0" err="1" smtClean="0"/>
              <a:t>gravis</a:t>
            </a:r>
            <a:endParaRPr lang="en-GB" sz="1100" dirty="0"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2642"/>
                                        </p:tgtEl>
                                        <p:attrNameLst>
                                          <p:attrName>style.visibility</p:attrName>
                                        </p:attrNameLst>
                                      </p:cBhvr>
                                      <p:to>
                                        <p:strVal val="visible"/>
                                      </p:to>
                                    </p:set>
                                    <p:animEffect transition="in" filter="box(in)">
                                      <p:cBhvr>
                                        <p:cTn id="7" dur="500"/>
                                        <p:tgtEl>
                                          <p:spTgt spid="112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p:txBody>
          <a:bodyPr/>
          <a:lstStyle/>
          <a:p>
            <a:endParaRPr lang="es-MX"/>
          </a:p>
        </p:txBody>
      </p:sp>
      <p:pic>
        <p:nvPicPr>
          <p:cNvPr id="117762" name="Picture 2" descr="Electrodo de configuración para la electromiografía de fibra única ..."/>
          <p:cNvPicPr>
            <a:picLocks noChangeAspect="1" noChangeArrowheads="1"/>
          </p:cNvPicPr>
          <p:nvPr/>
        </p:nvPicPr>
        <p:blipFill>
          <a:blip r:embed="rId3" cstate="print"/>
          <a:srcRect/>
          <a:stretch>
            <a:fillRect/>
          </a:stretch>
        </p:blipFill>
        <p:spPr bwMode="auto">
          <a:xfrm>
            <a:off x="2411760" y="476672"/>
            <a:ext cx="4896544" cy="5616624"/>
          </a:xfrm>
          <a:prstGeom prst="rect">
            <a:avLst/>
          </a:prstGeom>
          <a:noFill/>
        </p:spPr>
      </p:pic>
      <p:sp>
        <p:nvSpPr>
          <p:cNvPr id="5" name="4 Rectángulo redondeado"/>
          <p:cNvSpPr/>
          <p:nvPr/>
        </p:nvSpPr>
        <p:spPr>
          <a:xfrm>
            <a:off x="395536" y="1844824"/>
            <a:ext cx="3240360" cy="2592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s-MX" sz="2200" dirty="0" smtClean="0"/>
              <a:t>La variabilidad en el tiempo del segundo potencial de acción en relación con el primero se llama "</a:t>
            </a:r>
            <a:r>
              <a:rPr lang="es-MX" sz="2200" dirty="0" err="1" smtClean="0"/>
              <a:t>jitter</a:t>
            </a:r>
            <a:r>
              <a:rPr lang="es-MX" sz="2200" dirty="0" smtClean="0"/>
              <a:t>". </a:t>
            </a:r>
            <a:endParaRPr lang="es-MX" b="1" dirty="0" smtClean="0"/>
          </a:p>
        </p:txBody>
      </p:sp>
      <p:sp>
        <p:nvSpPr>
          <p:cNvPr id="7" name="6 Flecha derecha"/>
          <p:cNvSpPr/>
          <p:nvPr/>
        </p:nvSpPr>
        <p:spPr>
          <a:xfrm>
            <a:off x="3995936" y="4581128"/>
            <a:ext cx="115212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7764" name="Picture 4" descr="Electromiografía de fibra única. Potenciales de acción ..."/>
          <p:cNvPicPr>
            <a:picLocks noChangeAspect="1" noChangeArrowheads="1"/>
          </p:cNvPicPr>
          <p:nvPr/>
        </p:nvPicPr>
        <p:blipFill>
          <a:blip r:embed="rId4" cstate="print"/>
          <a:srcRect/>
          <a:stretch>
            <a:fillRect/>
          </a:stretch>
        </p:blipFill>
        <p:spPr bwMode="auto">
          <a:xfrm>
            <a:off x="1331640" y="404664"/>
            <a:ext cx="6768752" cy="585154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nodeType="clickEffect">
                                  <p:stCondLst>
                                    <p:cond delay="0"/>
                                  </p:stCondLst>
                                  <p:childTnLst>
                                    <p:animEffect transition="out" filter="box(in)">
                                      <p:cBhvr>
                                        <p:cTn id="16" dur="500"/>
                                        <p:tgtEl>
                                          <p:spTgt spid="117762"/>
                                        </p:tgtEl>
                                      </p:cBhvr>
                                    </p:animEffect>
                                    <p:set>
                                      <p:cBhvr>
                                        <p:cTn id="17" dur="1" fill="hold">
                                          <p:stCondLst>
                                            <p:cond delay="499"/>
                                          </p:stCondLst>
                                        </p:cTn>
                                        <p:tgtEl>
                                          <p:spTgt spid="11776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17764"/>
                                        </p:tgtEl>
                                        <p:attrNameLst>
                                          <p:attrName>style.visibility</p:attrName>
                                        </p:attrNameLst>
                                      </p:cBhvr>
                                      <p:to>
                                        <p:strVal val="visible"/>
                                      </p:to>
                                    </p:set>
                                    <p:animEffect transition="in" filter="box(in)">
                                      <p:cBhvr>
                                        <p:cTn id="22" dur="500"/>
                                        <p:tgtEl>
                                          <p:spTgt spid="117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p:txBody>
          <a:bodyPr/>
          <a:lstStyle/>
          <a:p>
            <a:endParaRPr lang="es-MX" dirty="0"/>
          </a:p>
        </p:txBody>
      </p:sp>
      <p:pic>
        <p:nvPicPr>
          <p:cNvPr id="119810" name="Picture 2" descr="Electromiografía de fibra única. Un par de p. .. acción"/>
          <p:cNvPicPr>
            <a:picLocks noChangeAspect="1" noChangeArrowheads="1"/>
          </p:cNvPicPr>
          <p:nvPr/>
        </p:nvPicPr>
        <p:blipFill>
          <a:blip r:embed="rId2" cstate="print"/>
          <a:srcRect/>
          <a:stretch>
            <a:fillRect/>
          </a:stretch>
        </p:blipFill>
        <p:spPr bwMode="auto">
          <a:xfrm>
            <a:off x="2195736" y="332656"/>
            <a:ext cx="4457700" cy="4705351"/>
          </a:xfrm>
          <a:prstGeom prst="rect">
            <a:avLst/>
          </a:prstGeom>
          <a:noFill/>
        </p:spPr>
      </p:pic>
      <p:sp>
        <p:nvSpPr>
          <p:cNvPr id="11981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0" tIns="7935" rIns="0" bIns="68241"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900" b="0" i="0" u="none" strike="noStrike" cap="none" normalizeH="0" baseline="0" smtClean="0">
                <a:ln>
                  <a:noFill/>
                </a:ln>
                <a:solidFill>
                  <a:srgbClr val="000000"/>
                </a:solidFill>
                <a:effectLst/>
                <a:latin typeface="Arial" pitchFamily="34" charset="0"/>
                <a:cs typeface="Arial" pitchFamily="34" charset="0"/>
              </a:rPr>
              <a:t>  </a:t>
            </a:r>
            <a:endParaRPr kumimoji="0" lang="es-MX" sz="27100" b="1" i="0" u="none" strike="noStrike" cap="none" normalizeH="0" baseline="0" smtClean="0">
              <a:ln>
                <a:noFill/>
              </a:ln>
              <a:solidFill>
                <a:srgbClr val="636363"/>
              </a:solidFill>
              <a:effectLst/>
              <a:latin typeface="Verdana"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900" b="1" i="0" u="none" strike="noStrike" cap="none" normalizeH="0" baseline="0" smtClean="0">
                <a:ln>
                  <a:noFill/>
                </a:ln>
                <a:solidFill>
                  <a:srgbClr val="636363"/>
                </a:solidFill>
                <a:effectLst/>
                <a:latin typeface="Verdana" pitchFamily="34" charset="0"/>
                <a:cs typeface="Arial" pitchFamily="34" charset="0"/>
              </a:rPr>
              <a:t>Electromiografía de fibra única. Cálculo de la diferencia media entre las descargas consecutivas (MCD). IPI es el intervalo de latencia interpotential o estímulo a la respuesta durante el análisis de jitter estimulación axonal.</a:t>
            </a:r>
          </a:p>
          <a:p>
            <a:pPr marL="0" marR="0" lvl="0" indent="0" algn="l" defTabSz="914400" rtl="0" eaLnBrk="0" fontAlgn="base" latinLnBrk="0" hangingPunct="0">
              <a:lnSpc>
                <a:spcPct val="100000"/>
              </a:lnSpc>
              <a:spcBef>
                <a:spcPct val="0"/>
              </a:spcBef>
              <a:spcAft>
                <a:spcPct val="0"/>
              </a:spcAft>
              <a:buClrTx/>
              <a:buSzTx/>
              <a:buFontTx/>
              <a:buNone/>
              <a:tabLst/>
            </a:pPr>
            <a:r>
              <a:rPr kumimoji="0" lang="es-MX" sz="900" b="0" i="0" u="none" strike="noStrike" cap="none" normalizeH="0" baseline="0" smtClean="0">
                <a:ln>
                  <a:noFill/>
                </a:ln>
                <a:solidFill>
                  <a:schemeClr val="tx1"/>
                </a:solidFill>
                <a:effectLst/>
                <a:latin typeface="Arial" pitchFamily="34" charset="0"/>
                <a:cs typeface="Arial" pitchFamily="34" charset="0"/>
              </a:rPr>
              <a:t/>
            </a:r>
            <a:br>
              <a:rPr kumimoji="0" lang="es-MX" sz="900" b="0" i="0" u="none" strike="noStrike" cap="none" normalizeH="0" baseline="0" smtClean="0">
                <a:ln>
                  <a:noFill/>
                </a:ln>
                <a:solidFill>
                  <a:schemeClr val="tx1"/>
                </a:solidFill>
                <a:effectLst/>
                <a:latin typeface="Arial" pitchFamily="34" charset="0"/>
                <a:cs typeface="Arial" pitchFamily="34" charset="0"/>
              </a:rPr>
            </a:br>
            <a:endParaRPr kumimoji="0" lang="es-MX" sz="900" b="0" i="0" u="none" strike="noStrike" cap="none" normalizeH="0" baseline="0" smtClean="0">
              <a:ln>
                <a:noFill/>
              </a:ln>
              <a:solidFill>
                <a:srgbClr val="000000"/>
              </a:solidFill>
              <a:effectLst/>
              <a:latin typeface="Arial" pitchFamily="34" charset="0"/>
              <a:cs typeface="Arial" pitchFamily="34" charset="0"/>
            </a:endParaRPr>
          </a:p>
        </p:txBody>
      </p:sp>
      <p:pic>
        <p:nvPicPr>
          <p:cNvPr id="119812" name="Picture 4" descr="Electromiografía de fibra única. Cálculo de la ..."/>
          <p:cNvPicPr>
            <a:picLocks noChangeAspect="1" noChangeArrowheads="1"/>
          </p:cNvPicPr>
          <p:nvPr/>
        </p:nvPicPr>
        <p:blipFill>
          <a:blip r:embed="rId3" cstate="print"/>
          <a:srcRect/>
          <a:stretch>
            <a:fillRect/>
          </a:stretch>
        </p:blipFill>
        <p:spPr bwMode="auto">
          <a:xfrm>
            <a:off x="251520" y="332656"/>
            <a:ext cx="8486775" cy="4314826"/>
          </a:xfrm>
          <a:prstGeom prst="rect">
            <a:avLst/>
          </a:prstGeom>
          <a:noFill/>
        </p:spPr>
      </p:pic>
      <p:sp>
        <p:nvSpPr>
          <p:cNvPr id="7" name="6 Rectángulo redondeado"/>
          <p:cNvSpPr/>
          <p:nvPr/>
        </p:nvSpPr>
        <p:spPr>
          <a:xfrm>
            <a:off x="827584" y="4869160"/>
            <a:ext cx="7848872"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dirty="0" smtClean="0"/>
          </a:p>
          <a:p>
            <a:pPr algn="ctr"/>
            <a:r>
              <a:rPr lang="es-MX" b="1" dirty="0" smtClean="0"/>
              <a:t>Cálculo de la diferencia media entre las descargas consecutivas (MCD).</a:t>
            </a:r>
          </a:p>
          <a:p>
            <a:pPr algn="ctr"/>
            <a:r>
              <a:rPr lang="es-MX" b="1" dirty="0" smtClean="0"/>
              <a:t>IPI es el intervalo de latencia </a:t>
            </a:r>
            <a:r>
              <a:rPr lang="es-MX" b="1" dirty="0" err="1" smtClean="0"/>
              <a:t>interpotential</a:t>
            </a:r>
            <a:r>
              <a:rPr lang="es-MX" b="1" dirty="0" smtClean="0"/>
              <a:t> o estímulo a la respuesta durante el análisis de </a:t>
            </a:r>
            <a:r>
              <a:rPr lang="es-MX" b="1" dirty="0" err="1" smtClean="0"/>
              <a:t>jitter</a:t>
            </a:r>
            <a:r>
              <a:rPr lang="es-MX" b="1" dirty="0" smtClean="0"/>
              <a:t> estimulación </a:t>
            </a:r>
            <a:r>
              <a:rPr lang="es-MX" b="1" dirty="0" err="1" smtClean="0"/>
              <a:t>axonal</a:t>
            </a:r>
            <a:r>
              <a:rPr lang="es-MX" b="1" dirty="0" smtClean="0"/>
              <a:t>.</a:t>
            </a:r>
          </a:p>
          <a:p>
            <a:pPr algn="ctr"/>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119812"/>
                                        </p:tgtEl>
                                      </p:cBhvr>
                                    </p:animEffect>
                                    <p:set>
                                      <p:cBhvr>
                                        <p:cTn id="7" dur="1" fill="hold">
                                          <p:stCondLst>
                                            <p:cond delay="499"/>
                                          </p:stCondLst>
                                        </p:cTn>
                                        <p:tgtEl>
                                          <p:spTgt spid="1198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Diagnostico</a:t>
            </a:r>
            <a:endParaRPr lang="es-MX" dirty="0"/>
          </a:p>
        </p:txBody>
      </p:sp>
      <p:graphicFrame>
        <p:nvGraphicFramePr>
          <p:cNvPr id="4" name="3 Marcador de contenido"/>
          <p:cNvGraphicFramePr>
            <a:graphicFrameLocks noGrp="1"/>
          </p:cNvGraphicFramePr>
          <p:nvPr>
            <p:ph sz="quarter" idx="1"/>
          </p:nvPr>
        </p:nvGraphicFramePr>
        <p:xfrm>
          <a:off x="914400" y="1743680"/>
          <a:ext cx="7772400" cy="3576320"/>
        </p:xfrm>
        <a:graphic>
          <a:graphicData uri="http://schemas.openxmlformats.org/drawingml/2006/table">
            <a:tbl>
              <a:tblPr firstRow="1" bandRow="1">
                <a:tableStyleId>{5C22544A-7EE6-4342-B048-85BDC9FD1C3A}</a:tableStyleId>
              </a:tblPr>
              <a:tblGrid>
                <a:gridCol w="2590800"/>
                <a:gridCol w="2590800"/>
                <a:gridCol w="2590800"/>
              </a:tblGrid>
              <a:tr h="370840">
                <a:tc gridSpan="3">
                  <a:txBody>
                    <a:bodyPr/>
                    <a:lstStyle/>
                    <a:p>
                      <a:r>
                        <a:rPr kumimoji="0" lang="es-MX" b="1" i="0" kern="1200" dirty="0" smtClean="0">
                          <a:solidFill>
                            <a:schemeClr val="lt1"/>
                          </a:solidFill>
                          <a:latin typeface="+mn-lt"/>
                          <a:ea typeface="+mn-ea"/>
                          <a:cs typeface="+mn-cs"/>
                        </a:rPr>
                        <a:t>Pruebas de confirmación de la Miastenia </a:t>
                      </a:r>
                      <a:r>
                        <a:rPr kumimoji="0" lang="es-MX" b="1" i="0" kern="1200" dirty="0" err="1" smtClean="0">
                          <a:solidFill>
                            <a:schemeClr val="lt1"/>
                          </a:solidFill>
                          <a:latin typeface="+mn-lt"/>
                          <a:ea typeface="+mn-ea"/>
                          <a:cs typeface="+mn-cs"/>
                        </a:rPr>
                        <a:t>Gravis</a:t>
                      </a:r>
                      <a:endParaRPr lang="es-MX" dirty="0"/>
                    </a:p>
                  </a:txBody>
                  <a:tcPr/>
                </a:tc>
                <a:tc hMerge="1">
                  <a:txBody>
                    <a:bodyPr/>
                    <a:lstStyle/>
                    <a:p>
                      <a:endParaRPr lang="es-MX"/>
                    </a:p>
                  </a:txBody>
                  <a:tcPr/>
                </a:tc>
                <a:tc hMerge="1">
                  <a:txBody>
                    <a:bodyPr/>
                    <a:lstStyle/>
                    <a:p>
                      <a:endParaRPr lang="es-MX"/>
                    </a:p>
                  </a:txBody>
                  <a:tcPr/>
                </a:tc>
              </a:tr>
              <a:tr h="370840">
                <a:tc>
                  <a:txBody>
                    <a:bodyPr/>
                    <a:lstStyle/>
                    <a:p>
                      <a:endParaRPr lang="es-MX" dirty="0"/>
                    </a:p>
                  </a:txBody>
                  <a:tcPr/>
                </a:tc>
                <a:tc>
                  <a:txBody>
                    <a:bodyPr/>
                    <a:lstStyle/>
                    <a:p>
                      <a:pPr algn="ctr" fontAlgn="ctr"/>
                      <a:r>
                        <a:rPr lang="es-MX" b="1" dirty="0" smtClean="0">
                          <a:latin typeface="Verdana"/>
                        </a:rPr>
                        <a:t>Generalizada</a:t>
                      </a:r>
                      <a:endParaRPr lang="es-MX" b="1" dirty="0">
                        <a:latin typeface="Verdana"/>
                      </a:endParaRPr>
                    </a:p>
                  </a:txBody>
                  <a:tcPr anchor="ctr"/>
                </a:tc>
                <a:tc>
                  <a:txBody>
                    <a:bodyPr/>
                    <a:lstStyle/>
                    <a:p>
                      <a:pPr algn="ctr" fontAlgn="ctr"/>
                      <a:r>
                        <a:rPr lang="es-MX" b="1" dirty="0">
                          <a:solidFill>
                            <a:srgbClr val="000000"/>
                          </a:solidFill>
                          <a:latin typeface="Verdana"/>
                        </a:rPr>
                        <a:t>Miastenia </a:t>
                      </a:r>
                      <a:r>
                        <a:rPr lang="es-MX" b="1" dirty="0" smtClean="0">
                          <a:solidFill>
                            <a:srgbClr val="000000"/>
                          </a:solidFill>
                          <a:latin typeface="Verdana"/>
                        </a:rPr>
                        <a:t>ocular </a:t>
                      </a:r>
                      <a:endParaRPr lang="es-MX" b="1" dirty="0">
                        <a:latin typeface="Verdana"/>
                      </a:endParaRPr>
                    </a:p>
                  </a:txBody>
                  <a:tcPr anchor="ctr"/>
                </a:tc>
              </a:tr>
              <a:tr h="370840">
                <a:tc>
                  <a:txBody>
                    <a:bodyPr/>
                    <a:lstStyle/>
                    <a:p>
                      <a:r>
                        <a:rPr kumimoji="0" lang="es-MX" b="0" i="0" kern="1200" dirty="0" smtClean="0">
                          <a:solidFill>
                            <a:schemeClr val="dk1"/>
                          </a:solidFill>
                          <a:latin typeface="+mn-lt"/>
                          <a:ea typeface="+mn-ea"/>
                          <a:cs typeface="+mn-cs"/>
                        </a:rPr>
                        <a:t>Anticuerpos receptores de </a:t>
                      </a:r>
                      <a:r>
                        <a:rPr kumimoji="0" lang="es-MX" b="0" i="0" kern="1200" dirty="0" err="1" smtClean="0">
                          <a:solidFill>
                            <a:schemeClr val="dk1"/>
                          </a:solidFill>
                          <a:latin typeface="+mn-lt"/>
                          <a:ea typeface="+mn-ea"/>
                          <a:cs typeface="+mn-cs"/>
                        </a:rPr>
                        <a:t>acetilcolina</a:t>
                      </a:r>
                      <a:endParaRPr lang="es-MX" dirty="0"/>
                    </a:p>
                  </a:txBody>
                  <a:tcPr/>
                </a:tc>
                <a:tc>
                  <a:txBody>
                    <a:bodyPr/>
                    <a:lstStyle/>
                    <a:p>
                      <a:pPr algn="ctr" fontAlgn="t"/>
                      <a:r>
                        <a:rPr lang="es-MX" dirty="0" smtClean="0">
                          <a:latin typeface="Verdana"/>
                        </a:rPr>
                        <a:t>80-90 %</a:t>
                      </a:r>
                      <a:endParaRPr lang="es-MX" dirty="0">
                        <a:latin typeface="Verdana"/>
                      </a:endParaRPr>
                    </a:p>
                  </a:txBody>
                  <a:tcPr/>
                </a:tc>
                <a:tc>
                  <a:txBody>
                    <a:bodyPr/>
                    <a:lstStyle/>
                    <a:p>
                      <a:pPr algn="ctr" fontAlgn="t"/>
                      <a:r>
                        <a:rPr lang="es-MX" dirty="0" smtClean="0">
                          <a:solidFill>
                            <a:srgbClr val="000000"/>
                          </a:solidFill>
                          <a:latin typeface="Verdana"/>
                        </a:rPr>
                        <a:t>40-55%</a:t>
                      </a:r>
                      <a:endParaRPr lang="es-MX" dirty="0">
                        <a:latin typeface="Verdana"/>
                      </a:endParaRPr>
                    </a:p>
                  </a:txBody>
                  <a:tcPr/>
                </a:tc>
              </a:tr>
              <a:tr h="322208">
                <a:tc>
                  <a:txBody>
                    <a:bodyPr/>
                    <a:lstStyle/>
                    <a:p>
                      <a:r>
                        <a:rPr kumimoji="0" lang="es-MX" b="0" i="0" kern="1200" dirty="0" smtClean="0">
                          <a:solidFill>
                            <a:schemeClr val="dk1"/>
                          </a:solidFill>
                          <a:latin typeface="+mn-lt"/>
                          <a:ea typeface="+mn-ea"/>
                          <a:cs typeface="+mn-cs"/>
                        </a:rPr>
                        <a:t>Anticuerpos  </a:t>
                      </a:r>
                      <a:r>
                        <a:rPr kumimoji="0" lang="es-MX" b="0" i="0" kern="1200" dirty="0" err="1" smtClean="0">
                          <a:solidFill>
                            <a:schemeClr val="dk1"/>
                          </a:solidFill>
                          <a:latin typeface="+mn-lt"/>
                          <a:ea typeface="+mn-ea"/>
                          <a:cs typeface="+mn-cs"/>
                        </a:rPr>
                        <a:t>muSK</a:t>
                      </a:r>
                      <a:r>
                        <a:rPr kumimoji="0" lang="es-MX" b="0" i="0" kern="1200" baseline="0" dirty="0" smtClean="0">
                          <a:solidFill>
                            <a:schemeClr val="dk1"/>
                          </a:solidFill>
                          <a:latin typeface="+mn-lt"/>
                          <a:ea typeface="+mn-ea"/>
                          <a:cs typeface="+mn-cs"/>
                        </a:rPr>
                        <a:t> </a:t>
                      </a:r>
                      <a:r>
                        <a:rPr kumimoji="0" lang="es-MX" b="0" i="0" kern="1200" dirty="0" smtClean="0">
                          <a:solidFill>
                            <a:schemeClr val="dk1"/>
                          </a:solidFill>
                          <a:latin typeface="+mn-lt"/>
                          <a:ea typeface="+mn-ea"/>
                          <a:cs typeface="+mn-cs"/>
                        </a:rPr>
                        <a:t>(</a:t>
                      </a:r>
                      <a:r>
                        <a:rPr kumimoji="0" lang="es-MX" b="0" i="0" kern="1200" dirty="0" err="1" smtClean="0">
                          <a:solidFill>
                            <a:schemeClr val="dk1"/>
                          </a:solidFill>
                          <a:latin typeface="+mn-lt"/>
                          <a:ea typeface="+mn-ea"/>
                          <a:cs typeface="+mn-cs"/>
                        </a:rPr>
                        <a:t>AChR</a:t>
                      </a:r>
                      <a:r>
                        <a:rPr kumimoji="0" lang="es-MX" b="0" i="0" kern="1200" dirty="0" smtClean="0">
                          <a:solidFill>
                            <a:schemeClr val="dk1"/>
                          </a:solidFill>
                          <a:latin typeface="+mn-lt"/>
                          <a:ea typeface="+mn-ea"/>
                          <a:cs typeface="+mn-cs"/>
                        </a:rPr>
                        <a:t> en pacientes Ab negativos)</a:t>
                      </a:r>
                      <a:endParaRPr lang="es-MX" dirty="0"/>
                    </a:p>
                  </a:txBody>
                  <a:tcPr/>
                </a:tc>
                <a:tc>
                  <a:txBody>
                    <a:bodyPr/>
                    <a:lstStyle/>
                    <a:p>
                      <a:pPr algn="ctr" fontAlgn="t"/>
                      <a:r>
                        <a:rPr lang="es-MX" dirty="0" smtClean="0">
                          <a:latin typeface="Verdana"/>
                        </a:rPr>
                        <a:t>40-50%</a:t>
                      </a:r>
                      <a:endParaRPr lang="es-MX" dirty="0">
                        <a:latin typeface="Verdana"/>
                      </a:endParaRPr>
                    </a:p>
                  </a:txBody>
                  <a:tcPr/>
                </a:tc>
                <a:tc>
                  <a:txBody>
                    <a:bodyPr/>
                    <a:lstStyle/>
                    <a:p>
                      <a:pPr algn="ctr" fontAlgn="t"/>
                      <a:r>
                        <a:rPr lang="es-MX" dirty="0" smtClean="0">
                          <a:latin typeface="Verdana"/>
                        </a:rPr>
                        <a:t>0%</a:t>
                      </a:r>
                      <a:endParaRPr lang="es-MX" dirty="0">
                        <a:latin typeface="Verdana"/>
                      </a:endParaRPr>
                    </a:p>
                  </a:txBody>
                  <a:tcPr/>
                </a:tc>
              </a:tr>
              <a:tr h="370840">
                <a:tc>
                  <a:txBody>
                    <a:bodyPr/>
                    <a:lstStyle/>
                    <a:p>
                      <a:r>
                        <a:rPr kumimoji="0" lang="es-MX" b="0" i="0" kern="1200" dirty="0" smtClean="0">
                          <a:solidFill>
                            <a:schemeClr val="dk1"/>
                          </a:solidFill>
                          <a:latin typeface="+mn-lt"/>
                          <a:ea typeface="+mn-ea"/>
                          <a:cs typeface="+mn-cs"/>
                        </a:rPr>
                        <a:t>Estimulación nerviosa repetitiva</a:t>
                      </a:r>
                      <a:endParaRPr lang="es-MX" dirty="0"/>
                    </a:p>
                  </a:txBody>
                  <a:tcPr/>
                </a:tc>
                <a:tc>
                  <a:txBody>
                    <a:bodyPr/>
                    <a:lstStyle/>
                    <a:p>
                      <a:pPr algn="ctr" fontAlgn="t"/>
                      <a:r>
                        <a:rPr lang="es-MX" dirty="0" smtClean="0">
                          <a:latin typeface="Verdana"/>
                        </a:rPr>
                        <a:t>75%</a:t>
                      </a:r>
                      <a:endParaRPr lang="es-MX" dirty="0">
                        <a:latin typeface="Verdana"/>
                      </a:endParaRPr>
                    </a:p>
                  </a:txBody>
                  <a:tcPr/>
                </a:tc>
                <a:tc>
                  <a:txBody>
                    <a:bodyPr/>
                    <a:lstStyle/>
                    <a:p>
                      <a:pPr algn="ctr" fontAlgn="t"/>
                      <a:r>
                        <a:rPr lang="es-MX" dirty="0" smtClean="0">
                          <a:solidFill>
                            <a:srgbClr val="000000"/>
                          </a:solidFill>
                          <a:latin typeface="Verdana"/>
                        </a:rPr>
                        <a:t>50%</a:t>
                      </a:r>
                      <a:endParaRPr lang="es-MX" dirty="0">
                        <a:latin typeface="Verdana"/>
                      </a:endParaRPr>
                    </a:p>
                  </a:txBody>
                  <a:tcPr/>
                </a:tc>
              </a:tr>
              <a:tr h="370840">
                <a:tc>
                  <a:txBody>
                    <a:bodyPr/>
                    <a:lstStyle/>
                    <a:p>
                      <a:r>
                        <a:rPr kumimoji="0" lang="es-MX" b="0" i="0" kern="1200" dirty="0" smtClean="0">
                          <a:solidFill>
                            <a:schemeClr val="dk1"/>
                          </a:solidFill>
                          <a:latin typeface="+mn-lt"/>
                          <a:ea typeface="+mn-ea"/>
                          <a:cs typeface="+mn-cs"/>
                        </a:rPr>
                        <a:t>Electromiografía de fibra única</a:t>
                      </a:r>
                      <a:endParaRPr lang="es-MX" dirty="0"/>
                    </a:p>
                  </a:txBody>
                  <a:tcPr/>
                </a:tc>
                <a:tc>
                  <a:txBody>
                    <a:bodyPr/>
                    <a:lstStyle/>
                    <a:p>
                      <a:pPr algn="ctr" fontAlgn="t"/>
                      <a:r>
                        <a:rPr lang="es-MX" dirty="0" smtClean="0">
                          <a:latin typeface="Verdana"/>
                        </a:rPr>
                        <a:t>2-99%</a:t>
                      </a:r>
                      <a:endParaRPr lang="es-MX" dirty="0">
                        <a:latin typeface="Verdana"/>
                      </a:endParaRPr>
                    </a:p>
                  </a:txBody>
                  <a:tcPr/>
                </a:tc>
                <a:tc>
                  <a:txBody>
                    <a:bodyPr/>
                    <a:lstStyle/>
                    <a:p>
                      <a:pPr algn="ctr" fontAlgn="t"/>
                      <a:r>
                        <a:rPr lang="es-MX" dirty="0" smtClean="0">
                          <a:solidFill>
                            <a:srgbClr val="000000"/>
                          </a:solidFill>
                          <a:latin typeface="Verdana"/>
                        </a:rPr>
                        <a:t>85-95%</a:t>
                      </a:r>
                      <a:endParaRPr lang="es-MX" dirty="0">
                        <a:latin typeface="Verdana"/>
                      </a:endParaRPr>
                    </a:p>
                  </a:txBody>
                  <a:tcPr/>
                </a:tc>
              </a:tr>
            </a:tbl>
          </a:graphicData>
        </a:graphic>
      </p:graphicFrame>
      <p:sp>
        <p:nvSpPr>
          <p:cNvPr id="5" name="4 CuadroTexto"/>
          <p:cNvSpPr txBox="1"/>
          <p:nvPr/>
        </p:nvSpPr>
        <p:spPr>
          <a:xfrm>
            <a:off x="323528" y="6454497"/>
            <a:ext cx="8568952" cy="261610"/>
          </a:xfrm>
          <a:prstGeom prst="rect">
            <a:avLst/>
          </a:prstGeom>
          <a:noFill/>
        </p:spPr>
        <p:txBody>
          <a:bodyPr wrap="square" rtlCol="0">
            <a:spAutoFit/>
          </a:bodyPr>
          <a:lstStyle/>
          <a:p>
            <a:r>
              <a:rPr lang="es-MX" sz="1100" dirty="0" smtClean="0"/>
              <a:t>7. http://uptodate/contents/clinical-diagnostic-of-myasthenia </a:t>
            </a:r>
            <a:r>
              <a:rPr lang="es-MX" sz="1100" dirty="0" err="1" smtClean="0"/>
              <a:t>gravis</a:t>
            </a:r>
            <a:endParaRPr lang="en-GB" sz="1100" dirty="0" smtClean="0">
              <a:cs typeface="Arial"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Tratamiento</a:t>
            </a:r>
            <a:endParaRPr lang="es-MX" dirty="0"/>
          </a:p>
        </p:txBody>
      </p:sp>
      <p:graphicFrame>
        <p:nvGraphicFramePr>
          <p:cNvPr id="4" name="3 Marcador de contenido"/>
          <p:cNvGraphicFramePr>
            <a:graphicFrameLocks noGrp="1"/>
          </p:cNvGraphicFramePr>
          <p:nvPr>
            <p:ph sz="quarter" idx="1"/>
          </p:nvPr>
        </p:nvGraphicFramePr>
        <p:xfrm>
          <a:off x="755576" y="1582896"/>
          <a:ext cx="7772400" cy="4510400"/>
        </p:xfrm>
        <a:graphic>
          <a:graphicData uri="http://schemas.openxmlformats.org/drawingml/2006/table">
            <a:tbl>
              <a:tblPr firstRow="1" bandRow="1">
                <a:tableStyleId>{5C22544A-7EE6-4342-B048-85BDC9FD1C3A}</a:tableStyleId>
              </a:tblPr>
              <a:tblGrid>
                <a:gridCol w="849288"/>
                <a:gridCol w="6923112"/>
              </a:tblGrid>
              <a:tr h="496862">
                <a:tc gridSpan="2">
                  <a:txBody>
                    <a:bodyPr/>
                    <a:lstStyle/>
                    <a:p>
                      <a:pPr algn="ctr"/>
                      <a:r>
                        <a:rPr kumimoji="0" lang="es-MX" sz="2400" b="1" i="0" kern="1200" dirty="0" smtClean="0">
                          <a:solidFill>
                            <a:schemeClr val="lt1"/>
                          </a:solidFill>
                          <a:latin typeface="+mn-lt"/>
                          <a:ea typeface="+mn-ea"/>
                          <a:cs typeface="+mn-cs"/>
                        </a:rPr>
                        <a:t>Estado Terapia FMGA</a:t>
                      </a:r>
                    </a:p>
                  </a:txBody>
                  <a:tcPr/>
                </a:tc>
                <a:tc hMerge="1">
                  <a:txBody>
                    <a:bodyPr/>
                    <a:lstStyle/>
                    <a:p>
                      <a:endParaRPr lang="es-MX"/>
                    </a:p>
                  </a:txBody>
                  <a:tcPr/>
                </a:tc>
              </a:tr>
              <a:tr h="403010">
                <a:tc>
                  <a:txBody>
                    <a:bodyPr/>
                    <a:lstStyle/>
                    <a:p>
                      <a:pPr algn="l"/>
                      <a:r>
                        <a:rPr lang="es-MX" dirty="0"/>
                        <a:t>NT</a:t>
                      </a:r>
                    </a:p>
                  </a:txBody>
                  <a:tcPr marL="0" marR="0" marT="0" marB="0">
                    <a:noFill/>
                  </a:tcPr>
                </a:tc>
                <a:tc>
                  <a:txBody>
                    <a:bodyPr/>
                    <a:lstStyle/>
                    <a:p>
                      <a:pPr algn="l"/>
                      <a:r>
                        <a:rPr lang="es-MX" dirty="0"/>
                        <a:t>No se administró tratamiento</a:t>
                      </a:r>
                    </a:p>
                  </a:txBody>
                  <a:tcPr marL="0" marR="0" marT="0" marB="0">
                    <a:noFill/>
                  </a:tcPr>
                </a:tc>
              </a:tr>
              <a:tr h="403010">
                <a:tc>
                  <a:txBody>
                    <a:bodyPr/>
                    <a:lstStyle/>
                    <a:p>
                      <a:pPr algn="l"/>
                      <a:r>
                        <a:rPr lang="es-MX" dirty="0"/>
                        <a:t>PT</a:t>
                      </a:r>
                    </a:p>
                  </a:txBody>
                  <a:tcPr marL="0" marR="0" marT="0" marB="0">
                    <a:solidFill>
                      <a:schemeClr val="accent2">
                        <a:lumMod val="60000"/>
                        <a:lumOff val="40000"/>
                      </a:schemeClr>
                    </a:solidFill>
                  </a:tcPr>
                </a:tc>
                <a:tc>
                  <a:txBody>
                    <a:bodyPr/>
                    <a:lstStyle/>
                    <a:p>
                      <a:pPr algn="l"/>
                      <a:r>
                        <a:rPr lang="es-MX" dirty="0">
                          <a:solidFill>
                            <a:srgbClr val="000000"/>
                          </a:solidFill>
                        </a:rPr>
                        <a:t>Situación después de la</a:t>
                      </a:r>
                      <a:r>
                        <a:rPr lang="es-MX" u="heavy" baseline="0" dirty="0">
                          <a:solidFill>
                            <a:srgbClr val="000000"/>
                          </a:solidFill>
                          <a:uFill>
                            <a:solidFill>
                              <a:schemeClr val="accent6"/>
                            </a:solidFill>
                          </a:uFill>
                        </a:rPr>
                        <a:t> </a:t>
                      </a:r>
                      <a:r>
                        <a:rPr lang="es-MX" u="heavy" baseline="0" dirty="0" err="1">
                          <a:solidFill>
                            <a:srgbClr val="000000"/>
                          </a:solidFill>
                          <a:uFill>
                            <a:solidFill>
                              <a:schemeClr val="accent6"/>
                            </a:solidFill>
                          </a:uFill>
                        </a:rPr>
                        <a:t>timectomía</a:t>
                      </a:r>
                      <a:r>
                        <a:rPr lang="es-MX" u="heavy" baseline="0" dirty="0">
                          <a:solidFill>
                            <a:srgbClr val="000000"/>
                          </a:solidFill>
                          <a:uFill>
                            <a:solidFill>
                              <a:schemeClr val="accent6"/>
                            </a:solidFill>
                          </a:uFill>
                        </a:rPr>
                        <a:t> </a:t>
                      </a:r>
                      <a:r>
                        <a:rPr lang="es-MX" dirty="0">
                          <a:solidFill>
                            <a:srgbClr val="000000"/>
                          </a:solidFill>
                        </a:rPr>
                        <a:t>(tipo de registro de la resección)</a:t>
                      </a:r>
                      <a:endParaRPr lang="es-MX" dirty="0"/>
                    </a:p>
                  </a:txBody>
                  <a:tcPr marL="0" marR="0" marT="0" marB="0">
                    <a:solidFill>
                      <a:schemeClr val="accent2">
                        <a:lumMod val="60000"/>
                        <a:lumOff val="40000"/>
                      </a:schemeClr>
                    </a:solidFill>
                  </a:tcPr>
                </a:tc>
              </a:tr>
              <a:tr h="403010">
                <a:tc>
                  <a:txBody>
                    <a:bodyPr/>
                    <a:lstStyle/>
                    <a:p>
                      <a:pPr algn="l"/>
                      <a:r>
                        <a:rPr lang="es-MX" dirty="0"/>
                        <a:t>CH</a:t>
                      </a:r>
                    </a:p>
                  </a:txBody>
                  <a:tcPr marL="0" marR="0" marT="0" marB="0">
                    <a:solidFill>
                      <a:schemeClr val="accent6"/>
                    </a:solidFill>
                  </a:tcPr>
                </a:tc>
                <a:tc>
                  <a:txBody>
                    <a:bodyPr/>
                    <a:lstStyle/>
                    <a:p>
                      <a:pPr algn="l"/>
                      <a:r>
                        <a:rPr lang="es-MX" u="heavy" baseline="0" dirty="0">
                          <a:solidFill>
                            <a:srgbClr val="000000"/>
                          </a:solidFill>
                          <a:uFill>
                            <a:solidFill>
                              <a:schemeClr val="accent5"/>
                            </a:solidFill>
                          </a:uFill>
                        </a:rPr>
                        <a:t>Inhibidores de la </a:t>
                      </a:r>
                      <a:r>
                        <a:rPr lang="es-MX" u="heavy" baseline="0" dirty="0" err="1">
                          <a:solidFill>
                            <a:srgbClr val="000000"/>
                          </a:solidFill>
                          <a:uFill>
                            <a:solidFill>
                              <a:schemeClr val="accent5"/>
                            </a:solidFill>
                          </a:uFill>
                        </a:rPr>
                        <a:t>colinesterasa</a:t>
                      </a:r>
                      <a:endParaRPr lang="es-MX" u="heavy" baseline="0" dirty="0">
                        <a:uFill>
                          <a:solidFill>
                            <a:schemeClr val="accent5"/>
                          </a:solidFill>
                        </a:uFill>
                      </a:endParaRPr>
                    </a:p>
                  </a:txBody>
                  <a:tcPr marL="0" marR="0" marT="0" marB="0">
                    <a:solidFill>
                      <a:schemeClr val="accent6"/>
                    </a:solidFill>
                  </a:tcPr>
                </a:tc>
              </a:tr>
              <a:tr h="403010">
                <a:tc>
                  <a:txBody>
                    <a:bodyPr/>
                    <a:lstStyle/>
                    <a:p>
                      <a:pPr algn="l"/>
                      <a:r>
                        <a:rPr lang="es-MX" dirty="0" smtClean="0"/>
                        <a:t>PR</a:t>
                      </a:r>
                      <a:endParaRPr lang="es-MX" dirty="0"/>
                    </a:p>
                  </a:txBody>
                  <a:tcPr marL="0" marR="0" marT="0" marB="0">
                    <a:solidFill>
                      <a:srgbClr val="FFFF00"/>
                    </a:solidFill>
                  </a:tcPr>
                </a:tc>
                <a:tc>
                  <a:txBody>
                    <a:bodyPr/>
                    <a:lstStyle/>
                    <a:p>
                      <a:pPr algn="l"/>
                      <a:r>
                        <a:rPr lang="es-MX" u="heavy" baseline="0" dirty="0">
                          <a:solidFill>
                            <a:srgbClr val="000000"/>
                          </a:solidFill>
                          <a:uFill>
                            <a:solidFill>
                              <a:srgbClr val="00B0F0"/>
                            </a:solidFill>
                          </a:uFill>
                        </a:rPr>
                        <a:t>Prednisona</a:t>
                      </a:r>
                      <a:endParaRPr lang="es-MX" u="heavy" baseline="0" dirty="0">
                        <a:uFill>
                          <a:solidFill>
                            <a:srgbClr val="00B0F0"/>
                          </a:solidFill>
                        </a:uFill>
                      </a:endParaRPr>
                    </a:p>
                  </a:txBody>
                  <a:tcPr marL="0" marR="0" marT="0" marB="0">
                    <a:solidFill>
                      <a:srgbClr val="FFFF00"/>
                    </a:solidFill>
                  </a:tcPr>
                </a:tc>
              </a:tr>
              <a:tr h="403010">
                <a:tc>
                  <a:txBody>
                    <a:bodyPr/>
                    <a:lstStyle/>
                    <a:p>
                      <a:pPr algn="l"/>
                      <a:r>
                        <a:rPr lang="es-MX" dirty="0"/>
                        <a:t>IM</a:t>
                      </a:r>
                    </a:p>
                  </a:txBody>
                  <a:tcPr marL="0" marR="0" marT="0" marB="0">
                    <a:solidFill>
                      <a:srgbClr val="FFFF00"/>
                    </a:solidFill>
                  </a:tcPr>
                </a:tc>
                <a:tc>
                  <a:txBody>
                    <a:bodyPr/>
                    <a:lstStyle/>
                    <a:p>
                      <a:pPr algn="l"/>
                      <a:r>
                        <a:rPr lang="es-MX" dirty="0" smtClean="0">
                          <a:solidFill>
                            <a:srgbClr val="000000"/>
                          </a:solidFill>
                        </a:rPr>
                        <a:t>Terapia</a:t>
                      </a:r>
                      <a:r>
                        <a:rPr lang="es-MX" baseline="0" dirty="0" smtClean="0">
                          <a:solidFill>
                            <a:srgbClr val="000000"/>
                          </a:solidFill>
                        </a:rPr>
                        <a:t> de </a:t>
                      </a:r>
                      <a:r>
                        <a:rPr lang="es-MX" u="heavy" baseline="0" dirty="0" smtClean="0">
                          <a:solidFill>
                            <a:srgbClr val="000000"/>
                          </a:solidFill>
                          <a:uFill>
                            <a:solidFill>
                              <a:srgbClr val="00B050"/>
                            </a:solidFill>
                          </a:uFill>
                        </a:rPr>
                        <a:t>i</a:t>
                      </a:r>
                      <a:r>
                        <a:rPr lang="es-MX" u="heavy" dirty="0" smtClean="0">
                          <a:solidFill>
                            <a:srgbClr val="000000"/>
                          </a:solidFill>
                          <a:uFill>
                            <a:solidFill>
                              <a:srgbClr val="00B050"/>
                            </a:solidFill>
                          </a:uFill>
                        </a:rPr>
                        <a:t>nmunosupresión</a:t>
                      </a:r>
                      <a:r>
                        <a:rPr lang="es-MX" dirty="0" smtClean="0">
                          <a:solidFill>
                            <a:srgbClr val="000000"/>
                          </a:solidFill>
                        </a:rPr>
                        <a:t> otra que </a:t>
                      </a:r>
                      <a:r>
                        <a:rPr lang="es-MX" dirty="0">
                          <a:solidFill>
                            <a:srgbClr val="000000"/>
                          </a:solidFill>
                        </a:rPr>
                        <a:t>la </a:t>
                      </a:r>
                      <a:r>
                        <a:rPr lang="es-MX" dirty="0" err="1" smtClean="0">
                          <a:solidFill>
                            <a:srgbClr val="000000"/>
                          </a:solidFill>
                        </a:rPr>
                        <a:t>prednisona</a:t>
                      </a:r>
                      <a:endParaRPr lang="es-MX" dirty="0"/>
                    </a:p>
                  </a:txBody>
                  <a:tcPr marL="0" marR="0" marT="0" marB="0">
                    <a:solidFill>
                      <a:srgbClr val="FFFF00"/>
                    </a:solidFill>
                  </a:tcPr>
                </a:tc>
              </a:tr>
              <a:tr h="596234">
                <a:tc>
                  <a:txBody>
                    <a:bodyPr/>
                    <a:lstStyle/>
                    <a:p>
                      <a:pPr algn="l"/>
                      <a:r>
                        <a:rPr lang="es-MX" dirty="0"/>
                        <a:t>PE (a)</a:t>
                      </a:r>
                    </a:p>
                  </a:txBody>
                  <a:tcPr marL="0" marR="0" marT="0" marB="0">
                    <a:solidFill>
                      <a:srgbClr val="92D050"/>
                    </a:solidFill>
                  </a:tcPr>
                </a:tc>
                <a:tc>
                  <a:txBody>
                    <a:bodyPr/>
                    <a:lstStyle/>
                    <a:p>
                      <a:pPr algn="l"/>
                      <a:r>
                        <a:rPr lang="es-MX" u="heavy" baseline="0" dirty="0">
                          <a:solidFill>
                            <a:srgbClr val="000000"/>
                          </a:solidFill>
                          <a:uFill>
                            <a:solidFill>
                              <a:srgbClr val="FF0000"/>
                            </a:solidFill>
                          </a:uFill>
                        </a:rPr>
                        <a:t>Intercambio plasmático, </a:t>
                      </a:r>
                      <a:r>
                        <a:rPr lang="es-MX" dirty="0">
                          <a:solidFill>
                            <a:srgbClr val="000000"/>
                          </a:solidFill>
                        </a:rPr>
                        <a:t>aguda (para las exacerbaciones o antes de la operación)</a:t>
                      </a:r>
                      <a:endParaRPr lang="es-MX" dirty="0"/>
                    </a:p>
                  </a:txBody>
                  <a:tcPr marL="0" marR="0" marT="0" marB="0">
                    <a:solidFill>
                      <a:srgbClr val="92D050"/>
                    </a:solidFill>
                  </a:tcPr>
                </a:tc>
              </a:tr>
              <a:tr h="403010">
                <a:tc>
                  <a:txBody>
                    <a:bodyPr/>
                    <a:lstStyle/>
                    <a:p>
                      <a:pPr algn="l"/>
                      <a:r>
                        <a:rPr lang="es-MX" dirty="0"/>
                        <a:t>PE (c)</a:t>
                      </a:r>
                    </a:p>
                  </a:txBody>
                  <a:tcPr marL="0" marR="0" marT="0" marB="0">
                    <a:solidFill>
                      <a:srgbClr val="92D050"/>
                    </a:solidFill>
                  </a:tcPr>
                </a:tc>
                <a:tc>
                  <a:txBody>
                    <a:bodyPr/>
                    <a:lstStyle/>
                    <a:p>
                      <a:pPr algn="l"/>
                      <a:r>
                        <a:rPr lang="es-MX" dirty="0">
                          <a:solidFill>
                            <a:srgbClr val="000000"/>
                          </a:solidFill>
                        </a:rPr>
                        <a:t>Intercambio plasmático, crónica (utilizado de forma regular)</a:t>
                      </a:r>
                      <a:endParaRPr lang="es-MX" dirty="0"/>
                    </a:p>
                  </a:txBody>
                  <a:tcPr marL="0" marR="0" marT="0" marB="0">
                    <a:solidFill>
                      <a:srgbClr val="92D050"/>
                    </a:solidFill>
                  </a:tcPr>
                </a:tc>
              </a:tr>
              <a:tr h="596234">
                <a:tc>
                  <a:txBody>
                    <a:bodyPr/>
                    <a:lstStyle/>
                    <a:p>
                      <a:pPr algn="l"/>
                      <a:r>
                        <a:rPr lang="es-MX" dirty="0" smtClean="0"/>
                        <a:t>IG </a:t>
                      </a:r>
                      <a:r>
                        <a:rPr lang="es-MX" dirty="0"/>
                        <a:t>(a)</a:t>
                      </a:r>
                    </a:p>
                  </a:txBody>
                  <a:tcPr marL="0" marR="0" marT="0" marB="0">
                    <a:solidFill>
                      <a:srgbClr val="92D050"/>
                    </a:solidFill>
                  </a:tcPr>
                </a:tc>
                <a:tc>
                  <a:txBody>
                    <a:bodyPr/>
                    <a:lstStyle/>
                    <a:p>
                      <a:pPr algn="l"/>
                      <a:r>
                        <a:rPr lang="es-MX" dirty="0">
                          <a:solidFill>
                            <a:srgbClr val="000000"/>
                          </a:solidFill>
                        </a:rPr>
                        <a:t>La terapia con </a:t>
                      </a:r>
                      <a:r>
                        <a:rPr lang="es-MX" u="heavy" baseline="0" dirty="0">
                          <a:solidFill>
                            <a:srgbClr val="000000"/>
                          </a:solidFill>
                          <a:uFill>
                            <a:solidFill>
                              <a:schemeClr val="accent4">
                                <a:lumMod val="50000"/>
                              </a:schemeClr>
                            </a:solidFill>
                          </a:uFill>
                        </a:rPr>
                        <a:t>IgIV, </a:t>
                      </a:r>
                      <a:r>
                        <a:rPr lang="es-MX" dirty="0">
                          <a:solidFill>
                            <a:srgbClr val="000000"/>
                          </a:solidFill>
                        </a:rPr>
                        <a:t>aguda (para las exacerbaciones o antes de la operación)</a:t>
                      </a:r>
                      <a:endParaRPr lang="es-MX" dirty="0"/>
                    </a:p>
                  </a:txBody>
                  <a:tcPr marL="0" marR="0" marT="0" marB="0">
                    <a:solidFill>
                      <a:srgbClr val="92D050"/>
                    </a:solidFill>
                  </a:tcPr>
                </a:tc>
              </a:tr>
              <a:tr h="403010">
                <a:tc>
                  <a:txBody>
                    <a:bodyPr/>
                    <a:lstStyle/>
                    <a:p>
                      <a:pPr algn="l"/>
                      <a:r>
                        <a:rPr lang="es-MX" dirty="0"/>
                        <a:t>IG (c)</a:t>
                      </a:r>
                    </a:p>
                  </a:txBody>
                  <a:tcPr marL="0" marR="0" marT="0" marB="0">
                    <a:solidFill>
                      <a:srgbClr val="92D050"/>
                    </a:solidFill>
                  </a:tcPr>
                </a:tc>
                <a:tc>
                  <a:txBody>
                    <a:bodyPr/>
                    <a:lstStyle/>
                    <a:p>
                      <a:pPr algn="l"/>
                      <a:r>
                        <a:rPr lang="es-MX" dirty="0">
                          <a:solidFill>
                            <a:srgbClr val="000000"/>
                          </a:solidFill>
                        </a:rPr>
                        <a:t>La terapia con IgIV, crónica (utilizado de forma regular)</a:t>
                      </a:r>
                      <a:endParaRPr lang="es-MX" dirty="0"/>
                    </a:p>
                  </a:txBody>
                  <a:tcPr marL="0" marR="0" marT="0" marB="0">
                    <a:solidFill>
                      <a:srgbClr val="92D050"/>
                    </a:solidFill>
                  </a:tcPr>
                </a:tc>
              </a:tr>
            </a:tbl>
          </a:graphicData>
        </a:graphic>
      </p:graphicFrame>
      <p:sp>
        <p:nvSpPr>
          <p:cNvPr id="5" name="4 Flecha derecha"/>
          <p:cNvSpPr/>
          <p:nvPr/>
        </p:nvSpPr>
        <p:spPr>
          <a:xfrm>
            <a:off x="251520" y="2924944"/>
            <a:ext cx="432048" cy="2160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Flecha derecha"/>
          <p:cNvSpPr/>
          <p:nvPr/>
        </p:nvSpPr>
        <p:spPr>
          <a:xfrm>
            <a:off x="251520" y="3501008"/>
            <a:ext cx="432048" cy="21602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Flecha derecha"/>
          <p:cNvSpPr/>
          <p:nvPr/>
        </p:nvSpPr>
        <p:spPr>
          <a:xfrm>
            <a:off x="251520" y="4293096"/>
            <a:ext cx="432048" cy="216024"/>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Flecha derecha"/>
          <p:cNvSpPr/>
          <p:nvPr/>
        </p:nvSpPr>
        <p:spPr>
          <a:xfrm>
            <a:off x="251520" y="2492896"/>
            <a:ext cx="432048" cy="216024"/>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CuadroTexto"/>
          <p:cNvSpPr txBox="1"/>
          <p:nvPr/>
        </p:nvSpPr>
        <p:spPr>
          <a:xfrm>
            <a:off x="323528" y="6525344"/>
            <a:ext cx="8424936" cy="261610"/>
          </a:xfrm>
          <a:prstGeom prst="rect">
            <a:avLst/>
          </a:prstGeom>
          <a:noFill/>
        </p:spPr>
        <p:txBody>
          <a:bodyPr wrap="square" rtlCol="0">
            <a:spAutoFit/>
          </a:bodyPr>
          <a:lstStyle/>
          <a:p>
            <a:r>
              <a:rPr lang="es-MX" sz="1100" dirty="0" smtClean="0"/>
              <a:t>8. </a:t>
            </a:r>
            <a:r>
              <a:rPr lang="es-MX" sz="1100" dirty="0" err="1" smtClean="0"/>
              <a:t>Jaretzki</a:t>
            </a:r>
            <a:r>
              <a:rPr lang="es-MX" sz="1100" dirty="0" smtClean="0"/>
              <a:t>, A III, </a:t>
            </a:r>
            <a:r>
              <a:rPr lang="es-MX" sz="1100" dirty="0" err="1" smtClean="0"/>
              <a:t>Barohn</a:t>
            </a:r>
            <a:r>
              <a:rPr lang="es-MX" sz="1100" dirty="0" smtClean="0"/>
              <a:t>, R, et al. </a:t>
            </a:r>
            <a:r>
              <a:rPr lang="en-US" sz="1100" dirty="0" smtClean="0"/>
              <a:t>M. </a:t>
            </a:r>
            <a:r>
              <a:rPr lang="en-US" sz="1100" dirty="0" err="1" smtClean="0"/>
              <a:t>yasthenia</a:t>
            </a:r>
            <a:r>
              <a:rPr lang="en-US" sz="1100" dirty="0" smtClean="0"/>
              <a:t> gravis: recommendations for clinical research standards. </a:t>
            </a:r>
            <a:r>
              <a:rPr lang="es-MX" sz="1100" i="1" dirty="0" smtClean="0"/>
              <a:t>Ann </a:t>
            </a:r>
            <a:r>
              <a:rPr lang="es-MX" sz="1100" i="1" dirty="0" err="1" smtClean="0"/>
              <a:t>Thorac</a:t>
            </a:r>
            <a:r>
              <a:rPr lang="es-MX" sz="1100" i="1" dirty="0" smtClean="0"/>
              <a:t> </a:t>
            </a:r>
            <a:r>
              <a:rPr lang="es-MX" sz="1100" i="1" dirty="0" err="1" smtClean="0"/>
              <a:t>Surg</a:t>
            </a:r>
            <a:r>
              <a:rPr lang="es-MX" sz="1100" i="1" dirty="0" smtClean="0"/>
              <a:t> 2000;70:327-334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p:txBody>
          <a:bodyPr/>
          <a:lstStyle/>
          <a:p>
            <a:endParaRPr lang="es-MX"/>
          </a:p>
        </p:txBody>
      </p:sp>
      <p:pic>
        <p:nvPicPr>
          <p:cNvPr id="136194" name="Picture 2" descr="http://www.harrisonmedicina.com/loadBinary.aspx?name=hole17&amp;filename=hole17_c381f002.gif"/>
          <p:cNvPicPr>
            <a:picLocks noChangeAspect="1" noChangeArrowheads="1"/>
          </p:cNvPicPr>
          <p:nvPr/>
        </p:nvPicPr>
        <p:blipFill>
          <a:blip r:embed="rId2" cstate="print"/>
          <a:srcRect t="7460" b="6956"/>
          <a:stretch>
            <a:fillRect/>
          </a:stretch>
        </p:blipFill>
        <p:spPr bwMode="auto">
          <a:xfrm>
            <a:off x="1691680" y="-54768"/>
            <a:ext cx="5832648" cy="6912768"/>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miastenia_r3_c5.gif"/>
          <p:cNvPicPr>
            <a:picLocks noChangeAspect="1"/>
          </p:cNvPicPr>
          <p:nvPr/>
        </p:nvPicPr>
        <p:blipFill>
          <a:blip r:embed="rId2" cstate="print"/>
          <a:stretch>
            <a:fillRect/>
          </a:stretch>
        </p:blipFill>
        <p:spPr>
          <a:xfrm>
            <a:off x="5652120" y="764704"/>
            <a:ext cx="2516882" cy="5256584"/>
          </a:xfrm>
          <a:prstGeom prst="rect">
            <a:avLst/>
          </a:prstGeom>
        </p:spPr>
      </p:pic>
      <p:pic>
        <p:nvPicPr>
          <p:cNvPr id="92166" name="Picture 6" descr="http://www.iqb.es/algoritmos/t008/miastenia_r4_c2.gif"/>
          <p:cNvPicPr>
            <a:picLocks noChangeAspect="1" noChangeArrowheads="1"/>
          </p:cNvPicPr>
          <p:nvPr/>
        </p:nvPicPr>
        <p:blipFill>
          <a:blip r:embed="rId3" cstate="print"/>
          <a:srcRect/>
          <a:stretch>
            <a:fillRect/>
          </a:stretch>
        </p:blipFill>
        <p:spPr bwMode="auto">
          <a:xfrm>
            <a:off x="3275856" y="1484784"/>
            <a:ext cx="2419350" cy="4536504"/>
          </a:xfrm>
          <a:prstGeom prst="rect">
            <a:avLst/>
          </a:prstGeom>
          <a:noFill/>
        </p:spPr>
      </p:pic>
      <p:pic>
        <p:nvPicPr>
          <p:cNvPr id="92168" name="Picture 8" descr="http://www.iqb.es/algoritmos/t008/miastenia_r3_c1.gif"/>
          <p:cNvPicPr>
            <a:picLocks noChangeAspect="1" noChangeArrowheads="1"/>
          </p:cNvPicPr>
          <p:nvPr/>
        </p:nvPicPr>
        <p:blipFill>
          <a:blip r:embed="rId4" cstate="print"/>
          <a:srcRect/>
          <a:stretch>
            <a:fillRect/>
          </a:stretch>
        </p:blipFill>
        <p:spPr bwMode="auto">
          <a:xfrm>
            <a:off x="971600" y="710070"/>
            <a:ext cx="2307332" cy="5311218"/>
          </a:xfrm>
          <a:prstGeom prst="rect">
            <a:avLst/>
          </a:prstGeom>
          <a:noFill/>
        </p:spPr>
      </p:pic>
      <p:pic>
        <p:nvPicPr>
          <p:cNvPr id="92170" name="Picture 10" descr="http://www.iqb.es/algoritmos/t008/miastenia_r5_c1_f2.gif"/>
          <p:cNvPicPr>
            <a:picLocks noChangeAspect="1" noChangeArrowheads="1"/>
          </p:cNvPicPr>
          <p:nvPr/>
        </p:nvPicPr>
        <p:blipFill>
          <a:blip r:embed="rId5" cstate="print"/>
          <a:srcRect/>
          <a:stretch>
            <a:fillRect/>
          </a:stretch>
        </p:blipFill>
        <p:spPr bwMode="auto">
          <a:xfrm>
            <a:off x="1043608" y="5949280"/>
            <a:ext cx="7056784" cy="936104"/>
          </a:xfrm>
          <a:prstGeom prst="rect">
            <a:avLst/>
          </a:prstGeom>
          <a:noFill/>
        </p:spPr>
      </p:pic>
      <p:sp>
        <p:nvSpPr>
          <p:cNvPr id="12" name="11 Título"/>
          <p:cNvSpPr>
            <a:spLocks noGrp="1"/>
          </p:cNvSpPr>
          <p:nvPr>
            <p:ph type="title"/>
          </p:nvPr>
        </p:nvSpPr>
        <p:spPr/>
        <p:txBody>
          <a:bodyPr/>
          <a:lstStyle/>
          <a:p>
            <a:r>
              <a:rPr lang="es-MX" dirty="0" smtClean="0"/>
              <a:t>Tratamiento</a:t>
            </a:r>
            <a:endParaRPr lang="es-MX"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Epidemiología</a:t>
            </a:r>
            <a:endParaRPr lang="es-MX" dirty="0"/>
          </a:p>
        </p:txBody>
      </p:sp>
      <p:pic>
        <p:nvPicPr>
          <p:cNvPr id="4098" name="Picture 2"/>
          <p:cNvPicPr>
            <a:picLocks noGrp="1" noChangeAspect="1" noChangeArrowheads="1"/>
          </p:cNvPicPr>
          <p:nvPr>
            <p:ph sz="quarter" idx="1"/>
          </p:nvPr>
        </p:nvPicPr>
        <p:blipFill>
          <a:blip r:embed="rId2" cstate="print"/>
          <a:srcRect/>
          <a:stretch>
            <a:fillRect/>
          </a:stretch>
        </p:blipFill>
        <p:spPr bwMode="auto">
          <a:xfrm>
            <a:off x="1547664" y="1447799"/>
            <a:ext cx="6264696" cy="4679515"/>
          </a:xfrm>
          <a:prstGeom prst="rect">
            <a:avLst/>
          </a:prstGeom>
          <a:noFill/>
          <a:ln w="9525">
            <a:noFill/>
            <a:miter lim="800000"/>
            <a:headEnd/>
            <a:tailEnd/>
          </a:ln>
        </p:spPr>
      </p:pic>
      <p:sp>
        <p:nvSpPr>
          <p:cNvPr id="5" name="4 CuadroTexto"/>
          <p:cNvSpPr txBox="1"/>
          <p:nvPr/>
        </p:nvSpPr>
        <p:spPr>
          <a:xfrm>
            <a:off x="323528" y="6525344"/>
            <a:ext cx="8568952" cy="261610"/>
          </a:xfrm>
          <a:prstGeom prst="rect">
            <a:avLst/>
          </a:prstGeom>
          <a:noFill/>
        </p:spPr>
        <p:txBody>
          <a:bodyPr wrap="square" rtlCol="0">
            <a:spAutoFit/>
          </a:bodyPr>
          <a:lstStyle/>
          <a:p>
            <a:r>
              <a:rPr lang="es-MX" sz="1100" dirty="0" smtClean="0"/>
              <a:t>4. </a:t>
            </a:r>
            <a:r>
              <a:rPr lang="es-MX" sz="1100" dirty="0" err="1" smtClean="0"/>
              <a:t>Keesey</a:t>
            </a:r>
            <a:r>
              <a:rPr lang="es-MX" sz="1100" dirty="0"/>
              <a:t>, JC. Evaluación clínica y </a:t>
            </a:r>
            <a:r>
              <a:rPr lang="es-MX" sz="1100" dirty="0" smtClean="0"/>
              <a:t>manejo </a:t>
            </a:r>
            <a:r>
              <a:rPr lang="es-MX" sz="1100" dirty="0"/>
              <a:t>de la </a:t>
            </a:r>
            <a:r>
              <a:rPr lang="es-MX" sz="1100" dirty="0" smtClean="0"/>
              <a:t>miastenia </a:t>
            </a:r>
            <a:r>
              <a:rPr lang="es-MX" sz="1100" dirty="0" err="1" smtClean="0"/>
              <a:t>gravis</a:t>
            </a:r>
            <a:r>
              <a:rPr lang="es-MX" sz="1100" dirty="0"/>
              <a:t>. Muscular del nervio de 2004; 29:484</a:t>
            </a:r>
          </a:p>
        </p:txBody>
      </p:sp>
      <p:sp>
        <p:nvSpPr>
          <p:cNvPr id="6" name="5 Rectángulo"/>
          <p:cNvSpPr/>
          <p:nvPr/>
        </p:nvSpPr>
        <p:spPr>
          <a:xfrm>
            <a:off x="3347864" y="1772816"/>
            <a:ext cx="504056" cy="2736304"/>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Rectángulo"/>
          <p:cNvSpPr/>
          <p:nvPr/>
        </p:nvSpPr>
        <p:spPr>
          <a:xfrm>
            <a:off x="5940152" y="1700808"/>
            <a:ext cx="576064" cy="273630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MX" dirty="0" smtClean="0"/>
              <a:t>MIASTENIA GRAVIS</a:t>
            </a:r>
            <a:br>
              <a:rPr lang="es-MX" dirty="0" smtClean="0"/>
            </a:br>
            <a:r>
              <a:rPr lang="es-MX" sz="3600" dirty="0" smtClean="0"/>
              <a:t>TRATAMIENTO</a:t>
            </a:r>
            <a:endParaRPr lang="es-MX" sz="3600" dirty="0"/>
          </a:p>
        </p:txBody>
      </p:sp>
      <p:sp>
        <p:nvSpPr>
          <p:cNvPr id="3" name="2 Marcador de contenido"/>
          <p:cNvSpPr>
            <a:spLocks noGrp="1"/>
          </p:cNvSpPr>
          <p:nvPr>
            <p:ph idx="1"/>
          </p:nvPr>
        </p:nvSpPr>
        <p:spPr>
          <a:xfrm>
            <a:off x="457200" y="1600200"/>
            <a:ext cx="8186766" cy="4829196"/>
          </a:xfrm>
        </p:spPr>
        <p:txBody>
          <a:bodyPr>
            <a:noAutofit/>
          </a:bodyPr>
          <a:lstStyle/>
          <a:p>
            <a:pPr>
              <a:buNone/>
            </a:pPr>
            <a:r>
              <a:rPr lang="es-ES_tradnl" sz="2000" b="1" i="1" u="sng" cap="all" dirty="0" err="1" smtClean="0"/>
              <a:t>Farmacos</a:t>
            </a:r>
            <a:r>
              <a:rPr lang="es-ES_tradnl" sz="2000" b="1" i="1" u="sng" cap="all" dirty="0" smtClean="0"/>
              <a:t> </a:t>
            </a:r>
            <a:r>
              <a:rPr lang="es-ES_tradnl" sz="2000" b="1" i="1" u="sng" cap="all" dirty="0" err="1" smtClean="0"/>
              <a:t>anticolinesterasicos</a:t>
            </a:r>
            <a:endParaRPr lang="es-ES_tradnl" sz="2000" b="1" i="1" u="sng" cap="all" dirty="0" smtClean="0"/>
          </a:p>
          <a:p>
            <a:pPr>
              <a:buNone/>
            </a:pPr>
            <a:endParaRPr lang="es-ES" sz="2000" b="1" i="1" u="sng" dirty="0" smtClean="0"/>
          </a:p>
          <a:p>
            <a:pPr>
              <a:buNone/>
            </a:pPr>
            <a:r>
              <a:rPr lang="es-ES_tradnl" sz="2000" dirty="0" smtClean="0"/>
              <a:t>  Actúan prolongando la acción de la </a:t>
            </a:r>
            <a:r>
              <a:rPr lang="es-ES_tradnl" sz="2000" dirty="0" err="1" smtClean="0"/>
              <a:t>Ach</a:t>
            </a:r>
            <a:r>
              <a:rPr lang="es-ES_tradnl" sz="2000" dirty="0" smtClean="0"/>
              <a:t> en la unión NM al evitar su hidrólisis.</a:t>
            </a:r>
            <a:endParaRPr lang="es-ES" sz="2000" dirty="0" smtClean="0"/>
          </a:p>
          <a:p>
            <a:pPr>
              <a:buNone/>
            </a:pPr>
            <a:r>
              <a:rPr lang="es-ES_tradnl" sz="2000" dirty="0" smtClean="0">
                <a:sym typeface="Wingdings 3"/>
              </a:rPr>
              <a:t></a:t>
            </a:r>
            <a:r>
              <a:rPr lang="es-ES_tradnl" sz="2000" dirty="0" smtClean="0"/>
              <a:t> </a:t>
            </a:r>
            <a:r>
              <a:rPr lang="es-ES_tradnl" sz="2000" dirty="0" err="1" smtClean="0"/>
              <a:t>Piridostigmina</a:t>
            </a:r>
            <a:r>
              <a:rPr lang="es-ES_tradnl" sz="2000" dirty="0" smtClean="0"/>
              <a:t>. </a:t>
            </a:r>
            <a:endParaRPr lang="es-ES" sz="2000" dirty="0" smtClean="0"/>
          </a:p>
          <a:p>
            <a:pPr>
              <a:buNone/>
            </a:pPr>
            <a:r>
              <a:rPr lang="es-ES_tradnl" sz="2000" dirty="0" smtClean="0">
                <a:sym typeface="Wingdings 3"/>
              </a:rPr>
              <a:t></a:t>
            </a:r>
            <a:r>
              <a:rPr lang="es-ES_tradnl" sz="2000" dirty="0" smtClean="0"/>
              <a:t> V.O.</a:t>
            </a:r>
            <a:endParaRPr lang="es-ES" sz="2000" dirty="0" smtClean="0"/>
          </a:p>
          <a:p>
            <a:pPr>
              <a:buNone/>
            </a:pPr>
            <a:r>
              <a:rPr lang="es-ES_tradnl" sz="2000" dirty="0" smtClean="0">
                <a:sym typeface="Wingdings 3"/>
              </a:rPr>
              <a:t></a:t>
            </a:r>
            <a:r>
              <a:rPr lang="es-ES_tradnl" sz="2000" dirty="0" smtClean="0"/>
              <a:t> 120-240 mg/día (30-60 mg/4h.)</a:t>
            </a:r>
            <a:endParaRPr lang="es-ES" sz="2000" dirty="0" smtClean="0"/>
          </a:p>
          <a:p>
            <a:pPr>
              <a:buNone/>
            </a:pPr>
            <a:r>
              <a:rPr lang="es-ES_tradnl" sz="2000" dirty="0" smtClean="0">
                <a:sym typeface="Wingdings 3"/>
              </a:rPr>
              <a:t></a:t>
            </a:r>
            <a:r>
              <a:rPr lang="es-ES_tradnl" sz="2000" dirty="0" smtClean="0"/>
              <a:t> No se recomienda exceder 120 </a:t>
            </a:r>
            <a:r>
              <a:rPr lang="es-ES_tradnl" sz="2000" dirty="0" err="1" smtClean="0"/>
              <a:t>mgr</a:t>
            </a:r>
            <a:r>
              <a:rPr lang="es-ES_tradnl" sz="2000" dirty="0" smtClean="0"/>
              <a:t>./3h.</a:t>
            </a:r>
            <a:endParaRPr lang="es-ES" sz="2000" dirty="0" smtClean="0"/>
          </a:p>
          <a:p>
            <a:pPr>
              <a:buNone/>
            </a:pPr>
            <a:r>
              <a:rPr lang="es-ES_tradnl" sz="2000" dirty="0" smtClean="0">
                <a:sym typeface="Wingdings 3"/>
              </a:rPr>
              <a:t></a:t>
            </a:r>
            <a:r>
              <a:rPr lang="es-ES_tradnl" sz="2000" dirty="0" smtClean="0"/>
              <a:t> Efectos indeseables:</a:t>
            </a:r>
            <a:endParaRPr lang="es-ES" sz="2000" dirty="0" smtClean="0"/>
          </a:p>
          <a:p>
            <a:pPr>
              <a:buNone/>
            </a:pPr>
            <a:r>
              <a:rPr lang="es-ES_tradnl" sz="2000" dirty="0" smtClean="0">
                <a:sym typeface="Wingdings 3"/>
              </a:rPr>
              <a:t></a:t>
            </a:r>
            <a:r>
              <a:rPr lang="es-ES_tradnl" sz="2000" dirty="0" smtClean="0"/>
              <a:t> </a:t>
            </a:r>
            <a:r>
              <a:rPr lang="es-ES_tradnl" sz="2000" i="1" dirty="0" smtClean="0"/>
              <a:t>CRISIS COLINERGICA </a:t>
            </a:r>
            <a:r>
              <a:rPr lang="es-ES_tradnl" sz="2000" dirty="0" smtClean="0"/>
              <a:t>cuando se administra por encima del nivel terapéutico.</a:t>
            </a:r>
            <a:endParaRPr lang="es-ES" sz="2000" dirty="0" smtClean="0"/>
          </a:p>
        </p:txBody>
      </p:sp>
      <p:sp>
        <p:nvSpPr>
          <p:cNvPr id="4" name="3 CuadroTexto"/>
          <p:cNvSpPr txBox="1"/>
          <p:nvPr/>
        </p:nvSpPr>
        <p:spPr>
          <a:xfrm>
            <a:off x="251520" y="6454497"/>
            <a:ext cx="8424936" cy="430887"/>
          </a:xfrm>
          <a:prstGeom prst="rect">
            <a:avLst/>
          </a:prstGeom>
          <a:noFill/>
        </p:spPr>
        <p:txBody>
          <a:bodyPr wrap="square" rtlCol="0">
            <a:spAutoFit/>
          </a:bodyPr>
          <a:lstStyle/>
          <a:p>
            <a:pPr marL="228600" indent="-228600">
              <a:buFontTx/>
              <a:buAutoNum type="arabicPeriod"/>
            </a:pPr>
            <a:r>
              <a:rPr lang="es-MX" sz="1100" dirty="0" err="1" smtClean="0"/>
              <a:t>Drachman</a:t>
            </a:r>
            <a:r>
              <a:rPr lang="es-MX" sz="1100" dirty="0" smtClean="0"/>
              <a:t> </a:t>
            </a:r>
            <a:r>
              <a:rPr lang="es-MX" sz="1100" dirty="0"/>
              <a:t>DB. Miastenia </a:t>
            </a:r>
            <a:r>
              <a:rPr lang="es-MX" sz="1100" dirty="0" err="1"/>
              <a:t>Gravis</a:t>
            </a:r>
            <a:r>
              <a:rPr lang="es-MX" sz="1100" dirty="0"/>
              <a:t>. N </a:t>
            </a:r>
            <a:r>
              <a:rPr lang="es-MX" sz="1100" dirty="0" err="1"/>
              <a:t>Engl</a:t>
            </a:r>
            <a:r>
              <a:rPr lang="es-MX" sz="1100" dirty="0"/>
              <a:t>. </a:t>
            </a:r>
            <a:r>
              <a:rPr lang="es-MX" sz="1100" dirty="0" err="1"/>
              <a:t>Med</a:t>
            </a:r>
            <a:r>
              <a:rPr lang="es-MX" sz="1100" dirty="0"/>
              <a:t>. 1994, </a:t>
            </a:r>
            <a:r>
              <a:rPr lang="es-MX" sz="1100" dirty="0" smtClean="0"/>
              <a:t>330:1797-810</a:t>
            </a:r>
          </a:p>
          <a:p>
            <a:pPr marL="228600" indent="-228600">
              <a:buFontTx/>
              <a:buAutoNum type="arabicPeriod"/>
            </a:pPr>
            <a:r>
              <a:rPr lang="es-MX" sz="1100" dirty="0" smtClean="0"/>
              <a:t>Harrison. Principios de Medicina Interna. Miastenia grave. McGraw-Hill-Interamericana</a:t>
            </a:r>
          </a:p>
        </p:txBody>
      </p:sp>
      <p:sp>
        <p:nvSpPr>
          <p:cNvPr id="5" name="4 Rectángulo redondeado"/>
          <p:cNvSpPr/>
          <p:nvPr/>
        </p:nvSpPr>
        <p:spPr>
          <a:xfrm>
            <a:off x="6732240" y="3789040"/>
            <a:ext cx="2160240" cy="27363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Calambres</a:t>
            </a:r>
          </a:p>
          <a:p>
            <a:pPr algn="ctr"/>
            <a:r>
              <a:rPr lang="es-MX" dirty="0" err="1" smtClean="0"/>
              <a:t>Fasciculaciones</a:t>
            </a:r>
            <a:endParaRPr lang="es-MX" dirty="0" smtClean="0"/>
          </a:p>
          <a:p>
            <a:pPr algn="ctr"/>
            <a:r>
              <a:rPr lang="es-MX" dirty="0" smtClean="0"/>
              <a:t>Aumento de secreciones</a:t>
            </a:r>
          </a:p>
          <a:p>
            <a:pPr algn="ctr"/>
            <a:r>
              <a:rPr lang="es-MX" dirty="0" smtClean="0"/>
              <a:t>Sudoración</a:t>
            </a:r>
          </a:p>
          <a:p>
            <a:pPr algn="ctr"/>
            <a:r>
              <a:rPr lang="es-MX" dirty="0" smtClean="0"/>
              <a:t>Taquicardia</a:t>
            </a:r>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MX" dirty="0" smtClean="0"/>
              <a:t>MIASTENIA GRAVIS</a:t>
            </a:r>
            <a:br>
              <a:rPr lang="es-MX" dirty="0" smtClean="0"/>
            </a:br>
            <a:r>
              <a:rPr lang="es-MX" sz="3600" dirty="0" smtClean="0"/>
              <a:t>TRATAMIENTO</a:t>
            </a:r>
            <a:endParaRPr lang="es-MX" sz="3600" dirty="0"/>
          </a:p>
        </p:txBody>
      </p:sp>
      <p:sp>
        <p:nvSpPr>
          <p:cNvPr id="3" name="2 Marcador de contenido"/>
          <p:cNvSpPr>
            <a:spLocks noGrp="1"/>
          </p:cNvSpPr>
          <p:nvPr>
            <p:ph idx="1"/>
          </p:nvPr>
        </p:nvSpPr>
        <p:spPr>
          <a:xfrm>
            <a:off x="457200" y="1600200"/>
            <a:ext cx="8186766" cy="4829196"/>
          </a:xfrm>
        </p:spPr>
        <p:txBody>
          <a:bodyPr>
            <a:noAutofit/>
          </a:bodyPr>
          <a:lstStyle/>
          <a:p>
            <a:pPr>
              <a:buNone/>
            </a:pPr>
            <a:r>
              <a:rPr lang="es-ES_tradnl" sz="2000" b="1" i="1" u="sng" dirty="0" smtClean="0"/>
              <a:t>TIMECTOMIA</a:t>
            </a:r>
          </a:p>
          <a:p>
            <a:pPr>
              <a:buNone/>
            </a:pPr>
            <a:endParaRPr lang="es-ES" sz="2000" b="1" i="1" u="sng" dirty="0" smtClean="0"/>
          </a:p>
          <a:p>
            <a:pPr>
              <a:buNone/>
            </a:pPr>
            <a:r>
              <a:rPr lang="es-ES_tradnl" sz="2000" dirty="0" smtClean="0">
                <a:sym typeface="Wingdings 3"/>
              </a:rPr>
              <a:t></a:t>
            </a:r>
            <a:r>
              <a:rPr lang="es-ES_tradnl" sz="2000" dirty="0" smtClean="0"/>
              <a:t> Indicaciones de </a:t>
            </a:r>
            <a:r>
              <a:rPr lang="es-ES_tradnl" sz="2000" dirty="0" err="1" smtClean="0"/>
              <a:t>timectomía</a:t>
            </a:r>
            <a:r>
              <a:rPr lang="es-ES_tradnl" sz="2000" dirty="0" smtClean="0"/>
              <a:t> como 1ª medida terapéutica:</a:t>
            </a:r>
            <a:endParaRPr lang="es-ES" sz="2000" dirty="0" smtClean="0"/>
          </a:p>
          <a:p>
            <a:pPr>
              <a:buNone/>
            </a:pPr>
            <a:r>
              <a:rPr lang="es-ES_tradnl" sz="2000" dirty="0" smtClean="0">
                <a:sym typeface="Wingdings 3"/>
              </a:rPr>
              <a:t></a:t>
            </a:r>
            <a:r>
              <a:rPr lang="es-ES_tradnl" sz="2000" dirty="0" smtClean="0"/>
              <a:t> Miastenia generalizada</a:t>
            </a:r>
            <a:endParaRPr lang="es-ES" sz="2000" dirty="0" smtClean="0"/>
          </a:p>
          <a:p>
            <a:pPr>
              <a:buNone/>
            </a:pPr>
            <a:r>
              <a:rPr lang="es-ES_tradnl" sz="2000" dirty="0" smtClean="0">
                <a:sym typeface="Wingdings 3"/>
              </a:rPr>
              <a:t></a:t>
            </a:r>
            <a:r>
              <a:rPr lang="es-ES_tradnl" sz="2000" dirty="0" smtClean="0"/>
              <a:t> Edad 14 a 50-60 a. </a:t>
            </a:r>
            <a:endParaRPr lang="es-ES" sz="2000" dirty="0" smtClean="0"/>
          </a:p>
          <a:p>
            <a:pPr>
              <a:buNone/>
            </a:pPr>
            <a:r>
              <a:rPr lang="es-ES_tradnl" sz="2000" dirty="0" smtClean="0">
                <a:sym typeface="Wingdings 3"/>
              </a:rPr>
              <a:t></a:t>
            </a:r>
            <a:r>
              <a:rPr lang="es-ES_tradnl" sz="2000" dirty="0" smtClean="0"/>
              <a:t>	No hay respuesta satisfactoria a tratamiento anti-</a:t>
            </a:r>
            <a:r>
              <a:rPr lang="es-ES_tradnl" sz="2000" dirty="0" err="1" smtClean="0"/>
              <a:t>colinesterásico</a:t>
            </a:r>
            <a:endParaRPr lang="es-ES" sz="2000" dirty="0" smtClean="0"/>
          </a:p>
          <a:p>
            <a:pPr>
              <a:buNone/>
            </a:pPr>
            <a:r>
              <a:rPr lang="es-ES_tradnl" sz="2000" dirty="0" smtClean="0">
                <a:sym typeface="Wingdings 3"/>
              </a:rPr>
              <a:t></a:t>
            </a:r>
            <a:r>
              <a:rPr lang="es-ES_tradnl" sz="2000" dirty="0" smtClean="0"/>
              <a:t> </a:t>
            </a:r>
            <a:r>
              <a:rPr lang="es-ES_tradnl" sz="2000" dirty="0" err="1" smtClean="0"/>
              <a:t>Timoma</a:t>
            </a:r>
            <a:endParaRPr lang="es-ES" sz="2000" dirty="0" smtClean="0"/>
          </a:p>
          <a:p>
            <a:pPr>
              <a:buNone/>
            </a:pPr>
            <a:endParaRPr lang="es-ES" sz="2000" dirty="0" smtClean="0"/>
          </a:p>
        </p:txBody>
      </p:sp>
      <p:sp>
        <p:nvSpPr>
          <p:cNvPr id="4" name="3 CuadroTexto"/>
          <p:cNvSpPr txBox="1"/>
          <p:nvPr/>
        </p:nvSpPr>
        <p:spPr>
          <a:xfrm>
            <a:off x="251520" y="6454497"/>
            <a:ext cx="8424936" cy="430887"/>
          </a:xfrm>
          <a:prstGeom prst="rect">
            <a:avLst/>
          </a:prstGeom>
          <a:noFill/>
        </p:spPr>
        <p:txBody>
          <a:bodyPr wrap="square" rtlCol="0">
            <a:spAutoFit/>
          </a:bodyPr>
          <a:lstStyle/>
          <a:p>
            <a:pPr marL="228600" indent="-228600">
              <a:buFontTx/>
              <a:buAutoNum type="arabicPeriod"/>
            </a:pPr>
            <a:r>
              <a:rPr lang="es-MX" sz="1100" dirty="0" err="1" smtClean="0"/>
              <a:t>Drachman</a:t>
            </a:r>
            <a:r>
              <a:rPr lang="es-MX" sz="1100" dirty="0" smtClean="0"/>
              <a:t> </a:t>
            </a:r>
            <a:r>
              <a:rPr lang="es-MX" sz="1100" dirty="0"/>
              <a:t>DB. Miastenia </a:t>
            </a:r>
            <a:r>
              <a:rPr lang="es-MX" sz="1100" dirty="0" err="1"/>
              <a:t>Gravis</a:t>
            </a:r>
            <a:r>
              <a:rPr lang="es-MX" sz="1100" dirty="0"/>
              <a:t>. N </a:t>
            </a:r>
            <a:r>
              <a:rPr lang="es-MX" sz="1100" dirty="0" err="1"/>
              <a:t>Engl</a:t>
            </a:r>
            <a:r>
              <a:rPr lang="es-MX" sz="1100" dirty="0"/>
              <a:t>. </a:t>
            </a:r>
            <a:r>
              <a:rPr lang="es-MX" sz="1100" dirty="0" err="1"/>
              <a:t>Med</a:t>
            </a:r>
            <a:r>
              <a:rPr lang="es-MX" sz="1100" dirty="0"/>
              <a:t>. 1994, </a:t>
            </a:r>
            <a:r>
              <a:rPr lang="es-MX" sz="1100" dirty="0" smtClean="0"/>
              <a:t>330:1797-810</a:t>
            </a:r>
          </a:p>
          <a:p>
            <a:pPr marL="228600" indent="-228600">
              <a:buFontTx/>
              <a:buAutoNum type="arabicPeriod"/>
            </a:pPr>
            <a:r>
              <a:rPr lang="es-MX" sz="1100" dirty="0" smtClean="0"/>
              <a:t>Harrison. Principios de Medicina Interna. Miastenia grave. McGraw-Hill-Interamericana</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796908"/>
          </a:xfrm>
        </p:spPr>
        <p:txBody>
          <a:bodyPr>
            <a:normAutofit fontScale="90000"/>
          </a:bodyPr>
          <a:lstStyle/>
          <a:p>
            <a:pPr algn="ctr"/>
            <a:r>
              <a:rPr lang="es-MX" dirty="0" smtClean="0"/>
              <a:t>MIASTENIA GRAVIS</a:t>
            </a:r>
            <a:br>
              <a:rPr lang="es-MX" dirty="0" smtClean="0"/>
            </a:br>
            <a:r>
              <a:rPr lang="es-MX" sz="2200" dirty="0" smtClean="0"/>
              <a:t>TRATAMIENTO</a:t>
            </a:r>
            <a:endParaRPr lang="es-MX" sz="2200" dirty="0"/>
          </a:p>
        </p:txBody>
      </p:sp>
      <p:sp>
        <p:nvSpPr>
          <p:cNvPr id="3" name="2 Marcador de contenido"/>
          <p:cNvSpPr>
            <a:spLocks noGrp="1"/>
          </p:cNvSpPr>
          <p:nvPr>
            <p:ph idx="1"/>
          </p:nvPr>
        </p:nvSpPr>
        <p:spPr>
          <a:xfrm>
            <a:off x="457200" y="1214422"/>
            <a:ext cx="8329642" cy="5643578"/>
          </a:xfrm>
        </p:spPr>
        <p:txBody>
          <a:bodyPr>
            <a:normAutofit/>
          </a:bodyPr>
          <a:lstStyle/>
          <a:p>
            <a:pPr>
              <a:buNone/>
            </a:pPr>
            <a:r>
              <a:rPr lang="es-ES_tradnl" b="1" i="1" u="sng" dirty="0" smtClean="0"/>
              <a:t>FARMACOS INMUNOSUPRESORES</a:t>
            </a:r>
          </a:p>
          <a:p>
            <a:pPr>
              <a:buNone/>
            </a:pPr>
            <a:endParaRPr lang="es-ES" sz="1400" b="1" i="1" u="sng" dirty="0" smtClean="0"/>
          </a:p>
          <a:p>
            <a:pPr>
              <a:buFont typeface="Wingdings 3" pitchFamily="18" charset="2"/>
              <a:buChar char="â"/>
            </a:pPr>
            <a:r>
              <a:rPr lang="es-ES_tradnl" dirty="0" smtClean="0"/>
              <a:t>GLUCOCORTICOIDES: Prednisona</a:t>
            </a:r>
          </a:p>
          <a:p>
            <a:pPr>
              <a:buFont typeface="Wingdings 3" pitchFamily="18" charset="2"/>
              <a:buChar char="â"/>
            </a:pPr>
            <a:endParaRPr lang="es-ES" sz="1200" dirty="0" smtClean="0"/>
          </a:p>
          <a:p>
            <a:pPr>
              <a:buNone/>
            </a:pPr>
            <a:r>
              <a:rPr lang="es-ES_tradnl" dirty="0" smtClean="0"/>
              <a:t>Indicaciones: </a:t>
            </a:r>
            <a:endParaRPr lang="es-ES" sz="1100" dirty="0" smtClean="0"/>
          </a:p>
          <a:p>
            <a:pPr>
              <a:buNone/>
            </a:pPr>
            <a:r>
              <a:rPr lang="es-ES_tradnl" dirty="0" smtClean="0">
                <a:sym typeface="Wingdings 3"/>
              </a:rPr>
              <a:t></a:t>
            </a:r>
            <a:r>
              <a:rPr lang="es-ES_tradnl" dirty="0" smtClean="0"/>
              <a:t>Miastenia </a:t>
            </a:r>
            <a:r>
              <a:rPr lang="es-ES_tradnl" dirty="0" err="1" smtClean="0"/>
              <a:t>gravis</a:t>
            </a:r>
            <a:r>
              <a:rPr lang="es-ES_tradnl" dirty="0" smtClean="0"/>
              <a:t> ocular</a:t>
            </a:r>
          </a:p>
          <a:p>
            <a:pPr>
              <a:buNone/>
            </a:pPr>
            <a:r>
              <a:rPr lang="es-ES_tradnl" dirty="0" smtClean="0">
                <a:sym typeface="Wingdings 3"/>
              </a:rPr>
              <a:t> </a:t>
            </a:r>
            <a:r>
              <a:rPr lang="es-ES_tradnl" dirty="0" smtClean="0"/>
              <a:t>Miastenia </a:t>
            </a:r>
            <a:r>
              <a:rPr lang="es-ES_tradnl" dirty="0" err="1" smtClean="0"/>
              <a:t>gravis</a:t>
            </a:r>
            <a:r>
              <a:rPr lang="es-ES_tradnl" dirty="0" smtClean="0"/>
              <a:t> generalizada </a:t>
            </a:r>
            <a:endParaRPr lang="es-ES" dirty="0" smtClean="0"/>
          </a:p>
          <a:p>
            <a:pPr>
              <a:buNone/>
            </a:pPr>
            <a:r>
              <a:rPr lang="es-ES_tradnl" dirty="0" smtClean="0">
                <a:sym typeface="Wingdings 3"/>
              </a:rPr>
              <a:t></a:t>
            </a:r>
            <a:r>
              <a:rPr lang="es-ES_tradnl" dirty="0" smtClean="0"/>
              <a:t>Paciente con sintomatología </a:t>
            </a:r>
            <a:r>
              <a:rPr lang="es-ES_tradnl" dirty="0" err="1" smtClean="0"/>
              <a:t>incapacitante</a:t>
            </a:r>
            <a:r>
              <a:rPr lang="es-ES_tradnl" dirty="0" smtClean="0"/>
              <a:t> que no se controlan con </a:t>
            </a:r>
            <a:r>
              <a:rPr lang="es-ES_tradnl" dirty="0" err="1" smtClean="0"/>
              <a:t>anticolinesterásicos</a:t>
            </a:r>
            <a:r>
              <a:rPr lang="es-ES_tradnl" dirty="0" smtClean="0"/>
              <a:t>.</a:t>
            </a:r>
            <a:endParaRPr lang="es-ES" dirty="0" smtClean="0"/>
          </a:p>
          <a:p>
            <a:pPr>
              <a:buNone/>
            </a:pPr>
            <a:r>
              <a:rPr lang="es-ES_tradnl" dirty="0" smtClean="0">
                <a:sym typeface="Wingdings 3"/>
              </a:rPr>
              <a:t></a:t>
            </a:r>
            <a:r>
              <a:rPr lang="es-ES_tradnl" dirty="0" smtClean="0"/>
              <a:t>Edad mayor de 50-60 a. a los que no se le practica </a:t>
            </a:r>
            <a:r>
              <a:rPr lang="es-ES_tradnl" dirty="0" err="1" smtClean="0"/>
              <a:t>timectomía</a:t>
            </a:r>
            <a:r>
              <a:rPr lang="es-ES_tradnl" dirty="0" smtClean="0"/>
              <a:t>.</a:t>
            </a:r>
            <a:endParaRPr lang="es-ES" dirty="0" smtClean="0"/>
          </a:p>
          <a:p>
            <a:pPr>
              <a:buNone/>
            </a:pPr>
            <a:r>
              <a:rPr lang="es-ES_tradnl" dirty="0" smtClean="0">
                <a:sym typeface="Wingdings 3"/>
              </a:rPr>
              <a:t></a:t>
            </a:r>
            <a:r>
              <a:rPr lang="es-ES_tradnl" dirty="0" smtClean="0"/>
              <a:t>Pacientes que no han mejorado tras </a:t>
            </a:r>
            <a:r>
              <a:rPr lang="es-ES_tradnl" dirty="0" err="1" smtClean="0"/>
              <a:t>timectomía</a:t>
            </a:r>
            <a:endParaRPr lang="es-ES" dirty="0" smtClean="0"/>
          </a:p>
        </p:txBody>
      </p:sp>
      <p:sp>
        <p:nvSpPr>
          <p:cNvPr id="4" name="3 CuadroTexto"/>
          <p:cNvSpPr txBox="1"/>
          <p:nvPr/>
        </p:nvSpPr>
        <p:spPr>
          <a:xfrm>
            <a:off x="251520" y="6454497"/>
            <a:ext cx="8424936" cy="430887"/>
          </a:xfrm>
          <a:prstGeom prst="rect">
            <a:avLst/>
          </a:prstGeom>
          <a:noFill/>
        </p:spPr>
        <p:txBody>
          <a:bodyPr wrap="square" rtlCol="0">
            <a:spAutoFit/>
          </a:bodyPr>
          <a:lstStyle/>
          <a:p>
            <a:pPr marL="228600" indent="-228600">
              <a:buFontTx/>
              <a:buAutoNum type="arabicPeriod"/>
            </a:pPr>
            <a:r>
              <a:rPr lang="es-MX" sz="1100" dirty="0" err="1" smtClean="0"/>
              <a:t>Drachman</a:t>
            </a:r>
            <a:r>
              <a:rPr lang="es-MX" sz="1100" dirty="0" smtClean="0"/>
              <a:t> </a:t>
            </a:r>
            <a:r>
              <a:rPr lang="es-MX" sz="1100" dirty="0"/>
              <a:t>DB. Miastenia </a:t>
            </a:r>
            <a:r>
              <a:rPr lang="es-MX" sz="1100" dirty="0" err="1"/>
              <a:t>Gravis</a:t>
            </a:r>
            <a:r>
              <a:rPr lang="es-MX" sz="1100" dirty="0"/>
              <a:t>. N </a:t>
            </a:r>
            <a:r>
              <a:rPr lang="es-MX" sz="1100" dirty="0" err="1"/>
              <a:t>Engl</a:t>
            </a:r>
            <a:r>
              <a:rPr lang="es-MX" sz="1100" dirty="0"/>
              <a:t>. </a:t>
            </a:r>
            <a:r>
              <a:rPr lang="es-MX" sz="1100" dirty="0" err="1"/>
              <a:t>Med</a:t>
            </a:r>
            <a:r>
              <a:rPr lang="es-MX" sz="1100" dirty="0"/>
              <a:t>. 1994, </a:t>
            </a:r>
            <a:r>
              <a:rPr lang="es-MX" sz="1100" dirty="0" smtClean="0"/>
              <a:t>330:1797-810</a:t>
            </a:r>
          </a:p>
          <a:p>
            <a:pPr marL="228600" indent="-228600">
              <a:buFontTx/>
              <a:buAutoNum type="arabicPeriod"/>
            </a:pPr>
            <a:r>
              <a:rPr lang="es-MX" sz="1100" dirty="0" smtClean="0"/>
              <a:t>Harrison. Principios de Medicina Interna. Miastenia grave. McGraw-Hill-Interamericana</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796908"/>
          </a:xfrm>
        </p:spPr>
        <p:txBody>
          <a:bodyPr>
            <a:normAutofit fontScale="90000"/>
          </a:bodyPr>
          <a:lstStyle/>
          <a:p>
            <a:pPr algn="ctr"/>
            <a:r>
              <a:rPr lang="es-MX" dirty="0" smtClean="0"/>
              <a:t>MIASTENIA GRAVIS</a:t>
            </a:r>
            <a:br>
              <a:rPr lang="es-MX" dirty="0" smtClean="0"/>
            </a:br>
            <a:r>
              <a:rPr lang="es-MX" sz="2200" dirty="0" smtClean="0"/>
              <a:t>TRATAMIENTO</a:t>
            </a:r>
            <a:endParaRPr lang="es-MX" sz="2200" dirty="0"/>
          </a:p>
        </p:txBody>
      </p:sp>
      <p:sp>
        <p:nvSpPr>
          <p:cNvPr id="3" name="2 Marcador de contenido"/>
          <p:cNvSpPr>
            <a:spLocks noGrp="1"/>
          </p:cNvSpPr>
          <p:nvPr>
            <p:ph idx="1"/>
          </p:nvPr>
        </p:nvSpPr>
        <p:spPr>
          <a:xfrm>
            <a:off x="457200" y="1214422"/>
            <a:ext cx="8329642" cy="5643578"/>
          </a:xfrm>
        </p:spPr>
        <p:txBody>
          <a:bodyPr>
            <a:normAutofit/>
          </a:bodyPr>
          <a:lstStyle/>
          <a:p>
            <a:pPr>
              <a:buNone/>
            </a:pPr>
            <a:r>
              <a:rPr lang="es-ES_tradnl" b="1" i="1" u="sng" dirty="0" smtClean="0"/>
              <a:t>FARMACOS INMUNOSUPRESORES</a:t>
            </a:r>
          </a:p>
          <a:p>
            <a:pPr>
              <a:buNone/>
            </a:pPr>
            <a:endParaRPr lang="es-ES" b="1" i="1" u="sng" dirty="0" smtClean="0"/>
          </a:p>
          <a:p>
            <a:pPr>
              <a:buNone/>
            </a:pPr>
            <a:r>
              <a:rPr lang="es-ES_tradnl" dirty="0" smtClean="0"/>
              <a:t> </a:t>
            </a:r>
            <a:endParaRPr lang="es-ES" dirty="0" smtClean="0"/>
          </a:p>
          <a:p>
            <a:endParaRPr lang="es-MX" dirty="0"/>
          </a:p>
        </p:txBody>
      </p:sp>
      <p:pic>
        <p:nvPicPr>
          <p:cNvPr id="99331" name="Picture 3"/>
          <p:cNvPicPr>
            <a:picLocks noChangeAspect="1" noChangeArrowheads="1"/>
          </p:cNvPicPr>
          <p:nvPr/>
        </p:nvPicPr>
        <p:blipFill>
          <a:blip r:embed="rId2" cstate="print"/>
          <a:srcRect/>
          <a:stretch>
            <a:fillRect/>
          </a:stretch>
        </p:blipFill>
        <p:spPr bwMode="auto">
          <a:xfrm>
            <a:off x="899592" y="1772816"/>
            <a:ext cx="7506918" cy="4653519"/>
          </a:xfrm>
          <a:prstGeom prst="rect">
            <a:avLst/>
          </a:prstGeom>
          <a:noFill/>
          <a:ln w="9525">
            <a:noFill/>
            <a:miter lim="800000"/>
            <a:headEnd/>
            <a:tailEnd/>
          </a:ln>
        </p:spPr>
      </p:pic>
      <p:graphicFrame>
        <p:nvGraphicFramePr>
          <p:cNvPr id="5" name="4 Tabla"/>
          <p:cNvGraphicFramePr>
            <a:graphicFrameLocks noGrp="1"/>
          </p:cNvGraphicFramePr>
          <p:nvPr/>
        </p:nvGraphicFramePr>
        <p:xfrm>
          <a:off x="611560" y="1959064"/>
          <a:ext cx="8136905" cy="4206240"/>
        </p:xfrm>
        <a:graphic>
          <a:graphicData uri="http://schemas.openxmlformats.org/drawingml/2006/table">
            <a:tbl>
              <a:tblPr firstRow="1" bandRow="1">
                <a:tableStyleId>{5C22544A-7EE6-4342-B048-85BDC9FD1C3A}</a:tableStyleId>
              </a:tblPr>
              <a:tblGrid>
                <a:gridCol w="1627381"/>
                <a:gridCol w="1627381"/>
                <a:gridCol w="1627381"/>
                <a:gridCol w="1627381"/>
                <a:gridCol w="1627381"/>
              </a:tblGrid>
              <a:tr h="370840">
                <a:tc>
                  <a:txBody>
                    <a:bodyPr/>
                    <a:lstStyle/>
                    <a:p>
                      <a:r>
                        <a:rPr lang="es-MX" dirty="0" smtClean="0"/>
                        <a:t>DROGA</a:t>
                      </a:r>
                      <a:endParaRPr lang="es-MX" dirty="0"/>
                    </a:p>
                  </a:txBody>
                  <a:tcPr/>
                </a:tc>
                <a:tc>
                  <a:txBody>
                    <a:bodyPr/>
                    <a:lstStyle/>
                    <a:p>
                      <a:r>
                        <a:rPr lang="es-MX" dirty="0" smtClean="0"/>
                        <a:t>DOSIS</a:t>
                      </a:r>
                      <a:endParaRPr lang="es-MX" dirty="0"/>
                    </a:p>
                  </a:txBody>
                  <a:tcPr/>
                </a:tc>
                <a:tc>
                  <a:txBody>
                    <a:bodyPr/>
                    <a:lstStyle/>
                    <a:p>
                      <a:r>
                        <a:rPr lang="es-MX" dirty="0" smtClean="0"/>
                        <a:t>TIEMPO  INICIO EFECTOS</a:t>
                      </a:r>
                      <a:endParaRPr lang="es-MX" dirty="0"/>
                    </a:p>
                  </a:txBody>
                  <a:tcPr/>
                </a:tc>
                <a:tc>
                  <a:txBody>
                    <a:bodyPr/>
                    <a:lstStyle/>
                    <a:p>
                      <a:r>
                        <a:rPr lang="es-MX" dirty="0" smtClean="0"/>
                        <a:t>TIEMPO EFECTO MAXIMO</a:t>
                      </a:r>
                      <a:endParaRPr lang="es-MX" dirty="0"/>
                    </a:p>
                  </a:txBody>
                  <a:tcPr/>
                </a:tc>
                <a:tc>
                  <a:txBody>
                    <a:bodyPr/>
                    <a:lstStyle/>
                    <a:p>
                      <a:r>
                        <a:rPr lang="es-MX" dirty="0" smtClean="0"/>
                        <a:t>MONITORER</a:t>
                      </a:r>
                      <a:endParaRPr lang="es-MX" dirty="0"/>
                    </a:p>
                  </a:txBody>
                  <a:tcPr/>
                </a:tc>
              </a:tr>
              <a:tr h="370840">
                <a:tc>
                  <a:txBody>
                    <a:bodyPr/>
                    <a:lstStyle/>
                    <a:p>
                      <a:r>
                        <a:rPr lang="es-MX" dirty="0" smtClean="0"/>
                        <a:t>Prednisona</a:t>
                      </a:r>
                      <a:endParaRPr lang="es-MX" dirty="0"/>
                    </a:p>
                  </a:txBody>
                  <a:tcPr/>
                </a:tc>
                <a:tc>
                  <a:txBody>
                    <a:bodyPr/>
                    <a:lstStyle/>
                    <a:p>
                      <a:r>
                        <a:rPr lang="es-MX" dirty="0" smtClean="0"/>
                        <a:t>15- 20 mg/día hasta 60mg/d</a:t>
                      </a:r>
                      <a:endParaRPr lang="es-MX" dirty="0"/>
                    </a:p>
                  </a:txBody>
                  <a:tcPr/>
                </a:tc>
                <a:tc>
                  <a:txBody>
                    <a:bodyPr/>
                    <a:lstStyle/>
                    <a:p>
                      <a:r>
                        <a:rPr lang="es-MX" dirty="0" smtClean="0"/>
                        <a:t>2-3 </a:t>
                      </a:r>
                      <a:r>
                        <a:rPr lang="es-MX" dirty="0" err="1" smtClean="0"/>
                        <a:t>sem</a:t>
                      </a:r>
                      <a:endParaRPr lang="es-MX" dirty="0"/>
                    </a:p>
                  </a:txBody>
                  <a:tcPr/>
                </a:tc>
                <a:tc>
                  <a:txBody>
                    <a:bodyPr/>
                    <a:lstStyle/>
                    <a:p>
                      <a:r>
                        <a:rPr lang="es-MX" dirty="0" smtClean="0"/>
                        <a:t>3-6</a:t>
                      </a:r>
                      <a:r>
                        <a:rPr lang="es-MX" baseline="0" dirty="0" smtClean="0"/>
                        <a:t> meses</a:t>
                      </a:r>
                      <a:endParaRPr lang="es-MX" dirty="0"/>
                    </a:p>
                  </a:txBody>
                  <a:tcPr/>
                </a:tc>
                <a:tc>
                  <a:txBody>
                    <a:bodyPr/>
                    <a:lstStyle/>
                    <a:p>
                      <a:r>
                        <a:rPr lang="es-MX" dirty="0" smtClean="0"/>
                        <a:t>Peso, TA, Glucosa, ES, Densidad </a:t>
                      </a:r>
                      <a:r>
                        <a:rPr lang="es-MX" dirty="0" err="1" smtClean="0"/>
                        <a:t>osea</a:t>
                      </a:r>
                      <a:r>
                        <a:rPr lang="es-MX" dirty="0" smtClean="0"/>
                        <a:t>, Oftalmología</a:t>
                      </a:r>
                      <a:endParaRPr lang="es-MX" dirty="0"/>
                    </a:p>
                  </a:txBody>
                  <a:tcPr/>
                </a:tc>
              </a:tr>
              <a:tr h="370840">
                <a:tc>
                  <a:txBody>
                    <a:bodyPr/>
                    <a:lstStyle/>
                    <a:p>
                      <a:r>
                        <a:rPr lang="es-MX" dirty="0" err="1" smtClean="0"/>
                        <a:t>Azatioprina</a:t>
                      </a:r>
                      <a:endParaRPr lang="es-MX" dirty="0"/>
                    </a:p>
                  </a:txBody>
                  <a:tcPr/>
                </a:tc>
                <a:tc>
                  <a:txBody>
                    <a:bodyPr/>
                    <a:lstStyle/>
                    <a:p>
                      <a:r>
                        <a:rPr lang="es-MX" dirty="0" smtClean="0"/>
                        <a:t>2- 3 mg/kg/d (DT 100- 250 mg/d)</a:t>
                      </a:r>
                      <a:endParaRPr lang="es-MX" dirty="0"/>
                    </a:p>
                  </a:txBody>
                  <a:tcPr/>
                </a:tc>
                <a:tc>
                  <a:txBody>
                    <a:bodyPr/>
                    <a:lstStyle/>
                    <a:p>
                      <a:r>
                        <a:rPr lang="es-MX" dirty="0" smtClean="0"/>
                        <a:t>3-12 meses</a:t>
                      </a:r>
                      <a:endParaRPr lang="es-MX" dirty="0"/>
                    </a:p>
                  </a:txBody>
                  <a:tcPr/>
                </a:tc>
                <a:tc>
                  <a:txBody>
                    <a:bodyPr/>
                    <a:lstStyle/>
                    <a:p>
                      <a:r>
                        <a:rPr lang="es-MX" dirty="0" smtClean="0"/>
                        <a:t>1- 2 años</a:t>
                      </a:r>
                      <a:endParaRPr lang="es-MX" dirty="0"/>
                    </a:p>
                  </a:txBody>
                  <a:tcPr/>
                </a:tc>
                <a:tc>
                  <a:txBody>
                    <a:bodyPr/>
                    <a:lstStyle/>
                    <a:p>
                      <a:r>
                        <a:rPr lang="es-MX" dirty="0" smtClean="0"/>
                        <a:t>Leucos &lt;3500/mm</a:t>
                      </a:r>
                    </a:p>
                    <a:p>
                      <a:r>
                        <a:rPr lang="es-MX" dirty="0" err="1" smtClean="0"/>
                        <a:t>Linf</a:t>
                      </a:r>
                      <a:r>
                        <a:rPr lang="es-MX" dirty="0" smtClean="0"/>
                        <a:t> &lt;1000</a:t>
                      </a:r>
                    </a:p>
                    <a:p>
                      <a:r>
                        <a:rPr lang="es-MX" dirty="0" smtClean="0"/>
                        <a:t>Plaquetas</a:t>
                      </a:r>
                      <a:endParaRPr lang="es-MX" dirty="0"/>
                    </a:p>
                  </a:txBody>
                  <a:tcPr/>
                </a:tc>
              </a:tr>
              <a:tr h="370840">
                <a:tc>
                  <a:txBody>
                    <a:bodyPr/>
                    <a:lstStyle/>
                    <a:p>
                      <a:r>
                        <a:rPr lang="es-MX" dirty="0" err="1" smtClean="0"/>
                        <a:t>Ciclosporina</a:t>
                      </a:r>
                      <a:endParaRPr lang="es-MX" dirty="0"/>
                    </a:p>
                  </a:txBody>
                  <a:tcPr/>
                </a:tc>
                <a:tc>
                  <a:txBody>
                    <a:bodyPr/>
                    <a:lstStyle/>
                    <a:p>
                      <a:r>
                        <a:rPr lang="es-MX" dirty="0" smtClean="0"/>
                        <a:t>5 mg/kg/d dividida en 2 dosis</a:t>
                      </a:r>
                      <a:endParaRPr lang="es-MX" dirty="0"/>
                    </a:p>
                  </a:txBody>
                  <a:tcPr/>
                </a:tc>
                <a:tc>
                  <a:txBody>
                    <a:bodyPr/>
                    <a:lstStyle/>
                    <a:p>
                      <a:r>
                        <a:rPr lang="es-MX" dirty="0" smtClean="0"/>
                        <a:t>2-12 </a:t>
                      </a:r>
                      <a:r>
                        <a:rPr lang="es-MX" dirty="0" err="1" smtClean="0"/>
                        <a:t>sem</a:t>
                      </a:r>
                      <a:endParaRPr lang="es-MX" dirty="0"/>
                    </a:p>
                  </a:txBody>
                  <a:tcPr/>
                </a:tc>
                <a:tc>
                  <a:txBody>
                    <a:bodyPr/>
                    <a:lstStyle/>
                    <a:p>
                      <a:r>
                        <a:rPr lang="es-MX" dirty="0" smtClean="0"/>
                        <a:t>3-6 meses</a:t>
                      </a:r>
                      <a:endParaRPr lang="es-MX" dirty="0"/>
                    </a:p>
                  </a:txBody>
                  <a:tcPr/>
                </a:tc>
                <a:tc>
                  <a:txBody>
                    <a:bodyPr/>
                    <a:lstStyle/>
                    <a:p>
                      <a:r>
                        <a:rPr lang="es-MX" dirty="0" smtClean="0"/>
                        <a:t>TA, PFH, Cr, BUN, niveles </a:t>
                      </a:r>
                      <a:r>
                        <a:rPr lang="es-MX" dirty="0" err="1" smtClean="0"/>
                        <a:t>ciclosporina</a:t>
                      </a:r>
                      <a:endParaRPr lang="es-MX" dirty="0"/>
                    </a:p>
                  </a:txBody>
                  <a:tcPr/>
                </a:tc>
              </a:tr>
            </a:tbl>
          </a:graphicData>
        </a:graphic>
      </p:graphicFrame>
      <p:sp>
        <p:nvSpPr>
          <p:cNvPr id="6" name="5 CuadroTexto"/>
          <p:cNvSpPr txBox="1"/>
          <p:nvPr/>
        </p:nvSpPr>
        <p:spPr>
          <a:xfrm>
            <a:off x="251520" y="6454497"/>
            <a:ext cx="8424936" cy="261610"/>
          </a:xfrm>
          <a:prstGeom prst="rect">
            <a:avLst/>
          </a:prstGeom>
          <a:noFill/>
        </p:spPr>
        <p:txBody>
          <a:bodyPr wrap="square" rtlCol="0">
            <a:spAutoFit/>
          </a:bodyPr>
          <a:lstStyle/>
          <a:p>
            <a:pPr marL="228600" indent="-228600">
              <a:buFontTx/>
              <a:buAutoNum type="arabicPeriod"/>
            </a:pPr>
            <a:r>
              <a:rPr lang="es-MX" sz="1100" dirty="0" err="1" smtClean="0"/>
              <a:t>Drachman</a:t>
            </a:r>
            <a:r>
              <a:rPr lang="es-MX" sz="1100" dirty="0" smtClean="0"/>
              <a:t> </a:t>
            </a:r>
            <a:r>
              <a:rPr lang="es-MX" sz="1100" dirty="0"/>
              <a:t>DB. Miastenia </a:t>
            </a:r>
            <a:r>
              <a:rPr lang="es-MX" sz="1100" dirty="0" err="1"/>
              <a:t>Gravis</a:t>
            </a:r>
            <a:r>
              <a:rPr lang="es-MX" sz="1100" dirty="0"/>
              <a:t>. N </a:t>
            </a:r>
            <a:r>
              <a:rPr lang="es-MX" sz="1100" dirty="0" err="1"/>
              <a:t>Engl</a:t>
            </a:r>
            <a:r>
              <a:rPr lang="es-MX" sz="1100" dirty="0"/>
              <a:t>. </a:t>
            </a:r>
            <a:r>
              <a:rPr lang="es-MX" sz="1100" dirty="0" err="1"/>
              <a:t>Med</a:t>
            </a:r>
            <a:r>
              <a:rPr lang="es-MX" sz="1100" dirty="0"/>
              <a:t>. 1994, </a:t>
            </a:r>
            <a:r>
              <a:rPr lang="es-MX" sz="1100" dirty="0" smtClean="0"/>
              <a:t>330:1797-81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99331"/>
                                        </p:tgtEl>
                                      </p:cBhvr>
                                    </p:animEffect>
                                    <p:set>
                                      <p:cBhvr>
                                        <p:cTn id="7" dur="1" fill="hold">
                                          <p:stCondLst>
                                            <p:cond delay="499"/>
                                          </p:stCondLst>
                                        </p:cTn>
                                        <p:tgtEl>
                                          <p:spTgt spid="9933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796908"/>
          </a:xfrm>
        </p:spPr>
        <p:txBody>
          <a:bodyPr>
            <a:normAutofit fontScale="90000"/>
          </a:bodyPr>
          <a:lstStyle/>
          <a:p>
            <a:pPr algn="ctr"/>
            <a:r>
              <a:rPr lang="es-MX" dirty="0" smtClean="0"/>
              <a:t>MIASTENIA GRAVIS</a:t>
            </a:r>
            <a:br>
              <a:rPr lang="es-MX" dirty="0" smtClean="0"/>
            </a:br>
            <a:r>
              <a:rPr lang="es-MX" sz="2200" dirty="0" smtClean="0"/>
              <a:t>TRATAMIENTO</a:t>
            </a:r>
            <a:endParaRPr lang="es-MX" sz="2200" dirty="0"/>
          </a:p>
        </p:txBody>
      </p:sp>
      <p:sp>
        <p:nvSpPr>
          <p:cNvPr id="3" name="2 Marcador de contenido"/>
          <p:cNvSpPr>
            <a:spLocks noGrp="1"/>
          </p:cNvSpPr>
          <p:nvPr>
            <p:ph idx="1"/>
          </p:nvPr>
        </p:nvSpPr>
        <p:spPr>
          <a:xfrm>
            <a:off x="457200" y="1214422"/>
            <a:ext cx="8329642" cy="5643578"/>
          </a:xfrm>
        </p:spPr>
        <p:txBody>
          <a:bodyPr>
            <a:normAutofit/>
          </a:bodyPr>
          <a:lstStyle/>
          <a:p>
            <a:pPr>
              <a:buNone/>
            </a:pPr>
            <a:r>
              <a:rPr lang="es-ES_tradnl" b="1" i="1" u="sng" dirty="0" smtClean="0"/>
              <a:t> </a:t>
            </a:r>
            <a:endParaRPr lang="es-ES" b="1" i="1" u="sng" dirty="0" smtClean="0"/>
          </a:p>
          <a:p>
            <a:pPr>
              <a:buNone/>
            </a:pPr>
            <a:r>
              <a:rPr lang="es-ES_tradnl" b="1" i="1" u="sng" dirty="0" smtClean="0"/>
              <a:t>PLASMAFERESIS/ INMUNOGLOBULINA INTRAVENOSA</a:t>
            </a:r>
          </a:p>
          <a:p>
            <a:pPr>
              <a:buNone/>
            </a:pPr>
            <a:endParaRPr lang="es-ES" b="1" i="1" u="sng" dirty="0" smtClean="0"/>
          </a:p>
          <a:p>
            <a:pPr>
              <a:buNone/>
            </a:pPr>
            <a:r>
              <a:rPr lang="es-ES_tradnl" dirty="0" smtClean="0"/>
              <a:t>Indicaciones:</a:t>
            </a:r>
          </a:p>
          <a:p>
            <a:pPr>
              <a:buNone/>
            </a:pPr>
            <a:endParaRPr lang="es-ES" dirty="0" smtClean="0"/>
          </a:p>
          <a:p>
            <a:pPr>
              <a:buFont typeface="Wingdings 3" pitchFamily="18" charset="2"/>
              <a:buChar char="â"/>
            </a:pPr>
            <a:r>
              <a:rPr lang="es-ES_tradnl" dirty="0" smtClean="0"/>
              <a:t>Situaciones graves en las que se desea obtener una rápida respuesta terapéutica</a:t>
            </a:r>
          </a:p>
          <a:p>
            <a:pPr>
              <a:buFont typeface="Wingdings 3" pitchFamily="18" charset="2"/>
              <a:buChar char="â"/>
            </a:pPr>
            <a:endParaRPr lang="es-ES" dirty="0" smtClean="0"/>
          </a:p>
          <a:p>
            <a:pPr>
              <a:buNone/>
            </a:pPr>
            <a:r>
              <a:rPr lang="es-ES_tradnl" dirty="0" smtClean="0">
                <a:sym typeface="Wingdings 3"/>
              </a:rPr>
              <a:t></a:t>
            </a:r>
            <a:r>
              <a:rPr lang="es-ES_tradnl" dirty="0" smtClean="0"/>
              <a:t> La PLASMAFERESIS está especialmente indicada en las CRISIS MIASTENICAS</a:t>
            </a:r>
            <a:endParaRPr lang="es-ES" dirty="0" smtClean="0"/>
          </a:p>
          <a:p>
            <a:pPr>
              <a:buNone/>
            </a:pPr>
            <a:r>
              <a:rPr lang="es-ES_tradnl" dirty="0" smtClean="0"/>
              <a:t> </a:t>
            </a:r>
            <a:endParaRPr lang="es-ES" dirty="0" smtClean="0"/>
          </a:p>
          <a:p>
            <a:endParaRPr lang="es-MX" dirty="0"/>
          </a:p>
        </p:txBody>
      </p:sp>
      <p:sp>
        <p:nvSpPr>
          <p:cNvPr id="4" name="3 CuadroTexto"/>
          <p:cNvSpPr txBox="1"/>
          <p:nvPr/>
        </p:nvSpPr>
        <p:spPr>
          <a:xfrm>
            <a:off x="251520" y="6454497"/>
            <a:ext cx="8424936" cy="430887"/>
          </a:xfrm>
          <a:prstGeom prst="rect">
            <a:avLst/>
          </a:prstGeom>
          <a:noFill/>
        </p:spPr>
        <p:txBody>
          <a:bodyPr wrap="square" rtlCol="0">
            <a:spAutoFit/>
          </a:bodyPr>
          <a:lstStyle/>
          <a:p>
            <a:pPr marL="228600" indent="-228600">
              <a:buFontTx/>
              <a:buAutoNum type="arabicPeriod"/>
            </a:pPr>
            <a:r>
              <a:rPr lang="es-MX" sz="1100" dirty="0" err="1" smtClean="0"/>
              <a:t>Drachman</a:t>
            </a:r>
            <a:r>
              <a:rPr lang="es-MX" sz="1100" dirty="0" smtClean="0"/>
              <a:t> </a:t>
            </a:r>
            <a:r>
              <a:rPr lang="es-MX" sz="1100" dirty="0"/>
              <a:t>DB. Miastenia </a:t>
            </a:r>
            <a:r>
              <a:rPr lang="es-MX" sz="1100" dirty="0" err="1"/>
              <a:t>Gravis</a:t>
            </a:r>
            <a:r>
              <a:rPr lang="es-MX" sz="1100" dirty="0"/>
              <a:t>. N </a:t>
            </a:r>
            <a:r>
              <a:rPr lang="es-MX" sz="1100" dirty="0" err="1"/>
              <a:t>Engl</a:t>
            </a:r>
            <a:r>
              <a:rPr lang="es-MX" sz="1100" dirty="0"/>
              <a:t>. </a:t>
            </a:r>
            <a:r>
              <a:rPr lang="es-MX" sz="1100" dirty="0" err="1"/>
              <a:t>Med</a:t>
            </a:r>
            <a:r>
              <a:rPr lang="es-MX" sz="1100" dirty="0"/>
              <a:t>. 1994, </a:t>
            </a:r>
            <a:r>
              <a:rPr lang="es-MX" sz="1100" dirty="0" smtClean="0"/>
              <a:t>330:1797-810</a:t>
            </a:r>
          </a:p>
          <a:p>
            <a:pPr marL="228600" indent="-228600">
              <a:buFontTx/>
              <a:buAutoNum type="arabicPeriod"/>
            </a:pPr>
            <a:r>
              <a:rPr lang="es-MX" sz="1100" dirty="0" smtClean="0"/>
              <a:t>Harrison. Principios de Medicina Interna. Miastenia grave. McGraw-Hill-Interamericana</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796908"/>
          </a:xfrm>
        </p:spPr>
        <p:txBody>
          <a:bodyPr>
            <a:normAutofit fontScale="90000"/>
          </a:bodyPr>
          <a:lstStyle/>
          <a:p>
            <a:pPr algn="ctr"/>
            <a:r>
              <a:rPr lang="es-MX" dirty="0" smtClean="0"/>
              <a:t>MIASTENIA GRAVIS</a:t>
            </a:r>
            <a:br>
              <a:rPr lang="es-MX" dirty="0" smtClean="0"/>
            </a:br>
            <a:r>
              <a:rPr lang="es-MX" sz="2200" dirty="0" smtClean="0"/>
              <a:t>TRATAMIENTO</a:t>
            </a:r>
            <a:endParaRPr lang="es-MX" sz="2200" dirty="0"/>
          </a:p>
        </p:txBody>
      </p:sp>
      <p:sp>
        <p:nvSpPr>
          <p:cNvPr id="3" name="2 Marcador de contenido"/>
          <p:cNvSpPr>
            <a:spLocks noGrp="1"/>
          </p:cNvSpPr>
          <p:nvPr>
            <p:ph idx="1"/>
          </p:nvPr>
        </p:nvSpPr>
        <p:spPr>
          <a:xfrm>
            <a:off x="457200" y="1214422"/>
            <a:ext cx="8329642" cy="5022890"/>
          </a:xfrm>
        </p:spPr>
        <p:txBody>
          <a:bodyPr>
            <a:normAutofit fontScale="85000" lnSpcReduction="20000"/>
          </a:bodyPr>
          <a:lstStyle/>
          <a:p>
            <a:pPr>
              <a:buNone/>
            </a:pPr>
            <a:r>
              <a:rPr lang="es-ES_tradnl" b="1" i="1" dirty="0" smtClean="0"/>
              <a:t>PLASMAFERESIS</a:t>
            </a:r>
          </a:p>
          <a:p>
            <a:pPr>
              <a:buNone/>
            </a:pPr>
            <a:endParaRPr lang="es-ES" b="1" i="1" u="sng" dirty="0" smtClean="0"/>
          </a:p>
          <a:p>
            <a:r>
              <a:rPr lang="es-ES_tradnl" dirty="0" smtClean="0"/>
              <a:t> </a:t>
            </a:r>
            <a:r>
              <a:rPr lang="es-MX" dirty="0" smtClean="0"/>
              <a:t>Hay varios nomogramas y ecuaciones usando altura, peso y hematocrito (</a:t>
            </a:r>
            <a:r>
              <a:rPr lang="es-MX" dirty="0" err="1" smtClean="0"/>
              <a:t>Hct</a:t>
            </a:r>
            <a:r>
              <a:rPr lang="es-MX" dirty="0" smtClean="0"/>
              <a:t>).</a:t>
            </a:r>
          </a:p>
          <a:p>
            <a:r>
              <a:rPr lang="es-MX" dirty="0" smtClean="0"/>
              <a:t>Un método empírico útil es considerar que el volumen de plasma sea aproximadamente  35-40 </a:t>
            </a:r>
            <a:r>
              <a:rPr lang="es-MX" dirty="0" err="1" smtClean="0"/>
              <a:t>mL</a:t>
            </a:r>
            <a:r>
              <a:rPr lang="es-MX" dirty="0" smtClean="0"/>
              <a:t> por kg de peso corporal</a:t>
            </a:r>
          </a:p>
          <a:p>
            <a:endParaRPr lang="es-MX" dirty="0" smtClean="0"/>
          </a:p>
          <a:p>
            <a:r>
              <a:rPr lang="es-MX" dirty="0" smtClean="0"/>
              <a:t>Ejemplo, en un paciente de 70 kg con un </a:t>
            </a:r>
            <a:r>
              <a:rPr lang="es-MX" dirty="0" err="1" smtClean="0"/>
              <a:t>Hct</a:t>
            </a:r>
            <a:r>
              <a:rPr lang="es-MX" dirty="0" smtClean="0"/>
              <a:t> normal (45%), el volumen de plasma (VP) sería 70 x 40 = 2.800 </a:t>
            </a:r>
            <a:r>
              <a:rPr lang="es-MX" dirty="0" err="1" smtClean="0"/>
              <a:t>mL.</a:t>
            </a:r>
            <a:endParaRPr lang="es-MX" dirty="0" smtClean="0"/>
          </a:p>
          <a:p>
            <a:pPr>
              <a:buNone/>
            </a:pPr>
            <a:endParaRPr lang="es-MX" dirty="0" smtClean="0"/>
          </a:p>
          <a:p>
            <a:r>
              <a:rPr lang="es-MX" dirty="0" smtClean="0"/>
              <a:t>Recomienda un método </a:t>
            </a:r>
            <a:r>
              <a:rPr lang="es-MX" dirty="0" err="1" smtClean="0"/>
              <a:t>simpliﬁcado</a:t>
            </a:r>
            <a:r>
              <a:rPr lang="es-MX" dirty="0" smtClean="0"/>
              <a:t> para predecir el volumen estimado de plasma (VEP): </a:t>
            </a:r>
          </a:p>
          <a:p>
            <a:pPr>
              <a:buNone/>
            </a:pPr>
            <a:endParaRPr lang="es-MX" dirty="0" smtClean="0"/>
          </a:p>
          <a:p>
            <a:pPr lvl="2">
              <a:buNone/>
            </a:pPr>
            <a:r>
              <a:rPr lang="es-MX" dirty="0" smtClean="0"/>
              <a:t>VEP (litros) = [0.07 x peso (kg)] x (1 – </a:t>
            </a:r>
            <a:r>
              <a:rPr lang="es-MX" dirty="0" err="1" smtClean="0"/>
              <a:t>Hct</a:t>
            </a:r>
            <a:r>
              <a:rPr lang="es-MX" dirty="0" smtClean="0"/>
              <a:t>)</a:t>
            </a:r>
          </a:p>
          <a:p>
            <a:pPr lvl="2">
              <a:buNone/>
            </a:pPr>
            <a:endParaRPr lang="es-MX" dirty="0" smtClean="0"/>
          </a:p>
          <a:p>
            <a:pPr lvl="2">
              <a:buNone/>
            </a:pPr>
            <a:r>
              <a:rPr lang="es-MX" dirty="0" smtClean="0"/>
              <a:t>Nota: el hematocrito del paciente se expresa así: </a:t>
            </a:r>
            <a:r>
              <a:rPr lang="es-MX" dirty="0" err="1" smtClean="0"/>
              <a:t>Hct</a:t>
            </a:r>
            <a:r>
              <a:rPr lang="es-MX" dirty="0" smtClean="0"/>
              <a:t>  (%)/100</a:t>
            </a:r>
            <a:endParaRPr lang="es-ES" dirty="0" smtClean="0"/>
          </a:p>
        </p:txBody>
      </p:sp>
      <p:sp>
        <p:nvSpPr>
          <p:cNvPr id="5" name="4 CuadroTexto"/>
          <p:cNvSpPr txBox="1"/>
          <p:nvPr/>
        </p:nvSpPr>
        <p:spPr>
          <a:xfrm>
            <a:off x="323528" y="6525924"/>
            <a:ext cx="8424936" cy="215444"/>
          </a:xfrm>
          <a:prstGeom prst="rect">
            <a:avLst/>
          </a:prstGeom>
          <a:noFill/>
        </p:spPr>
        <p:txBody>
          <a:bodyPr wrap="square" rtlCol="0">
            <a:spAutoFit/>
          </a:bodyPr>
          <a:lstStyle/>
          <a:p>
            <a:r>
              <a:rPr lang="pt-BR" sz="800" dirty="0" smtClean="0"/>
              <a:t>RESTREPO E, MÁRQUEZ, M. </a:t>
            </a:r>
            <a:r>
              <a:rPr lang="es-MX" sz="800" dirty="0" err="1" smtClean="0"/>
              <a:t>Therapeutic</a:t>
            </a:r>
            <a:r>
              <a:rPr lang="es-MX" sz="800" dirty="0" smtClean="0"/>
              <a:t> plasma </a:t>
            </a:r>
            <a:r>
              <a:rPr lang="es-MX" sz="800" dirty="0" err="1" smtClean="0"/>
              <a:t>exchange</a:t>
            </a:r>
            <a:r>
              <a:rPr lang="es-MX" sz="800" dirty="0" smtClean="0"/>
              <a:t>: </a:t>
            </a:r>
            <a:r>
              <a:rPr lang="es-MX" sz="800" dirty="0" err="1" smtClean="0"/>
              <a:t>types</a:t>
            </a:r>
            <a:r>
              <a:rPr lang="es-MX" sz="800" dirty="0" smtClean="0"/>
              <a:t>, </a:t>
            </a:r>
            <a:r>
              <a:rPr lang="es-MX" sz="800" dirty="0" err="1" smtClean="0"/>
              <a:t>techniques</a:t>
            </a:r>
            <a:r>
              <a:rPr lang="es-MX" sz="800" dirty="0" smtClean="0"/>
              <a:t>  and </a:t>
            </a:r>
            <a:r>
              <a:rPr lang="es-MX" sz="800" dirty="0" err="1" smtClean="0"/>
              <a:t>indications</a:t>
            </a:r>
            <a:r>
              <a:rPr lang="es-MX" sz="800" dirty="0" smtClean="0"/>
              <a:t> in </a:t>
            </a:r>
            <a:r>
              <a:rPr lang="es-MX" sz="800" dirty="0" err="1" smtClean="0"/>
              <a:t>internal</a:t>
            </a:r>
            <a:r>
              <a:rPr lang="es-MX" sz="800" dirty="0" smtClean="0"/>
              <a:t> medicine. Acta Médica Colombiana, vol. 34, núm. 1, enero-marzo, 2009, pp. 23-32</a:t>
            </a:r>
            <a:endParaRPr lang="es-MX" sz="8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p:txBody>
          <a:bodyPr/>
          <a:lstStyle/>
          <a:p>
            <a:endParaRPr lang="es-MX"/>
          </a:p>
        </p:txBody>
      </p:sp>
      <p:pic>
        <p:nvPicPr>
          <p:cNvPr id="1026" name="Picture 2"/>
          <p:cNvPicPr>
            <a:picLocks noChangeAspect="1" noChangeArrowheads="1"/>
          </p:cNvPicPr>
          <p:nvPr/>
        </p:nvPicPr>
        <p:blipFill>
          <a:blip r:embed="rId2" cstate="print"/>
          <a:srcRect/>
          <a:stretch>
            <a:fillRect/>
          </a:stretch>
        </p:blipFill>
        <p:spPr bwMode="auto">
          <a:xfrm>
            <a:off x="852488" y="947738"/>
            <a:ext cx="7439025" cy="4962525"/>
          </a:xfrm>
          <a:prstGeom prst="rect">
            <a:avLst/>
          </a:prstGeom>
          <a:noFill/>
          <a:ln w="9525">
            <a:noFill/>
            <a:miter lim="800000"/>
            <a:headEnd/>
            <a:tailEnd/>
          </a:ln>
        </p:spPr>
      </p:pic>
      <p:sp>
        <p:nvSpPr>
          <p:cNvPr id="5" name="4 CuadroTexto"/>
          <p:cNvSpPr txBox="1"/>
          <p:nvPr/>
        </p:nvSpPr>
        <p:spPr>
          <a:xfrm>
            <a:off x="323528" y="6525924"/>
            <a:ext cx="8424936" cy="215444"/>
          </a:xfrm>
          <a:prstGeom prst="rect">
            <a:avLst/>
          </a:prstGeom>
          <a:noFill/>
        </p:spPr>
        <p:txBody>
          <a:bodyPr wrap="square" rtlCol="0">
            <a:spAutoFit/>
          </a:bodyPr>
          <a:lstStyle/>
          <a:p>
            <a:r>
              <a:rPr lang="pt-BR" sz="800" dirty="0" smtClean="0"/>
              <a:t>RESTREPO E, MÁRQUEZ, M. </a:t>
            </a:r>
            <a:r>
              <a:rPr lang="es-MX" sz="800" dirty="0" err="1" smtClean="0"/>
              <a:t>Therapeutic</a:t>
            </a:r>
            <a:r>
              <a:rPr lang="es-MX" sz="800" dirty="0" smtClean="0"/>
              <a:t> plasma </a:t>
            </a:r>
            <a:r>
              <a:rPr lang="es-MX" sz="800" dirty="0" err="1" smtClean="0"/>
              <a:t>exchange</a:t>
            </a:r>
            <a:r>
              <a:rPr lang="es-MX" sz="800" dirty="0" smtClean="0"/>
              <a:t>: </a:t>
            </a:r>
            <a:r>
              <a:rPr lang="es-MX" sz="800" dirty="0" err="1" smtClean="0"/>
              <a:t>types</a:t>
            </a:r>
            <a:r>
              <a:rPr lang="es-MX" sz="800" dirty="0" smtClean="0"/>
              <a:t>, </a:t>
            </a:r>
            <a:r>
              <a:rPr lang="es-MX" sz="800" dirty="0" err="1" smtClean="0"/>
              <a:t>techniques</a:t>
            </a:r>
            <a:r>
              <a:rPr lang="es-MX" sz="800" dirty="0" smtClean="0"/>
              <a:t>  and </a:t>
            </a:r>
            <a:r>
              <a:rPr lang="es-MX" sz="800" dirty="0" err="1" smtClean="0"/>
              <a:t>indications</a:t>
            </a:r>
            <a:r>
              <a:rPr lang="es-MX" sz="800" dirty="0" smtClean="0"/>
              <a:t> in </a:t>
            </a:r>
            <a:r>
              <a:rPr lang="es-MX" sz="800" dirty="0" err="1" smtClean="0"/>
              <a:t>internal</a:t>
            </a:r>
            <a:r>
              <a:rPr lang="es-MX" sz="800" dirty="0" smtClean="0"/>
              <a:t> medicine. Acta Médica Colombiana, vol. 34, núm. 1, enero-marzo, 2009, pp. 23-32</a:t>
            </a:r>
            <a:endParaRPr lang="es-MX" sz="8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796908"/>
          </a:xfrm>
        </p:spPr>
        <p:txBody>
          <a:bodyPr>
            <a:normAutofit fontScale="90000"/>
          </a:bodyPr>
          <a:lstStyle/>
          <a:p>
            <a:pPr algn="ctr"/>
            <a:r>
              <a:rPr lang="es-MX" dirty="0" smtClean="0"/>
              <a:t>MIASTENIA GRAVIS</a:t>
            </a:r>
            <a:br>
              <a:rPr lang="es-MX" dirty="0" smtClean="0"/>
            </a:br>
            <a:r>
              <a:rPr lang="es-MX" sz="2200" dirty="0" smtClean="0"/>
              <a:t>TRATAMIENTO</a:t>
            </a:r>
            <a:endParaRPr lang="es-MX" sz="2200" dirty="0"/>
          </a:p>
        </p:txBody>
      </p:sp>
      <p:sp>
        <p:nvSpPr>
          <p:cNvPr id="3" name="2 Marcador de contenido"/>
          <p:cNvSpPr>
            <a:spLocks noGrp="1"/>
          </p:cNvSpPr>
          <p:nvPr>
            <p:ph idx="1"/>
          </p:nvPr>
        </p:nvSpPr>
        <p:spPr>
          <a:xfrm>
            <a:off x="457200" y="1214422"/>
            <a:ext cx="8329642" cy="5022890"/>
          </a:xfrm>
        </p:spPr>
        <p:txBody>
          <a:bodyPr>
            <a:normAutofit fontScale="62500" lnSpcReduction="20000"/>
          </a:bodyPr>
          <a:lstStyle/>
          <a:p>
            <a:pPr>
              <a:buNone/>
            </a:pPr>
            <a:r>
              <a:rPr lang="es-ES_tradnl" b="1" i="1" dirty="0" smtClean="0"/>
              <a:t>PLASMAFERESIS</a:t>
            </a:r>
            <a:endParaRPr lang="es-ES" b="1" i="1" u="sng" dirty="0" smtClean="0"/>
          </a:p>
          <a:p>
            <a:pPr>
              <a:buNone/>
            </a:pPr>
            <a:r>
              <a:rPr lang="es-ES_tradnl" dirty="0" smtClean="0"/>
              <a:t> </a:t>
            </a:r>
            <a:endParaRPr lang="es-ES" dirty="0" smtClean="0"/>
          </a:p>
          <a:p>
            <a:r>
              <a:rPr lang="es-MX" dirty="0" smtClean="0"/>
              <a:t>Instalación de Acceso Vascular: </a:t>
            </a:r>
          </a:p>
          <a:p>
            <a:pPr lvl="1"/>
            <a:r>
              <a:rPr lang="es-MX" dirty="0" smtClean="0"/>
              <a:t>Infección, hematoma, Neumotórax, oclusión o trombosis del catéter</a:t>
            </a:r>
          </a:p>
          <a:p>
            <a:pPr lvl="1"/>
            <a:endParaRPr lang="es-MX" dirty="0" smtClean="0"/>
          </a:p>
          <a:p>
            <a:r>
              <a:rPr lang="es-MX" dirty="0" smtClean="0"/>
              <a:t>Efectos del citrato (ACDA)</a:t>
            </a:r>
          </a:p>
          <a:p>
            <a:pPr lvl="1"/>
            <a:r>
              <a:rPr lang="es-MX" dirty="0" err="1" smtClean="0"/>
              <a:t>Hipocalcemia</a:t>
            </a:r>
            <a:r>
              <a:rPr lang="es-MX" dirty="0" smtClean="0"/>
              <a:t>, Calambres, dolor torácico, </a:t>
            </a:r>
            <a:r>
              <a:rPr lang="es-MX" dirty="0" err="1" smtClean="0"/>
              <a:t>naúseas</a:t>
            </a:r>
            <a:r>
              <a:rPr lang="es-MX" dirty="0" smtClean="0"/>
              <a:t>, vómito, hipotensión</a:t>
            </a:r>
          </a:p>
          <a:p>
            <a:pPr lvl="1"/>
            <a:endParaRPr lang="es-MX" dirty="0" smtClean="0"/>
          </a:p>
          <a:p>
            <a:r>
              <a:rPr lang="es-MX" dirty="0" smtClean="0"/>
              <a:t>Efectos circulatorios</a:t>
            </a:r>
          </a:p>
          <a:p>
            <a:pPr lvl="1"/>
            <a:r>
              <a:rPr lang="es-MX" dirty="0" smtClean="0"/>
              <a:t>Hipovolemia o Hipotensión, muy frecuente cuando el </a:t>
            </a:r>
            <a:r>
              <a:rPr lang="es-MX" dirty="0" err="1" smtClean="0"/>
              <a:t>volúmen</a:t>
            </a:r>
            <a:r>
              <a:rPr lang="es-MX" dirty="0" smtClean="0"/>
              <a:t> extracorpóreo supera el 15 % del volumen de sangre total.</a:t>
            </a:r>
          </a:p>
          <a:p>
            <a:pPr lvl="1"/>
            <a:endParaRPr lang="es-MX" dirty="0" smtClean="0"/>
          </a:p>
          <a:p>
            <a:r>
              <a:rPr lang="es-MX" dirty="0" smtClean="0"/>
              <a:t>Infecciones: El plasma fresco congelado puede transmitir infecciones virales:</a:t>
            </a:r>
          </a:p>
          <a:p>
            <a:endParaRPr lang="es-MX" dirty="0" smtClean="0"/>
          </a:p>
          <a:p>
            <a:r>
              <a:rPr lang="es-MX" dirty="0" smtClean="0"/>
              <a:t>Reacciones Alérgicas</a:t>
            </a:r>
          </a:p>
          <a:p>
            <a:pPr lvl="1"/>
            <a:r>
              <a:rPr lang="es-MX" dirty="0" smtClean="0"/>
              <a:t>Urticaria, edema, </a:t>
            </a:r>
            <a:r>
              <a:rPr lang="es-MX" dirty="0" err="1" smtClean="0"/>
              <a:t>broncoespasmo</a:t>
            </a:r>
            <a:r>
              <a:rPr lang="es-MX" dirty="0" smtClean="0"/>
              <a:t> </a:t>
            </a:r>
          </a:p>
          <a:p>
            <a:pPr lvl="1"/>
            <a:endParaRPr lang="es-MX" dirty="0" smtClean="0"/>
          </a:p>
          <a:p>
            <a:r>
              <a:rPr lang="es-MX" dirty="0" smtClean="0"/>
              <a:t>Compromiso respiratorio </a:t>
            </a:r>
          </a:p>
          <a:p>
            <a:r>
              <a:rPr lang="es-MX" dirty="0" smtClean="0"/>
              <a:t>Edema pulmonar por sobrecarga de </a:t>
            </a:r>
            <a:r>
              <a:rPr lang="es-MX" dirty="0" err="1" smtClean="0"/>
              <a:t>volúmen</a:t>
            </a:r>
            <a:r>
              <a:rPr lang="es-MX" dirty="0" smtClean="0"/>
              <a:t>.</a:t>
            </a:r>
            <a:endParaRPr lang="es-MX"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796908"/>
          </a:xfrm>
        </p:spPr>
        <p:txBody>
          <a:bodyPr>
            <a:normAutofit fontScale="90000"/>
          </a:bodyPr>
          <a:lstStyle/>
          <a:p>
            <a:pPr algn="ctr"/>
            <a:r>
              <a:rPr lang="es-MX" dirty="0" smtClean="0"/>
              <a:t>MIASTENIA GRAVIS</a:t>
            </a:r>
            <a:br>
              <a:rPr lang="es-MX" dirty="0" smtClean="0"/>
            </a:br>
            <a:r>
              <a:rPr lang="es-MX" sz="2200" dirty="0" smtClean="0"/>
              <a:t>TRATAMIENTO</a:t>
            </a:r>
            <a:endParaRPr lang="es-MX" sz="2200" dirty="0"/>
          </a:p>
        </p:txBody>
      </p:sp>
      <p:sp>
        <p:nvSpPr>
          <p:cNvPr id="3" name="2 Marcador de contenido"/>
          <p:cNvSpPr>
            <a:spLocks noGrp="1"/>
          </p:cNvSpPr>
          <p:nvPr>
            <p:ph idx="1"/>
          </p:nvPr>
        </p:nvSpPr>
        <p:spPr>
          <a:xfrm>
            <a:off x="457200" y="1214422"/>
            <a:ext cx="8329642" cy="5643578"/>
          </a:xfrm>
        </p:spPr>
        <p:txBody>
          <a:bodyPr>
            <a:normAutofit/>
          </a:bodyPr>
          <a:lstStyle/>
          <a:p>
            <a:pPr>
              <a:buNone/>
            </a:pPr>
            <a:r>
              <a:rPr lang="es-ES_tradnl" b="1" i="1" dirty="0" smtClean="0"/>
              <a:t>INMUNOGLOBULINA INTRAVENOSA</a:t>
            </a:r>
          </a:p>
          <a:p>
            <a:pPr>
              <a:buNone/>
            </a:pPr>
            <a:r>
              <a:rPr lang="es-ES_tradnl" dirty="0" smtClean="0"/>
              <a:t> </a:t>
            </a:r>
            <a:endParaRPr lang="es-ES" sz="800" dirty="0" smtClean="0"/>
          </a:p>
          <a:p>
            <a:pPr algn="just"/>
            <a:r>
              <a:rPr lang="es-MX" sz="2200" dirty="0" smtClean="0"/>
              <a:t>Dosis total es de 2 g / kg o 400 ml/kg/día por  cinco días, es preferible en aquellos que tienen enfermedad renal, insuficiencia cardíaca congestiva, o son de edad avanzada.</a:t>
            </a:r>
          </a:p>
          <a:p>
            <a:pPr algn="just"/>
            <a:endParaRPr lang="es-MX" sz="2200" dirty="0" smtClean="0"/>
          </a:p>
          <a:p>
            <a:pPr algn="just"/>
            <a:r>
              <a:rPr lang="es-MX" sz="2200" dirty="0" smtClean="0"/>
              <a:t>Los efectos secundarios de la </a:t>
            </a:r>
            <a:r>
              <a:rPr lang="es-MX" sz="2200" dirty="0" err="1" smtClean="0"/>
              <a:t>IgIV</a:t>
            </a:r>
            <a:r>
              <a:rPr lang="es-MX" sz="2200" dirty="0" smtClean="0"/>
              <a:t> son más leves y están relacionados con la velocidad de infusión.</a:t>
            </a:r>
          </a:p>
          <a:p>
            <a:pPr algn="just"/>
            <a:endParaRPr lang="es-MX" sz="1000" dirty="0" smtClean="0"/>
          </a:p>
          <a:p>
            <a:pPr lvl="1" algn="just"/>
            <a:r>
              <a:rPr lang="es-MX" sz="2000" dirty="0" smtClean="0"/>
              <a:t>Estos incluyen dolor de cabeza, escalofríos, mareos y retención de líquidos.</a:t>
            </a:r>
          </a:p>
          <a:p>
            <a:pPr lvl="1" algn="just"/>
            <a:endParaRPr lang="es-MX" sz="1000" dirty="0" smtClean="0"/>
          </a:p>
          <a:p>
            <a:pPr lvl="1" algn="just"/>
            <a:r>
              <a:rPr lang="es-MX" sz="2000" dirty="0" smtClean="0"/>
              <a:t>Otras complicaciones poco comunes incluyen la meningitis aséptica, la insuficiencia renal aguda, eventos </a:t>
            </a:r>
            <a:r>
              <a:rPr lang="es-MX" sz="2000" dirty="0" err="1" smtClean="0"/>
              <a:t>trombóticos</a:t>
            </a:r>
            <a:r>
              <a:rPr lang="es-MX" sz="2000" dirty="0" smtClean="0"/>
              <a:t>, y anafilaxia.</a:t>
            </a:r>
            <a:endParaRPr lang="es-MX" sz="2000" dirty="0"/>
          </a:p>
        </p:txBody>
      </p:sp>
      <p:sp>
        <p:nvSpPr>
          <p:cNvPr id="4" name="3 CuadroTexto"/>
          <p:cNvSpPr txBox="1"/>
          <p:nvPr/>
        </p:nvSpPr>
        <p:spPr>
          <a:xfrm>
            <a:off x="251520" y="6454497"/>
            <a:ext cx="8424936" cy="430887"/>
          </a:xfrm>
          <a:prstGeom prst="rect">
            <a:avLst/>
          </a:prstGeom>
          <a:noFill/>
        </p:spPr>
        <p:txBody>
          <a:bodyPr wrap="square" rtlCol="0">
            <a:spAutoFit/>
          </a:bodyPr>
          <a:lstStyle/>
          <a:p>
            <a:pPr marL="228600" indent="-228600">
              <a:buFontTx/>
              <a:buAutoNum type="arabicPeriod"/>
            </a:pPr>
            <a:r>
              <a:rPr lang="es-MX" sz="1100" dirty="0" err="1" smtClean="0"/>
              <a:t>Drachman</a:t>
            </a:r>
            <a:r>
              <a:rPr lang="es-MX" sz="1100" dirty="0" smtClean="0"/>
              <a:t> </a:t>
            </a:r>
            <a:r>
              <a:rPr lang="es-MX" sz="1100" dirty="0"/>
              <a:t>DB. Miastenia </a:t>
            </a:r>
            <a:r>
              <a:rPr lang="es-MX" sz="1100" dirty="0" err="1"/>
              <a:t>Gravis</a:t>
            </a:r>
            <a:r>
              <a:rPr lang="es-MX" sz="1100" dirty="0"/>
              <a:t>. N </a:t>
            </a:r>
            <a:r>
              <a:rPr lang="es-MX" sz="1100" dirty="0" err="1"/>
              <a:t>Engl</a:t>
            </a:r>
            <a:r>
              <a:rPr lang="es-MX" sz="1100" dirty="0"/>
              <a:t>. </a:t>
            </a:r>
            <a:r>
              <a:rPr lang="es-MX" sz="1100" dirty="0" err="1"/>
              <a:t>Med</a:t>
            </a:r>
            <a:r>
              <a:rPr lang="es-MX" sz="1100" dirty="0"/>
              <a:t>. 1994, </a:t>
            </a:r>
            <a:r>
              <a:rPr lang="es-MX" sz="1100" dirty="0" smtClean="0"/>
              <a:t>330:1797-810</a:t>
            </a:r>
          </a:p>
          <a:p>
            <a:pPr marL="228600" indent="-228600">
              <a:buFontTx/>
              <a:buAutoNum type="arabicPeriod"/>
            </a:pPr>
            <a:r>
              <a:rPr lang="es-MX" sz="1100" dirty="0" smtClean="0"/>
              <a:t>Harrison. Principios de Medicina Interna. Miastenia grave. McGraw-Hill-Interamericana</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4638"/>
            <a:ext cx="7772400" cy="850106"/>
          </a:xfrm>
        </p:spPr>
        <p:txBody>
          <a:bodyPr/>
          <a:lstStyle/>
          <a:p>
            <a:r>
              <a:rPr lang="es-MX" dirty="0" smtClean="0"/>
              <a:t>Pronóstico</a:t>
            </a:r>
            <a:endParaRPr lang="es-MX" dirty="0"/>
          </a:p>
        </p:txBody>
      </p:sp>
      <p:graphicFrame>
        <p:nvGraphicFramePr>
          <p:cNvPr id="4" name="3 Marcador de contenido"/>
          <p:cNvGraphicFramePr>
            <a:graphicFrameLocks noGrp="1"/>
          </p:cNvGraphicFramePr>
          <p:nvPr>
            <p:ph sz="quarter" idx="1"/>
          </p:nvPr>
        </p:nvGraphicFramePr>
        <p:xfrm>
          <a:off x="313184" y="1279335"/>
          <a:ext cx="8507288" cy="4597937"/>
        </p:xfrm>
        <a:graphic>
          <a:graphicData uri="http://schemas.openxmlformats.org/drawingml/2006/table">
            <a:tbl>
              <a:tblPr firstRow="1" bandRow="1">
                <a:tableStyleId>{5C22544A-7EE6-4342-B048-85BDC9FD1C3A}</a:tableStyleId>
              </a:tblPr>
              <a:tblGrid>
                <a:gridCol w="2269468"/>
                <a:gridCol w="6237820"/>
              </a:tblGrid>
              <a:tr h="483137">
                <a:tc gridSpan="2">
                  <a:txBody>
                    <a:bodyPr/>
                    <a:lstStyle/>
                    <a:p>
                      <a:r>
                        <a:rPr kumimoji="0" lang="es-MX" sz="2200" b="0" i="0" kern="1200" dirty="0" smtClean="0">
                          <a:solidFill>
                            <a:schemeClr val="lt1"/>
                          </a:solidFill>
                          <a:latin typeface="+mn-lt"/>
                          <a:ea typeface="+mn-ea"/>
                          <a:cs typeface="+mn-cs"/>
                        </a:rPr>
                        <a:t>FMGA  Estado después de la intervención</a:t>
                      </a:r>
                      <a:endParaRPr lang="es-MX" sz="2200" dirty="0"/>
                    </a:p>
                  </a:txBody>
                  <a:tcPr/>
                </a:tc>
                <a:tc hMerge="1">
                  <a:txBody>
                    <a:bodyPr/>
                    <a:lstStyle/>
                    <a:p>
                      <a:endParaRPr lang="es-MX"/>
                    </a:p>
                  </a:txBody>
                  <a:tcPr/>
                </a:tc>
              </a:tr>
              <a:tr h="1863529">
                <a:tc>
                  <a:txBody>
                    <a:bodyPr/>
                    <a:lstStyle/>
                    <a:p>
                      <a:pPr algn="l"/>
                      <a:endParaRPr lang="es-MX" dirty="0" smtClean="0"/>
                    </a:p>
                    <a:p>
                      <a:pPr algn="l"/>
                      <a:r>
                        <a:rPr lang="es-MX" dirty="0" smtClean="0"/>
                        <a:t>La </a:t>
                      </a:r>
                      <a:r>
                        <a:rPr lang="es-MX" dirty="0"/>
                        <a:t>remisión completa estable (RSE)</a:t>
                      </a:r>
                    </a:p>
                  </a:txBody>
                  <a:tcPr marL="0" marR="0" marT="0" marB="0"/>
                </a:tc>
                <a:tc>
                  <a:txBody>
                    <a:bodyPr/>
                    <a:lstStyle/>
                    <a:p>
                      <a:pPr algn="l"/>
                      <a:endParaRPr lang="es-MX" dirty="0" smtClean="0"/>
                    </a:p>
                    <a:p>
                      <a:pPr algn="just">
                        <a:buFontTx/>
                        <a:buChar char="-"/>
                      </a:pPr>
                      <a:r>
                        <a:rPr lang="es-MX" dirty="0" smtClean="0"/>
                        <a:t>El </a:t>
                      </a:r>
                      <a:r>
                        <a:rPr lang="es-MX" dirty="0"/>
                        <a:t>paciente ha tenido síntomas o signos de MG durante al menos 1 año y no ha recibido tratamiento de la MG durante ese </a:t>
                      </a:r>
                      <a:r>
                        <a:rPr lang="es-MX" dirty="0" smtClean="0"/>
                        <a:t>tiempo.</a:t>
                      </a:r>
                    </a:p>
                    <a:p>
                      <a:pPr algn="just">
                        <a:buFontTx/>
                        <a:buChar char="-"/>
                      </a:pPr>
                      <a:endParaRPr lang="es-MX" dirty="0" smtClean="0"/>
                    </a:p>
                    <a:p>
                      <a:pPr algn="just"/>
                      <a:r>
                        <a:rPr lang="es-MX" dirty="0" smtClean="0"/>
                        <a:t>- No </a:t>
                      </a:r>
                      <a:r>
                        <a:rPr lang="es-MX" dirty="0"/>
                        <a:t>hay debilidad de los músculos en un examen cuidadoso por alguien experto en la evaluación de las </a:t>
                      </a:r>
                      <a:r>
                        <a:rPr lang="es-MX" dirty="0" smtClean="0"/>
                        <a:t>enfermedades</a:t>
                      </a:r>
                      <a:r>
                        <a:rPr lang="es-MX" baseline="0" dirty="0" smtClean="0"/>
                        <a:t> </a:t>
                      </a:r>
                      <a:r>
                        <a:rPr lang="es-MX" dirty="0" smtClean="0"/>
                        <a:t>neuromusculares,</a:t>
                      </a:r>
                      <a:r>
                        <a:rPr lang="es-MX" baseline="0" dirty="0" smtClean="0"/>
                        <a:t> </a:t>
                      </a:r>
                      <a:r>
                        <a:rPr lang="es-MX" dirty="0" smtClean="0">
                          <a:solidFill>
                            <a:srgbClr val="000000"/>
                          </a:solidFill>
                        </a:rPr>
                        <a:t>debilidad</a:t>
                      </a:r>
                      <a:r>
                        <a:rPr lang="es-MX" baseline="0" dirty="0" smtClean="0">
                          <a:solidFill>
                            <a:srgbClr val="000000"/>
                          </a:solidFill>
                        </a:rPr>
                        <a:t> </a:t>
                      </a:r>
                      <a:r>
                        <a:rPr lang="es-MX" dirty="0" smtClean="0">
                          <a:solidFill>
                            <a:srgbClr val="000000"/>
                          </a:solidFill>
                        </a:rPr>
                        <a:t>aislados </a:t>
                      </a:r>
                      <a:r>
                        <a:rPr lang="es-MX" dirty="0">
                          <a:solidFill>
                            <a:srgbClr val="000000"/>
                          </a:solidFill>
                        </a:rPr>
                        <a:t>de cierre de los párpados es aceptada.</a:t>
                      </a:r>
                      <a:endParaRPr lang="es-MX" dirty="0"/>
                    </a:p>
                  </a:txBody>
                  <a:tcPr marL="0" marR="0" marT="0" marB="0"/>
                </a:tc>
              </a:tr>
              <a:tr h="419869">
                <a:tc>
                  <a:txBody>
                    <a:bodyPr/>
                    <a:lstStyle/>
                    <a:p>
                      <a:pPr algn="l"/>
                      <a:endParaRPr lang="es-MX" dirty="0" smtClean="0"/>
                    </a:p>
                    <a:p>
                      <a:pPr algn="l"/>
                      <a:r>
                        <a:rPr lang="es-MX" dirty="0" smtClean="0"/>
                        <a:t>La </a:t>
                      </a:r>
                      <a:r>
                        <a:rPr lang="es-MX" dirty="0"/>
                        <a:t>remisión farmacológica (PR)</a:t>
                      </a:r>
                    </a:p>
                  </a:txBody>
                  <a:tcPr marL="0" marR="0" marT="0" marB="0"/>
                </a:tc>
                <a:tc>
                  <a:txBody>
                    <a:bodyPr/>
                    <a:lstStyle/>
                    <a:p>
                      <a:pPr algn="l"/>
                      <a:endParaRPr lang="es-MX" dirty="0" smtClean="0"/>
                    </a:p>
                    <a:p>
                      <a:pPr algn="l">
                        <a:buFontTx/>
                        <a:buChar char="-"/>
                      </a:pPr>
                      <a:r>
                        <a:rPr lang="es-MX" dirty="0" smtClean="0"/>
                        <a:t>El </a:t>
                      </a:r>
                      <a:r>
                        <a:rPr lang="es-MX" dirty="0"/>
                        <a:t>mismo criterio que para </a:t>
                      </a:r>
                      <a:r>
                        <a:rPr lang="es-MX" b="1" dirty="0"/>
                        <a:t>la RSE</a:t>
                      </a:r>
                      <a:r>
                        <a:rPr lang="es-MX" dirty="0"/>
                        <a:t> , salvo que el paciente sigue tomando algún tipo de tratamiento de la </a:t>
                      </a:r>
                      <a:r>
                        <a:rPr lang="es-MX" dirty="0" smtClean="0"/>
                        <a:t>MG.</a:t>
                      </a:r>
                    </a:p>
                    <a:p>
                      <a:pPr algn="l">
                        <a:buFontTx/>
                        <a:buChar char="-"/>
                      </a:pPr>
                      <a:endParaRPr lang="es-MX" dirty="0" smtClean="0">
                        <a:solidFill>
                          <a:srgbClr val="000000"/>
                        </a:solidFill>
                      </a:endParaRPr>
                    </a:p>
                    <a:p>
                      <a:pPr algn="l">
                        <a:buFontTx/>
                        <a:buChar char="-"/>
                      </a:pPr>
                      <a:r>
                        <a:rPr lang="es-MX" dirty="0" smtClean="0">
                          <a:solidFill>
                            <a:srgbClr val="000000"/>
                          </a:solidFill>
                        </a:rPr>
                        <a:t>Los </a:t>
                      </a:r>
                      <a:r>
                        <a:rPr lang="es-MX" dirty="0">
                          <a:solidFill>
                            <a:srgbClr val="000000"/>
                          </a:solidFill>
                        </a:rPr>
                        <a:t>pacientes que toman inhibidores de la </a:t>
                      </a:r>
                      <a:r>
                        <a:rPr lang="es-MX" dirty="0" err="1">
                          <a:solidFill>
                            <a:srgbClr val="000000"/>
                          </a:solidFill>
                        </a:rPr>
                        <a:t>colinesterasa</a:t>
                      </a:r>
                      <a:r>
                        <a:rPr lang="es-MX" dirty="0">
                          <a:solidFill>
                            <a:srgbClr val="000000"/>
                          </a:solidFill>
                        </a:rPr>
                        <a:t> son excluidos de esta categoría ya que su uso sugiere la presencia de debilidad.</a:t>
                      </a:r>
                      <a:endParaRPr lang="es-MX" dirty="0"/>
                    </a:p>
                  </a:txBody>
                  <a:tcPr marL="0" marR="0" marT="0" marB="0"/>
                </a:tc>
              </a:tr>
            </a:tbl>
          </a:graphicData>
        </a:graphic>
      </p:graphicFrame>
      <p:sp>
        <p:nvSpPr>
          <p:cNvPr id="5" name="4 CuadroTexto"/>
          <p:cNvSpPr txBox="1"/>
          <p:nvPr/>
        </p:nvSpPr>
        <p:spPr>
          <a:xfrm>
            <a:off x="395536" y="6597352"/>
            <a:ext cx="8424936" cy="261610"/>
          </a:xfrm>
          <a:prstGeom prst="rect">
            <a:avLst/>
          </a:prstGeom>
          <a:noFill/>
        </p:spPr>
        <p:txBody>
          <a:bodyPr wrap="square" rtlCol="0">
            <a:spAutoFit/>
          </a:bodyPr>
          <a:lstStyle/>
          <a:p>
            <a:r>
              <a:rPr lang="es-MX" sz="1100" dirty="0" smtClean="0"/>
              <a:t>8. </a:t>
            </a:r>
            <a:r>
              <a:rPr lang="es-MX" sz="1100" dirty="0" err="1" smtClean="0"/>
              <a:t>Jaretzki</a:t>
            </a:r>
            <a:r>
              <a:rPr lang="es-MX" sz="1100" dirty="0" smtClean="0"/>
              <a:t>, A III, </a:t>
            </a:r>
            <a:r>
              <a:rPr lang="es-MX" sz="1100" dirty="0" err="1" smtClean="0"/>
              <a:t>Barohn</a:t>
            </a:r>
            <a:r>
              <a:rPr lang="es-MX" sz="1100" dirty="0" smtClean="0"/>
              <a:t>, R, et al. </a:t>
            </a:r>
            <a:r>
              <a:rPr lang="en-US" sz="1100" dirty="0" smtClean="0"/>
              <a:t>M. </a:t>
            </a:r>
            <a:r>
              <a:rPr lang="en-US" sz="1100" dirty="0" err="1" smtClean="0"/>
              <a:t>yasthenia</a:t>
            </a:r>
            <a:r>
              <a:rPr lang="en-US" sz="1100" dirty="0" smtClean="0"/>
              <a:t> gravis: recommendations for clinical research standards. </a:t>
            </a:r>
            <a:r>
              <a:rPr lang="es-MX" sz="1100" i="1" dirty="0" smtClean="0"/>
              <a:t>Ann </a:t>
            </a:r>
            <a:r>
              <a:rPr lang="es-MX" sz="1100" i="1" dirty="0" err="1" smtClean="0"/>
              <a:t>Thorac</a:t>
            </a:r>
            <a:r>
              <a:rPr lang="es-MX" sz="1100" i="1" dirty="0" smtClean="0"/>
              <a:t> </a:t>
            </a:r>
            <a:r>
              <a:rPr lang="es-MX" sz="1100" i="1" dirty="0" err="1" smtClean="0"/>
              <a:t>Surg</a:t>
            </a:r>
            <a:r>
              <a:rPr lang="es-MX" sz="1100" i="1" dirty="0" smtClean="0"/>
              <a:t> 2000;70:327-334</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4638"/>
            <a:ext cx="7772400" cy="778098"/>
          </a:xfrm>
        </p:spPr>
        <p:txBody>
          <a:bodyPr/>
          <a:lstStyle/>
          <a:p>
            <a:r>
              <a:rPr lang="es-MX" dirty="0" smtClean="0"/>
              <a:t>Fisiopatología</a:t>
            </a:r>
            <a:endParaRPr lang="es-MX" dirty="0"/>
          </a:p>
        </p:txBody>
      </p:sp>
      <p:pic>
        <p:nvPicPr>
          <p:cNvPr id="10" name="Picture 2" descr="D:\ P&amp;H images\Chapter 08\8.04"/>
          <p:cNvPicPr>
            <a:picLocks noChangeAspect="1" noChangeArrowheads="1"/>
          </p:cNvPicPr>
          <p:nvPr/>
        </p:nvPicPr>
        <p:blipFill>
          <a:blip r:embed="rId3" cstate="print"/>
          <a:srcRect l="8438" t="18282" r="8438" b="21094"/>
          <a:stretch>
            <a:fillRect/>
          </a:stretch>
        </p:blipFill>
        <p:spPr bwMode="auto">
          <a:xfrm>
            <a:off x="228600" y="2302594"/>
            <a:ext cx="8686800" cy="4222750"/>
          </a:xfrm>
          <a:prstGeom prst="rect">
            <a:avLst/>
          </a:prstGeom>
          <a:noFill/>
          <a:ln w="9525">
            <a:noFill/>
            <a:miter lim="800000"/>
            <a:headEnd/>
            <a:tailEnd/>
          </a:ln>
        </p:spPr>
      </p:pic>
      <p:sp>
        <p:nvSpPr>
          <p:cNvPr id="11" name="10 Rectángulo redondeado"/>
          <p:cNvSpPr/>
          <p:nvPr/>
        </p:nvSpPr>
        <p:spPr>
          <a:xfrm>
            <a:off x="251520" y="1196752"/>
            <a:ext cx="864096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u="sng" dirty="0" smtClean="0">
                <a:solidFill>
                  <a:schemeClr val="tx1"/>
                </a:solidFill>
                <a:uFill>
                  <a:solidFill>
                    <a:schemeClr val="accent1"/>
                  </a:solidFill>
                </a:uFill>
              </a:rPr>
              <a:t>Unión neuromuscular </a:t>
            </a:r>
            <a:r>
              <a:rPr lang="es-MX" sz="2000" dirty="0" smtClean="0">
                <a:solidFill>
                  <a:schemeClr val="tx1"/>
                </a:solidFill>
              </a:rPr>
              <a:t>consiste básicamente en un complejo formado por un axón neuronal que utiliza  </a:t>
            </a:r>
            <a:r>
              <a:rPr lang="es-MX" sz="2000" dirty="0" err="1" smtClean="0">
                <a:solidFill>
                  <a:schemeClr val="tx1"/>
                </a:solidFill>
              </a:rPr>
              <a:t>acetilcolina</a:t>
            </a:r>
            <a:r>
              <a:rPr lang="es-MX" sz="2000" dirty="0" smtClean="0">
                <a:solidFill>
                  <a:schemeClr val="tx1"/>
                </a:solidFill>
              </a:rPr>
              <a:t> como neurotransmisor y una fibra muscular estriada</a:t>
            </a:r>
          </a:p>
        </p:txBody>
      </p:sp>
      <p:sp>
        <p:nvSpPr>
          <p:cNvPr id="12" name="11 CuadroTexto"/>
          <p:cNvSpPr txBox="1"/>
          <p:nvPr/>
        </p:nvSpPr>
        <p:spPr>
          <a:xfrm>
            <a:off x="251520" y="6454497"/>
            <a:ext cx="8424936" cy="430887"/>
          </a:xfrm>
          <a:prstGeom prst="rect">
            <a:avLst/>
          </a:prstGeom>
          <a:noFill/>
        </p:spPr>
        <p:txBody>
          <a:bodyPr wrap="square" rtlCol="0">
            <a:spAutoFit/>
          </a:bodyPr>
          <a:lstStyle/>
          <a:p>
            <a:pPr marL="228600" indent="-228600">
              <a:buFontTx/>
              <a:buAutoNum type="arabicPeriod"/>
            </a:pPr>
            <a:r>
              <a:rPr lang="es-MX" sz="1100" dirty="0" err="1" smtClean="0"/>
              <a:t>Drachman</a:t>
            </a:r>
            <a:r>
              <a:rPr lang="es-MX" sz="1100" dirty="0" smtClean="0"/>
              <a:t> </a:t>
            </a:r>
            <a:r>
              <a:rPr lang="es-MX" sz="1100" dirty="0"/>
              <a:t>DB. Miastenia </a:t>
            </a:r>
            <a:r>
              <a:rPr lang="es-MX" sz="1100" dirty="0" err="1"/>
              <a:t>Gravis</a:t>
            </a:r>
            <a:r>
              <a:rPr lang="es-MX" sz="1100" dirty="0"/>
              <a:t>. N </a:t>
            </a:r>
            <a:r>
              <a:rPr lang="es-MX" sz="1100" dirty="0" err="1"/>
              <a:t>Engl</a:t>
            </a:r>
            <a:r>
              <a:rPr lang="es-MX" sz="1100" dirty="0"/>
              <a:t>. </a:t>
            </a:r>
            <a:r>
              <a:rPr lang="es-MX" sz="1100" dirty="0" err="1"/>
              <a:t>Med</a:t>
            </a:r>
            <a:r>
              <a:rPr lang="es-MX" sz="1100" dirty="0"/>
              <a:t>. 1994, </a:t>
            </a:r>
            <a:r>
              <a:rPr lang="es-MX" sz="1100" dirty="0" smtClean="0"/>
              <a:t>330:1797-810</a:t>
            </a:r>
          </a:p>
          <a:p>
            <a:pPr marL="228600" indent="-228600">
              <a:buFontTx/>
              <a:buAutoNum type="arabicPeriod"/>
            </a:pPr>
            <a:r>
              <a:rPr lang="es-MX" sz="1100" dirty="0" smtClean="0"/>
              <a:t>Harrison. Principios de Medicina Interna. Miastenia grave. McGraw-Hill-Interamericana</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4638"/>
            <a:ext cx="7772400" cy="850106"/>
          </a:xfrm>
        </p:spPr>
        <p:txBody>
          <a:bodyPr/>
          <a:lstStyle/>
          <a:p>
            <a:r>
              <a:rPr lang="es-MX" dirty="0" smtClean="0"/>
              <a:t>Pronóstico</a:t>
            </a:r>
            <a:endParaRPr lang="es-MX" dirty="0"/>
          </a:p>
        </p:txBody>
      </p:sp>
      <p:graphicFrame>
        <p:nvGraphicFramePr>
          <p:cNvPr id="4" name="3 Marcador de contenido"/>
          <p:cNvGraphicFramePr>
            <a:graphicFrameLocks noGrp="1"/>
          </p:cNvGraphicFramePr>
          <p:nvPr>
            <p:ph sz="quarter" idx="1"/>
          </p:nvPr>
        </p:nvGraphicFramePr>
        <p:xfrm>
          <a:off x="313184" y="1279335"/>
          <a:ext cx="8507288" cy="5079880"/>
        </p:xfrm>
        <a:graphic>
          <a:graphicData uri="http://schemas.openxmlformats.org/drawingml/2006/table">
            <a:tbl>
              <a:tblPr firstRow="1" bandRow="1">
                <a:tableStyleId>{5C22544A-7EE6-4342-B048-85BDC9FD1C3A}</a:tableStyleId>
              </a:tblPr>
              <a:tblGrid>
                <a:gridCol w="2269468"/>
                <a:gridCol w="6237820"/>
              </a:tblGrid>
              <a:tr h="483137">
                <a:tc gridSpan="2">
                  <a:txBody>
                    <a:bodyPr/>
                    <a:lstStyle/>
                    <a:p>
                      <a:r>
                        <a:rPr kumimoji="0" lang="es-MX" sz="2200" b="0" i="0" kern="1200" dirty="0" smtClean="0">
                          <a:solidFill>
                            <a:schemeClr val="lt1"/>
                          </a:solidFill>
                          <a:latin typeface="+mn-lt"/>
                          <a:ea typeface="+mn-ea"/>
                          <a:cs typeface="+mn-cs"/>
                        </a:rPr>
                        <a:t>FMGA  Estado después de la intervención</a:t>
                      </a:r>
                      <a:endParaRPr lang="es-MX" sz="2200" dirty="0"/>
                    </a:p>
                  </a:txBody>
                  <a:tcPr/>
                </a:tc>
                <a:tc hMerge="1">
                  <a:txBody>
                    <a:bodyPr/>
                    <a:lstStyle/>
                    <a:p>
                      <a:endParaRPr lang="es-MX"/>
                    </a:p>
                  </a:txBody>
                  <a:tcPr/>
                </a:tc>
              </a:tr>
              <a:tr h="1450504">
                <a:tc>
                  <a:txBody>
                    <a:bodyPr/>
                    <a:lstStyle/>
                    <a:p>
                      <a:pPr algn="l"/>
                      <a:endParaRPr lang="es-MX" dirty="0" smtClean="0"/>
                    </a:p>
                    <a:p>
                      <a:pPr algn="l"/>
                      <a:r>
                        <a:rPr lang="es-MX" dirty="0" smtClean="0"/>
                        <a:t>Manifestaciones </a:t>
                      </a:r>
                      <a:r>
                        <a:rPr lang="es-MX" dirty="0"/>
                        <a:t>mínimo (MM)</a:t>
                      </a:r>
                    </a:p>
                  </a:txBody>
                  <a:tcPr marL="0" marR="0" marT="0" marB="0"/>
                </a:tc>
                <a:tc>
                  <a:txBody>
                    <a:bodyPr/>
                    <a:lstStyle/>
                    <a:p>
                      <a:pPr algn="l"/>
                      <a:endParaRPr lang="es-MX" dirty="0" smtClean="0"/>
                    </a:p>
                    <a:p>
                      <a:pPr algn="l"/>
                      <a:r>
                        <a:rPr lang="es-MX" dirty="0" smtClean="0"/>
                        <a:t>-El </a:t>
                      </a:r>
                      <a:r>
                        <a:rPr lang="es-MX" dirty="0"/>
                        <a:t>paciente no tiene síntomas de las limitaciones funcionales de la MG, pero tiene cierta debilidad en el examen de algunos músculos. </a:t>
                      </a:r>
                      <a:r>
                        <a:rPr lang="es-MX" dirty="0" smtClean="0">
                          <a:solidFill>
                            <a:srgbClr val="000000"/>
                          </a:solidFill>
                        </a:rPr>
                        <a:t>Tienen </a:t>
                      </a:r>
                      <a:r>
                        <a:rPr lang="es-MX" dirty="0">
                          <a:solidFill>
                            <a:srgbClr val="000000"/>
                          </a:solidFill>
                        </a:rPr>
                        <a:t>debilidad que sólo es detectable mediante el examen cuidadoso.</a:t>
                      </a:r>
                      <a:endParaRPr lang="es-MX" dirty="0"/>
                    </a:p>
                  </a:txBody>
                  <a:tcPr marL="0" marR="0" marT="0" marB="0"/>
                </a:tc>
              </a:tr>
              <a:tr h="667095">
                <a:tc>
                  <a:txBody>
                    <a:bodyPr/>
                    <a:lstStyle/>
                    <a:p>
                      <a:pPr algn="l"/>
                      <a:r>
                        <a:rPr lang="es-MX"/>
                        <a:t>MM-0</a:t>
                      </a:r>
                    </a:p>
                  </a:txBody>
                  <a:tcPr marL="0" marR="0" marT="0" marB="0"/>
                </a:tc>
                <a:tc>
                  <a:txBody>
                    <a:bodyPr/>
                    <a:lstStyle/>
                    <a:p>
                      <a:pPr algn="l"/>
                      <a:r>
                        <a:rPr lang="es-MX" dirty="0"/>
                        <a:t>El paciente no ha recibido tratamiento de MG durante al menos 1 año.</a:t>
                      </a:r>
                    </a:p>
                  </a:txBody>
                  <a:tcPr marL="0" marR="0" marT="0" marB="0"/>
                </a:tc>
              </a:tr>
              <a:tr h="792088">
                <a:tc>
                  <a:txBody>
                    <a:bodyPr/>
                    <a:lstStyle/>
                    <a:p>
                      <a:pPr algn="l"/>
                      <a:r>
                        <a:rPr lang="es-MX"/>
                        <a:t>MM-1</a:t>
                      </a:r>
                    </a:p>
                  </a:txBody>
                  <a:tcPr marL="0" marR="0" marT="0" marB="0"/>
                </a:tc>
                <a:tc>
                  <a:txBody>
                    <a:bodyPr/>
                    <a:lstStyle/>
                    <a:p>
                      <a:pPr algn="l"/>
                      <a:r>
                        <a:rPr lang="es-MX"/>
                        <a:t>El paciente continúa recibiendo algún tipo de inmunosupresión, pero no inhibidores de la colinesterasa o la terapia sintomática otros.</a:t>
                      </a:r>
                    </a:p>
                  </a:txBody>
                  <a:tcPr marL="0" marR="0" marT="0" marB="0"/>
                </a:tc>
              </a:tr>
              <a:tr h="833224">
                <a:tc>
                  <a:txBody>
                    <a:bodyPr/>
                    <a:lstStyle/>
                    <a:p>
                      <a:pPr algn="l"/>
                      <a:r>
                        <a:rPr lang="es-MX"/>
                        <a:t>MM-2</a:t>
                      </a:r>
                    </a:p>
                  </a:txBody>
                  <a:tcPr marL="0" marR="0" marT="0" marB="0"/>
                </a:tc>
                <a:tc>
                  <a:txBody>
                    <a:bodyPr/>
                    <a:lstStyle/>
                    <a:p>
                      <a:pPr algn="l"/>
                      <a:r>
                        <a:rPr lang="es-MX"/>
                        <a:t>El paciente ha recibido tan sólo los fármacos a dosis bajas de colinesterasa (&lt;120 mg de piridostigmina / día) durante al menos 1 año.</a:t>
                      </a:r>
                    </a:p>
                  </a:txBody>
                  <a:tcPr marL="0" marR="0" marT="0" marB="0"/>
                </a:tc>
              </a:tr>
              <a:tr h="419869">
                <a:tc>
                  <a:txBody>
                    <a:bodyPr/>
                    <a:lstStyle/>
                    <a:p>
                      <a:pPr algn="l"/>
                      <a:r>
                        <a:rPr lang="es-MX"/>
                        <a:t>MM-3</a:t>
                      </a:r>
                    </a:p>
                  </a:txBody>
                  <a:tcPr marL="0" marR="0" marT="0" marB="0"/>
                </a:tc>
                <a:tc>
                  <a:txBody>
                    <a:bodyPr/>
                    <a:lstStyle/>
                    <a:p>
                      <a:pPr algn="l"/>
                      <a:r>
                        <a:rPr lang="es-MX" dirty="0"/>
                        <a:t>El paciente ha recibido inhibidores de la </a:t>
                      </a:r>
                      <a:r>
                        <a:rPr lang="es-MX" dirty="0" err="1"/>
                        <a:t>colinesterasa</a:t>
                      </a:r>
                      <a:r>
                        <a:rPr lang="es-MX" dirty="0"/>
                        <a:t> o la terapia sintomática de otros y alguna forma de inmunosupresión durante el año pasado.</a:t>
                      </a:r>
                    </a:p>
                  </a:txBody>
                  <a:tcPr marL="0" marR="0" marT="0" marB="0"/>
                </a:tc>
              </a:tr>
            </a:tbl>
          </a:graphicData>
        </a:graphic>
      </p:graphicFrame>
      <p:sp>
        <p:nvSpPr>
          <p:cNvPr id="5" name="4 CuadroTexto"/>
          <p:cNvSpPr txBox="1"/>
          <p:nvPr/>
        </p:nvSpPr>
        <p:spPr>
          <a:xfrm>
            <a:off x="395536" y="6597352"/>
            <a:ext cx="8424936" cy="261610"/>
          </a:xfrm>
          <a:prstGeom prst="rect">
            <a:avLst/>
          </a:prstGeom>
          <a:noFill/>
        </p:spPr>
        <p:txBody>
          <a:bodyPr wrap="square" rtlCol="0">
            <a:spAutoFit/>
          </a:bodyPr>
          <a:lstStyle/>
          <a:p>
            <a:r>
              <a:rPr lang="es-MX" sz="1100" dirty="0" smtClean="0"/>
              <a:t>8. </a:t>
            </a:r>
            <a:r>
              <a:rPr lang="es-MX" sz="1100" dirty="0" err="1" smtClean="0"/>
              <a:t>Jaretzki</a:t>
            </a:r>
            <a:r>
              <a:rPr lang="es-MX" sz="1100" dirty="0" smtClean="0"/>
              <a:t>, A III, </a:t>
            </a:r>
            <a:r>
              <a:rPr lang="es-MX" sz="1100" dirty="0" err="1" smtClean="0"/>
              <a:t>Barohn</a:t>
            </a:r>
            <a:r>
              <a:rPr lang="es-MX" sz="1100" dirty="0" smtClean="0"/>
              <a:t>, R, et al. </a:t>
            </a:r>
            <a:r>
              <a:rPr lang="en-US" sz="1100" dirty="0" smtClean="0"/>
              <a:t>M. </a:t>
            </a:r>
            <a:r>
              <a:rPr lang="en-US" sz="1100" dirty="0" err="1" smtClean="0"/>
              <a:t>yasthenia</a:t>
            </a:r>
            <a:r>
              <a:rPr lang="en-US" sz="1100" dirty="0" smtClean="0"/>
              <a:t> gravis: recommendations for clinical research standards. </a:t>
            </a:r>
            <a:r>
              <a:rPr lang="es-MX" sz="1100" i="1" dirty="0" smtClean="0"/>
              <a:t>Ann </a:t>
            </a:r>
            <a:r>
              <a:rPr lang="es-MX" sz="1100" i="1" dirty="0" err="1" smtClean="0"/>
              <a:t>Thorac</a:t>
            </a:r>
            <a:r>
              <a:rPr lang="es-MX" sz="1100" i="1" dirty="0" smtClean="0"/>
              <a:t> </a:t>
            </a:r>
            <a:r>
              <a:rPr lang="es-MX" sz="1100" i="1" dirty="0" err="1" smtClean="0"/>
              <a:t>Surg</a:t>
            </a:r>
            <a:r>
              <a:rPr lang="es-MX" sz="1100" i="1" dirty="0" smtClean="0"/>
              <a:t> 2000;70:327-334</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p:txBody>
          <a:bodyPr/>
          <a:lstStyle/>
          <a:p>
            <a:endParaRPr lang="es-MX"/>
          </a:p>
        </p:txBody>
      </p:sp>
      <p:pic>
        <p:nvPicPr>
          <p:cNvPr id="1026" name="Picture 2" descr="http://www.harrisonmedicina.com/loadBinary.aspx?name=hole17&amp;filename=hole17_c381f003.gif"/>
          <p:cNvPicPr>
            <a:picLocks noChangeAspect="1" noChangeArrowheads="1"/>
          </p:cNvPicPr>
          <p:nvPr/>
        </p:nvPicPr>
        <p:blipFill>
          <a:blip r:embed="rId2" cstate="print"/>
          <a:srcRect b="2349"/>
          <a:stretch>
            <a:fillRect/>
          </a:stretch>
        </p:blipFill>
        <p:spPr bwMode="auto">
          <a:xfrm>
            <a:off x="1331640" y="57975"/>
            <a:ext cx="6408712" cy="6800025"/>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4638"/>
            <a:ext cx="7772400" cy="850106"/>
          </a:xfrm>
        </p:spPr>
        <p:txBody>
          <a:bodyPr/>
          <a:lstStyle/>
          <a:p>
            <a:r>
              <a:rPr lang="es-MX" dirty="0" smtClean="0"/>
              <a:t>Crisis </a:t>
            </a:r>
            <a:r>
              <a:rPr lang="es-MX" dirty="0" err="1" smtClean="0"/>
              <a:t>miastenica</a:t>
            </a:r>
            <a:endParaRPr lang="es-MX" dirty="0"/>
          </a:p>
        </p:txBody>
      </p:sp>
      <p:sp>
        <p:nvSpPr>
          <p:cNvPr id="3" name="2 Marcador de contenido"/>
          <p:cNvSpPr>
            <a:spLocks noGrp="1"/>
          </p:cNvSpPr>
          <p:nvPr>
            <p:ph sz="quarter" idx="1"/>
          </p:nvPr>
        </p:nvSpPr>
        <p:spPr/>
        <p:txBody>
          <a:bodyPr>
            <a:normAutofit fontScale="70000" lnSpcReduction="20000"/>
          </a:bodyPr>
          <a:lstStyle/>
          <a:p>
            <a:pPr algn="just"/>
            <a:r>
              <a:rPr lang="es-MX" sz="2800" dirty="0" smtClean="0"/>
              <a:t>Es una condición que amenaza la vida, se define como la debilidad de músculos respiratorios, lo suficientemente grave como para necesitar la intubación o retrasar la </a:t>
            </a:r>
            <a:r>
              <a:rPr lang="es-MX" sz="2800" dirty="0" err="1" smtClean="0"/>
              <a:t>extubación</a:t>
            </a:r>
            <a:r>
              <a:rPr lang="es-MX" sz="2800" dirty="0" smtClean="0"/>
              <a:t> después de la cirugía.</a:t>
            </a:r>
          </a:p>
          <a:p>
            <a:endParaRPr lang="es-MX" sz="2800" dirty="0" smtClean="0"/>
          </a:p>
          <a:p>
            <a:r>
              <a:rPr lang="es-MX" sz="2800" dirty="0" smtClean="0"/>
              <a:t>Los síntomas y signos que deben alertar al médico incluyen:</a:t>
            </a:r>
          </a:p>
          <a:p>
            <a:endParaRPr lang="es-MX" dirty="0" smtClean="0"/>
          </a:p>
          <a:p>
            <a:pPr lvl="1"/>
            <a:r>
              <a:rPr lang="es-MX" sz="2600" u="sng" dirty="0" smtClean="0">
                <a:solidFill>
                  <a:srgbClr val="92D050"/>
                </a:solidFill>
              </a:rPr>
              <a:t>Disnea </a:t>
            </a:r>
            <a:r>
              <a:rPr lang="es-MX" sz="2600" dirty="0" smtClean="0"/>
              <a:t>que se produce, o se agrava, cuando el paciente está en decúbito supino</a:t>
            </a:r>
          </a:p>
          <a:p>
            <a:pPr lvl="1"/>
            <a:r>
              <a:rPr lang="es-MX" sz="2600" u="sng" dirty="0" smtClean="0">
                <a:solidFill>
                  <a:schemeClr val="accent6"/>
                </a:solidFill>
              </a:rPr>
              <a:t>Disfagia severa</a:t>
            </a:r>
            <a:r>
              <a:rPr lang="es-MX" sz="2600" dirty="0" smtClean="0"/>
              <a:t> dificultad con las secreciones de compensación</a:t>
            </a:r>
          </a:p>
          <a:p>
            <a:pPr lvl="1"/>
            <a:r>
              <a:rPr lang="es-MX" sz="2600" dirty="0" smtClean="0"/>
              <a:t>Los signos de </a:t>
            </a:r>
            <a:r>
              <a:rPr lang="es-MX" sz="2600" u="sng" dirty="0" smtClean="0">
                <a:solidFill>
                  <a:srgbClr val="00B0F0"/>
                </a:solidFill>
              </a:rPr>
              <a:t>debilidad de los músculos respiratorios</a:t>
            </a:r>
            <a:r>
              <a:rPr lang="es-MX" sz="2600" dirty="0" smtClean="0"/>
              <a:t>, tales como </a:t>
            </a:r>
            <a:r>
              <a:rPr lang="es-MX" sz="2600" dirty="0" err="1" smtClean="0"/>
              <a:t>hipofonía</a:t>
            </a:r>
            <a:r>
              <a:rPr lang="es-MX" sz="2600" dirty="0" smtClean="0"/>
              <a:t>, haciendo una pausa durante el discurso de respirar, aumento de la frecuencia respiratoria, uso de músculos accesorios de la respiración y la respiración abdominal paradójica</a:t>
            </a:r>
          </a:p>
          <a:p>
            <a:endParaRPr lang="es-MX" sz="2800" dirty="0" smtClean="0"/>
          </a:p>
          <a:p>
            <a:r>
              <a:rPr lang="es-MX" sz="2800" dirty="0" smtClean="0"/>
              <a:t>Las infecciones intercurrentes son a menudo un factor precipitante.</a:t>
            </a:r>
          </a:p>
          <a:p>
            <a:endParaRPr lang="es-MX" dirty="0"/>
          </a:p>
        </p:txBody>
      </p:sp>
      <p:sp>
        <p:nvSpPr>
          <p:cNvPr id="4" name="3 Rectángulo"/>
          <p:cNvSpPr/>
          <p:nvPr/>
        </p:nvSpPr>
        <p:spPr>
          <a:xfrm>
            <a:off x="467544" y="6479758"/>
            <a:ext cx="8676456" cy="261610"/>
          </a:xfrm>
          <a:prstGeom prst="rect">
            <a:avLst/>
          </a:prstGeom>
        </p:spPr>
        <p:txBody>
          <a:bodyPr wrap="square">
            <a:spAutoFit/>
          </a:bodyPr>
          <a:lstStyle/>
          <a:p>
            <a:pPr marL="457200" indent="-457200" algn="just"/>
            <a:r>
              <a:rPr lang="es-MX" sz="1100" dirty="0" smtClean="0"/>
              <a:t>10. </a:t>
            </a:r>
            <a:r>
              <a:rPr lang="es-MX" sz="1100" dirty="0" err="1" smtClean="0"/>
              <a:t>Bershad</a:t>
            </a:r>
            <a:r>
              <a:rPr lang="es-MX" sz="1100" dirty="0" smtClean="0"/>
              <a:t> EM, </a:t>
            </a:r>
            <a:r>
              <a:rPr lang="es-MX" sz="1100" dirty="0" err="1" smtClean="0"/>
              <a:t>Feen</a:t>
            </a:r>
            <a:r>
              <a:rPr lang="es-MX" sz="1100" dirty="0" smtClean="0"/>
              <a:t> ES, Suarez JI. </a:t>
            </a:r>
            <a:r>
              <a:rPr lang="es-MX" sz="1100" dirty="0" err="1" smtClean="0"/>
              <a:t>Myasthenia</a:t>
            </a:r>
            <a:r>
              <a:rPr lang="es-MX" sz="1100" dirty="0" smtClean="0"/>
              <a:t> </a:t>
            </a:r>
            <a:r>
              <a:rPr lang="es-MX" sz="1100" dirty="0" err="1" smtClean="0"/>
              <a:t>gravis</a:t>
            </a:r>
            <a:r>
              <a:rPr lang="es-MX" sz="1100" dirty="0" smtClean="0"/>
              <a:t> crisis. </a:t>
            </a:r>
            <a:r>
              <a:rPr lang="es-MX" sz="1100" i="1" dirty="0" smtClean="0"/>
              <a:t>South </a:t>
            </a:r>
            <a:r>
              <a:rPr lang="es-MX" sz="1100" i="1" dirty="0" err="1" smtClean="0"/>
              <a:t>Med</a:t>
            </a:r>
            <a:r>
              <a:rPr lang="es-MX" sz="1100" i="1" dirty="0" smtClean="0"/>
              <a:t> J. 2008; 101(1): </a:t>
            </a:r>
            <a:r>
              <a:rPr lang="es-MX" sz="1100" dirty="0" smtClean="0"/>
              <a:t>63-9.</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2550" t="2308" r="3966" b="4231"/>
          <a:stretch>
            <a:fillRect/>
          </a:stretch>
        </p:blipFill>
        <p:spPr bwMode="auto">
          <a:xfrm>
            <a:off x="3200400" y="-1"/>
            <a:ext cx="5943600" cy="6898207"/>
          </a:xfrm>
          <a:prstGeom prst="rect">
            <a:avLst/>
          </a:prstGeom>
          <a:noFill/>
        </p:spPr>
      </p:pic>
      <p:sp>
        <p:nvSpPr>
          <p:cNvPr id="5" name="4 Rectángulo redondeado"/>
          <p:cNvSpPr/>
          <p:nvPr/>
        </p:nvSpPr>
        <p:spPr>
          <a:xfrm>
            <a:off x="251520" y="2060848"/>
            <a:ext cx="2808312" cy="2520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ANTIBIOTICOS</a:t>
            </a:r>
          </a:p>
          <a:p>
            <a:pPr algn="ctr"/>
            <a:endParaRPr lang="es-MX" b="1" dirty="0" smtClean="0"/>
          </a:p>
          <a:p>
            <a:pPr algn="ctr">
              <a:buFontTx/>
              <a:buChar char="-"/>
            </a:pPr>
            <a:r>
              <a:rPr lang="es-MX" dirty="0" err="1" smtClean="0"/>
              <a:t>Aminoglucosidos</a:t>
            </a:r>
            <a:endParaRPr lang="es-MX" dirty="0" smtClean="0"/>
          </a:p>
          <a:p>
            <a:pPr algn="ctr">
              <a:buFontTx/>
              <a:buChar char="-"/>
            </a:pPr>
            <a:r>
              <a:rPr lang="es-MX" dirty="0" smtClean="0"/>
              <a:t> </a:t>
            </a:r>
            <a:r>
              <a:rPr lang="es-MX" dirty="0" err="1" smtClean="0"/>
              <a:t>Fluoroquinolonas</a:t>
            </a:r>
            <a:endParaRPr lang="es-MX" dirty="0" smtClean="0"/>
          </a:p>
          <a:p>
            <a:pPr algn="ctr">
              <a:buFontTx/>
              <a:buChar char="-"/>
            </a:pPr>
            <a:r>
              <a:rPr lang="es-MX" dirty="0" err="1" smtClean="0"/>
              <a:t>Clindamicina</a:t>
            </a:r>
            <a:endParaRPr lang="es-MX" dirty="0" smtClean="0"/>
          </a:p>
          <a:p>
            <a:pPr algn="ctr">
              <a:buFontTx/>
              <a:buChar char="-"/>
            </a:pPr>
            <a:r>
              <a:rPr lang="es-MX" dirty="0" smtClean="0"/>
              <a:t>Ampicilina</a:t>
            </a:r>
          </a:p>
          <a:p>
            <a:pPr algn="ctr">
              <a:buFontTx/>
              <a:buChar char="-"/>
            </a:pPr>
            <a:r>
              <a:rPr lang="es-MX" dirty="0" err="1" smtClean="0"/>
              <a:t>Claritromicina</a:t>
            </a:r>
            <a:endParaRPr lang="es-MX" dirty="0" smtClean="0"/>
          </a:p>
          <a:p>
            <a:pPr algn="ctr">
              <a:buFontTx/>
              <a:buChar char="-"/>
            </a:pPr>
            <a:r>
              <a:rPr lang="es-MX" dirty="0" smtClean="0"/>
              <a:t>Tetraciclinas</a:t>
            </a:r>
            <a:endParaRPr lang="es-MX" dirty="0"/>
          </a:p>
        </p:txBody>
      </p:sp>
      <p:sp>
        <p:nvSpPr>
          <p:cNvPr id="6" name="5 Rectángulo redondeado"/>
          <p:cNvSpPr/>
          <p:nvPr/>
        </p:nvSpPr>
        <p:spPr>
          <a:xfrm>
            <a:off x="403920" y="188640"/>
            <a:ext cx="2808312" cy="208823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b="1" dirty="0" smtClean="0"/>
              <a:t>ANESTESICOS</a:t>
            </a:r>
          </a:p>
          <a:p>
            <a:pPr algn="ctr"/>
            <a:endParaRPr lang="es-MX" b="1" dirty="0" smtClean="0"/>
          </a:p>
          <a:p>
            <a:pPr algn="ctr">
              <a:buFontTx/>
              <a:buChar char="-"/>
            </a:pPr>
            <a:r>
              <a:rPr lang="es-MX" b="1" dirty="0" err="1" smtClean="0"/>
              <a:t>Diazepam</a:t>
            </a:r>
            <a:endParaRPr lang="es-MX" b="1" dirty="0" smtClean="0"/>
          </a:p>
          <a:p>
            <a:pPr algn="ctr">
              <a:buFontTx/>
              <a:buChar char="-"/>
            </a:pPr>
            <a:r>
              <a:rPr lang="es-MX" b="1" dirty="0" smtClean="0"/>
              <a:t>Lidocaína</a:t>
            </a:r>
          </a:p>
          <a:p>
            <a:pPr algn="ctr">
              <a:buFontTx/>
              <a:buChar char="-"/>
            </a:pPr>
            <a:r>
              <a:rPr lang="es-MX" b="1" dirty="0" smtClean="0"/>
              <a:t>Bloqueadores neuromusculares</a:t>
            </a:r>
          </a:p>
        </p:txBody>
      </p:sp>
      <p:sp>
        <p:nvSpPr>
          <p:cNvPr id="7" name="6 Rectángulo redondeado"/>
          <p:cNvSpPr/>
          <p:nvPr/>
        </p:nvSpPr>
        <p:spPr>
          <a:xfrm>
            <a:off x="467544" y="4077072"/>
            <a:ext cx="2808312" cy="252028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b="1" dirty="0" smtClean="0"/>
              <a:t>ANTICONVULSIVOS Y ANTIPSICOTICOS</a:t>
            </a:r>
          </a:p>
          <a:p>
            <a:pPr algn="ctr"/>
            <a:endParaRPr lang="es-MX" b="1" dirty="0" smtClean="0"/>
          </a:p>
          <a:p>
            <a:pPr algn="ctr">
              <a:buFontTx/>
              <a:buChar char="-"/>
            </a:pPr>
            <a:r>
              <a:rPr lang="es-MX" b="1" dirty="0" err="1" smtClean="0"/>
              <a:t>Gabapentina</a:t>
            </a:r>
            <a:endParaRPr lang="es-MX" b="1" dirty="0" smtClean="0"/>
          </a:p>
          <a:p>
            <a:pPr algn="ctr">
              <a:buFontTx/>
              <a:buChar char="-"/>
            </a:pPr>
            <a:r>
              <a:rPr lang="es-MX" b="1" dirty="0" err="1" smtClean="0"/>
              <a:t>Fenitoina</a:t>
            </a:r>
            <a:endParaRPr lang="es-MX" b="1" dirty="0" smtClean="0"/>
          </a:p>
          <a:p>
            <a:pPr algn="ctr">
              <a:buFontTx/>
              <a:buChar char="-"/>
            </a:pPr>
            <a:r>
              <a:rPr lang="es-MX" b="1" dirty="0" smtClean="0"/>
              <a:t>Litio </a:t>
            </a:r>
          </a:p>
          <a:p>
            <a:pPr algn="ctr">
              <a:buFontTx/>
              <a:buChar char="-"/>
            </a:pPr>
            <a:r>
              <a:rPr lang="es-MX" b="1" dirty="0" err="1" smtClean="0"/>
              <a:t>Clorpromazina</a:t>
            </a:r>
            <a:endParaRPr lang="es-MX" b="1" dirty="0" smtClean="0"/>
          </a:p>
          <a:p>
            <a:pPr algn="ctr">
              <a:buFontTx/>
              <a:buChar char="-"/>
            </a:pPr>
            <a:r>
              <a:rPr lang="es-MX" b="1" dirty="0" err="1" smtClean="0"/>
              <a:t>Fenotiazinas</a:t>
            </a:r>
            <a:endParaRPr lang="es-MX" b="1" dirty="0" smtClean="0"/>
          </a:p>
        </p:txBody>
      </p:sp>
      <p:sp>
        <p:nvSpPr>
          <p:cNvPr id="8" name="7 Rectángulo"/>
          <p:cNvSpPr/>
          <p:nvPr/>
        </p:nvSpPr>
        <p:spPr>
          <a:xfrm>
            <a:off x="5508104" y="260648"/>
            <a:ext cx="1440160" cy="50405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Rectángulo redondeado"/>
          <p:cNvSpPr/>
          <p:nvPr/>
        </p:nvSpPr>
        <p:spPr>
          <a:xfrm>
            <a:off x="6804248" y="980728"/>
            <a:ext cx="2088232" cy="64807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dirty="0" smtClean="0"/>
              <a:t>ANTIARRITMICOS</a:t>
            </a:r>
            <a:endParaRPr lang="es-MX" dirty="0"/>
          </a:p>
        </p:txBody>
      </p:sp>
      <p:sp>
        <p:nvSpPr>
          <p:cNvPr id="10" name="9 Rectángulo redondeado"/>
          <p:cNvSpPr/>
          <p:nvPr/>
        </p:nvSpPr>
        <p:spPr>
          <a:xfrm>
            <a:off x="6588224" y="1988840"/>
            <a:ext cx="2456656" cy="3600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dirty="0" smtClean="0"/>
              <a:t>GLUCOCORTICOIDES</a:t>
            </a:r>
            <a:endParaRPr lang="es-MX" dirty="0"/>
          </a:p>
        </p:txBody>
      </p:sp>
      <p:sp>
        <p:nvSpPr>
          <p:cNvPr id="11" name="10 Rectángulo redondeado"/>
          <p:cNvSpPr/>
          <p:nvPr/>
        </p:nvSpPr>
        <p:spPr>
          <a:xfrm>
            <a:off x="6948264" y="3501008"/>
            <a:ext cx="2232248" cy="335699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OTROS</a:t>
            </a:r>
          </a:p>
          <a:p>
            <a:pPr algn="ctr"/>
            <a:endParaRPr lang="es-MX" b="1" dirty="0" smtClean="0"/>
          </a:p>
          <a:p>
            <a:pPr algn="ctr">
              <a:buFontTx/>
              <a:buChar char="-"/>
            </a:pPr>
            <a:r>
              <a:rPr lang="es-MX" dirty="0" smtClean="0"/>
              <a:t>Anti colinérgicos</a:t>
            </a:r>
          </a:p>
          <a:p>
            <a:pPr algn="ctr">
              <a:buFontTx/>
              <a:buChar char="-"/>
            </a:pPr>
            <a:r>
              <a:rPr lang="es-MX" dirty="0" smtClean="0"/>
              <a:t>Timolol</a:t>
            </a:r>
          </a:p>
          <a:p>
            <a:pPr algn="ctr">
              <a:buFontTx/>
              <a:buChar char="-"/>
            </a:pPr>
            <a:r>
              <a:rPr lang="es-MX" dirty="0" smtClean="0"/>
              <a:t>Carnitina</a:t>
            </a:r>
          </a:p>
          <a:p>
            <a:pPr algn="ctr">
              <a:buFontTx/>
              <a:buChar char="-"/>
            </a:pPr>
            <a:r>
              <a:rPr lang="es-MX" dirty="0" smtClean="0"/>
              <a:t>Diuréticos</a:t>
            </a:r>
          </a:p>
          <a:p>
            <a:pPr algn="ctr">
              <a:buFontTx/>
              <a:buChar char="-"/>
            </a:pPr>
            <a:r>
              <a:rPr lang="es-MX" dirty="0" smtClean="0"/>
              <a:t>Narcóticos</a:t>
            </a:r>
          </a:p>
          <a:p>
            <a:pPr algn="ctr">
              <a:buFontTx/>
              <a:buChar char="-"/>
            </a:pPr>
            <a:r>
              <a:rPr lang="es-MX" dirty="0" smtClean="0"/>
              <a:t>Estatinas</a:t>
            </a:r>
          </a:p>
          <a:p>
            <a:pPr algn="ctr">
              <a:buFontTx/>
              <a:buChar char="-"/>
            </a:pPr>
            <a:r>
              <a:rPr lang="es-MX" dirty="0" smtClean="0"/>
              <a:t>Agentes contrastes iodados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1" nodeType="clickEffect">
                                  <p:stCondLst>
                                    <p:cond delay="0"/>
                                  </p:stCondLst>
                                  <p:childTnLst>
                                    <p:animEffect transition="out" filter="box(in)">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xit" presetSubtype="16" fill="hold" grpId="1" nodeType="clickEffect">
                                  <p:stCondLst>
                                    <p:cond delay="0"/>
                                  </p:stCondLst>
                                  <p:childTnLst>
                                    <p:animEffect transition="out" filter="box(in)">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ox(i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xit" presetSubtype="16" fill="hold" grpId="1" nodeType="clickEffect">
                                  <p:stCondLst>
                                    <p:cond delay="0"/>
                                  </p:stCondLst>
                                  <p:childTnLst>
                                    <p:animEffect transition="out" filter="box(in)">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ox(in)">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xit" presetSubtype="16" fill="hold" grpId="1" nodeType="clickEffect">
                                  <p:stCondLst>
                                    <p:cond delay="0"/>
                                  </p:stCondLst>
                                  <p:childTnLst>
                                    <p:animEffect transition="out" filter="box(in)">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ox(in)">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xit" presetSubtype="16" fill="hold" grpId="1" nodeType="clickEffect">
                                  <p:stCondLst>
                                    <p:cond delay="0"/>
                                  </p:stCondLst>
                                  <p:childTnLst>
                                    <p:animEffect transition="out" filter="box(in)">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box(in)">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xit" presetSubtype="16" fill="hold" grpId="1" nodeType="clickEffect">
                                  <p:stCondLst>
                                    <p:cond delay="0"/>
                                  </p:stCondLst>
                                  <p:childTnLst>
                                    <p:animEffect transition="out" filter="box(in)">
                                      <p:cBhvr>
                                        <p:cTn id="71" dur="500"/>
                                        <p:tgtEl>
                                          <p:spTgt spid="11"/>
                                        </p:tgtEl>
                                      </p:cBhvr>
                                    </p:animEffect>
                                    <p:set>
                                      <p:cBhvr>
                                        <p:cTn id="7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4638"/>
            <a:ext cx="7772400" cy="778098"/>
          </a:xfrm>
        </p:spPr>
        <p:txBody>
          <a:bodyPr/>
          <a:lstStyle/>
          <a:p>
            <a:r>
              <a:rPr lang="es-MX" dirty="0" smtClean="0"/>
              <a:t>Crisis </a:t>
            </a:r>
            <a:r>
              <a:rPr lang="es-MX" dirty="0" err="1" smtClean="0"/>
              <a:t>miastenica</a:t>
            </a:r>
            <a:endParaRPr lang="es-MX" dirty="0"/>
          </a:p>
        </p:txBody>
      </p:sp>
      <p:graphicFrame>
        <p:nvGraphicFramePr>
          <p:cNvPr id="4" name="3 Marcador de contenido"/>
          <p:cNvGraphicFramePr>
            <a:graphicFrameLocks noGrp="1"/>
          </p:cNvGraphicFramePr>
          <p:nvPr>
            <p:ph sz="quarter" idx="1"/>
          </p:nvPr>
        </p:nvGraphicFramePr>
        <p:xfrm>
          <a:off x="914400" y="1447800"/>
          <a:ext cx="7772400" cy="4467304"/>
        </p:xfrm>
        <a:graphic>
          <a:graphicData uri="http://schemas.openxmlformats.org/drawingml/2006/table">
            <a:tbl>
              <a:tblPr firstRow="1" bandRow="1">
                <a:tableStyleId>{5C22544A-7EE6-4342-B048-85BDC9FD1C3A}</a:tableStyleId>
              </a:tblPr>
              <a:tblGrid>
                <a:gridCol w="7772400"/>
              </a:tblGrid>
              <a:tr h="370840">
                <a:tc>
                  <a:txBody>
                    <a:bodyPr/>
                    <a:lstStyle/>
                    <a:p>
                      <a:pPr algn="just" fontAlgn="t"/>
                      <a:r>
                        <a:rPr lang="es-MX" dirty="0">
                          <a:solidFill>
                            <a:srgbClr val="000000"/>
                          </a:solidFill>
                          <a:latin typeface="+mn-lt"/>
                        </a:rPr>
                        <a:t>Admitir a la unidad de cuidados intensivos</a:t>
                      </a:r>
                      <a:endParaRPr lang="es-MX" dirty="0">
                        <a:latin typeface="+mn-lt"/>
                      </a:endParaRPr>
                    </a:p>
                  </a:txBody>
                  <a:tcPr/>
                </a:tc>
              </a:tr>
              <a:tr h="458232">
                <a:tc>
                  <a:txBody>
                    <a:bodyPr/>
                    <a:lstStyle/>
                    <a:p>
                      <a:pPr algn="just"/>
                      <a:endParaRPr kumimoji="0" lang="es-MX" b="0" i="0" kern="1200" dirty="0" smtClean="0">
                        <a:solidFill>
                          <a:schemeClr val="dk1"/>
                        </a:solidFill>
                        <a:latin typeface="+mn-lt"/>
                        <a:ea typeface="+mn-ea"/>
                        <a:cs typeface="+mn-cs"/>
                      </a:endParaRPr>
                    </a:p>
                    <a:p>
                      <a:pPr algn="just"/>
                      <a:r>
                        <a:rPr kumimoji="0" lang="es-MX" b="0" i="0" kern="1200" dirty="0" smtClean="0">
                          <a:solidFill>
                            <a:schemeClr val="dk1"/>
                          </a:solidFill>
                          <a:latin typeface="+mn-lt"/>
                          <a:ea typeface="+mn-ea"/>
                          <a:cs typeface="+mn-cs"/>
                        </a:rPr>
                        <a:t>Medida de la FVC con frecuencia</a:t>
                      </a:r>
                      <a:endParaRPr lang="es-MX" dirty="0">
                        <a:latin typeface="+mn-lt"/>
                      </a:endParaRPr>
                    </a:p>
                  </a:txBody>
                  <a:tcPr/>
                </a:tc>
              </a:tr>
              <a:tr h="370840">
                <a:tc>
                  <a:txBody>
                    <a:bodyPr/>
                    <a:lstStyle/>
                    <a:p>
                      <a:pPr algn="just"/>
                      <a:r>
                        <a:rPr kumimoji="0" lang="es-MX" b="0" i="0" kern="1200" dirty="0" smtClean="0">
                          <a:solidFill>
                            <a:schemeClr val="dk1"/>
                          </a:solidFill>
                          <a:latin typeface="+mn-lt"/>
                          <a:ea typeface="+mn-ea"/>
                          <a:cs typeface="+mn-cs"/>
                        </a:rPr>
                        <a:t>Intubación electiva:</a:t>
                      </a:r>
                    </a:p>
                    <a:p>
                      <a:pPr algn="just"/>
                      <a:endParaRPr lang="es-MX" sz="800" dirty="0" smtClean="0">
                        <a:latin typeface="+mn-lt"/>
                      </a:endParaRPr>
                    </a:p>
                    <a:p>
                      <a:pPr algn="just"/>
                      <a:r>
                        <a:rPr kumimoji="0" lang="es-MX" b="0" i="0" kern="1200" dirty="0" smtClean="0">
                          <a:solidFill>
                            <a:schemeClr val="dk1"/>
                          </a:solidFill>
                          <a:latin typeface="+mn-lt"/>
                          <a:ea typeface="+mn-ea"/>
                          <a:cs typeface="+mn-cs"/>
                        </a:rPr>
                        <a:t>- Signos clínicos de dificultad respiratoria</a:t>
                      </a:r>
                    </a:p>
                    <a:p>
                      <a:pPr algn="just"/>
                      <a:r>
                        <a:rPr kumimoji="0" lang="es-MX" b="0" i="0" kern="1200" dirty="0" smtClean="0">
                          <a:solidFill>
                            <a:schemeClr val="dk1"/>
                          </a:solidFill>
                          <a:latin typeface="+mn-lt"/>
                          <a:ea typeface="+mn-ea"/>
                          <a:cs typeface="+mn-cs"/>
                        </a:rPr>
                        <a:t>- Dificultades para manejar las secreciones orales, tragar o habla</a:t>
                      </a:r>
                      <a:endParaRPr lang="es-MX" dirty="0">
                        <a:latin typeface="+mn-lt"/>
                      </a:endParaRPr>
                    </a:p>
                  </a:txBody>
                  <a:tcPr/>
                </a:tc>
              </a:tr>
              <a:tr h="475848">
                <a:tc>
                  <a:txBody>
                    <a:bodyPr/>
                    <a:lstStyle/>
                    <a:p>
                      <a:pPr algn="just" fontAlgn="t"/>
                      <a:r>
                        <a:rPr lang="es-MX" dirty="0">
                          <a:latin typeface="+mn-lt"/>
                        </a:rPr>
                        <a:t>Retirar los medicamentos </a:t>
                      </a:r>
                      <a:r>
                        <a:rPr lang="es-MX" dirty="0" err="1" smtClean="0">
                          <a:latin typeface="+mn-lt"/>
                        </a:rPr>
                        <a:t>anticolinesterasicos</a:t>
                      </a:r>
                      <a:endParaRPr lang="es-MX" dirty="0">
                        <a:latin typeface="+mn-lt"/>
                      </a:endParaRPr>
                    </a:p>
                  </a:txBody>
                  <a:tcPr/>
                </a:tc>
              </a:tr>
              <a:tr h="504056">
                <a:tc>
                  <a:txBody>
                    <a:bodyPr/>
                    <a:lstStyle/>
                    <a:p>
                      <a:pPr algn="just" fontAlgn="t"/>
                      <a:r>
                        <a:rPr lang="es-MX" dirty="0" err="1" smtClean="0">
                          <a:latin typeface="+mn-lt"/>
                        </a:rPr>
                        <a:t>Plasmaféresis</a:t>
                      </a:r>
                      <a:r>
                        <a:rPr lang="es-MX" dirty="0" smtClean="0">
                          <a:latin typeface="+mn-lt"/>
                        </a:rPr>
                        <a:t> </a:t>
                      </a:r>
                      <a:r>
                        <a:rPr lang="es-MX" dirty="0">
                          <a:latin typeface="+mn-lt"/>
                        </a:rPr>
                        <a:t>o inmunoglobulina </a:t>
                      </a:r>
                      <a:r>
                        <a:rPr lang="es-MX" dirty="0" smtClean="0">
                          <a:latin typeface="+mn-lt"/>
                        </a:rPr>
                        <a:t>intravenosa</a:t>
                      </a:r>
                      <a:endParaRPr lang="es-MX" dirty="0">
                        <a:latin typeface="+mn-lt"/>
                      </a:endParaRPr>
                    </a:p>
                  </a:txBody>
                  <a:tcPr/>
                </a:tc>
              </a:tr>
              <a:tr h="720080">
                <a:tc>
                  <a:txBody>
                    <a:bodyPr/>
                    <a:lstStyle/>
                    <a:p>
                      <a:pPr algn="just" fontAlgn="t"/>
                      <a:r>
                        <a:rPr lang="es-MX" dirty="0" smtClean="0">
                          <a:latin typeface="+mn-lt"/>
                        </a:rPr>
                        <a:t>Terapia </a:t>
                      </a:r>
                      <a:r>
                        <a:rPr lang="es-MX" dirty="0" err="1">
                          <a:latin typeface="+mn-lt"/>
                        </a:rPr>
                        <a:t>inmunomoduladora</a:t>
                      </a:r>
                      <a:r>
                        <a:rPr lang="es-MX" dirty="0">
                          <a:latin typeface="+mn-lt"/>
                        </a:rPr>
                        <a:t> con corticoides a dosis altas (por ejemplo, </a:t>
                      </a:r>
                      <a:r>
                        <a:rPr lang="es-MX" dirty="0" err="1">
                          <a:latin typeface="+mn-lt"/>
                        </a:rPr>
                        <a:t>prednisona</a:t>
                      </a:r>
                      <a:r>
                        <a:rPr lang="es-MX" dirty="0">
                          <a:latin typeface="+mn-lt"/>
                        </a:rPr>
                        <a:t> 60 a 80 mg por día). </a:t>
                      </a:r>
                    </a:p>
                  </a:txBody>
                  <a:tcPr/>
                </a:tc>
              </a:tr>
              <a:tr h="720080">
                <a:tc>
                  <a:txBody>
                    <a:bodyPr/>
                    <a:lstStyle/>
                    <a:p>
                      <a:pPr algn="just" fontAlgn="t"/>
                      <a:r>
                        <a:rPr lang="es-MX" dirty="0">
                          <a:latin typeface="+mn-lt"/>
                        </a:rPr>
                        <a:t>Iniciar el destete de la </a:t>
                      </a:r>
                      <a:r>
                        <a:rPr lang="es-MX" dirty="0" smtClean="0">
                          <a:latin typeface="+mn-lt"/>
                        </a:rPr>
                        <a:t>ventilación </a:t>
                      </a:r>
                      <a:r>
                        <a:rPr lang="es-MX" dirty="0">
                          <a:latin typeface="+mn-lt"/>
                        </a:rPr>
                        <a:t>mecánica cuando la fuerza muscular respiratoria está mejorando con </a:t>
                      </a:r>
                      <a:r>
                        <a:rPr lang="es-MX" dirty="0" err="1">
                          <a:latin typeface="+mn-lt"/>
                        </a:rPr>
                        <a:t>plasmaféresis</a:t>
                      </a:r>
                      <a:r>
                        <a:rPr lang="es-MX" dirty="0">
                          <a:latin typeface="+mn-lt"/>
                        </a:rPr>
                        <a:t> o tratamiento con </a:t>
                      </a:r>
                      <a:r>
                        <a:rPr lang="es-MX" dirty="0" err="1" smtClean="0">
                          <a:latin typeface="+mn-lt"/>
                        </a:rPr>
                        <a:t>IgIV</a:t>
                      </a:r>
                      <a:endParaRPr lang="es-MX" dirty="0">
                        <a:latin typeface="+mn-lt"/>
                      </a:endParaRPr>
                    </a:p>
                  </a:txBody>
                  <a:tcPr/>
                </a:tc>
              </a:tr>
            </a:tbl>
          </a:graphicData>
        </a:graphic>
      </p:graphicFrame>
      <p:sp>
        <p:nvSpPr>
          <p:cNvPr id="5" name="4 Rectángulo"/>
          <p:cNvSpPr/>
          <p:nvPr/>
        </p:nvSpPr>
        <p:spPr>
          <a:xfrm>
            <a:off x="467544" y="6479758"/>
            <a:ext cx="8676456" cy="261610"/>
          </a:xfrm>
          <a:prstGeom prst="rect">
            <a:avLst/>
          </a:prstGeom>
        </p:spPr>
        <p:txBody>
          <a:bodyPr wrap="square">
            <a:spAutoFit/>
          </a:bodyPr>
          <a:lstStyle/>
          <a:p>
            <a:pPr marL="457200" indent="-457200" algn="just"/>
            <a:r>
              <a:rPr lang="es-MX" sz="1100" dirty="0" smtClean="0"/>
              <a:t>10. </a:t>
            </a:r>
            <a:r>
              <a:rPr lang="es-MX" sz="1100" dirty="0" err="1" smtClean="0"/>
              <a:t>Bershad</a:t>
            </a:r>
            <a:r>
              <a:rPr lang="es-MX" sz="1100" dirty="0" smtClean="0"/>
              <a:t> EM, </a:t>
            </a:r>
            <a:r>
              <a:rPr lang="es-MX" sz="1100" dirty="0" err="1" smtClean="0"/>
              <a:t>Feen</a:t>
            </a:r>
            <a:r>
              <a:rPr lang="es-MX" sz="1100" dirty="0" smtClean="0"/>
              <a:t> ES, Suarez JI. </a:t>
            </a:r>
            <a:r>
              <a:rPr lang="es-MX" sz="1100" dirty="0" err="1" smtClean="0"/>
              <a:t>Myasthenia</a:t>
            </a:r>
            <a:r>
              <a:rPr lang="es-MX" sz="1100" dirty="0" smtClean="0"/>
              <a:t> </a:t>
            </a:r>
            <a:r>
              <a:rPr lang="es-MX" sz="1100" dirty="0" err="1" smtClean="0"/>
              <a:t>gravis</a:t>
            </a:r>
            <a:r>
              <a:rPr lang="es-MX" sz="1100" dirty="0" smtClean="0"/>
              <a:t> crisis. </a:t>
            </a:r>
            <a:r>
              <a:rPr lang="es-MX" sz="1100" i="1" dirty="0" smtClean="0"/>
              <a:t>South </a:t>
            </a:r>
            <a:r>
              <a:rPr lang="es-MX" sz="1100" i="1" dirty="0" err="1" smtClean="0"/>
              <a:t>Med</a:t>
            </a:r>
            <a:r>
              <a:rPr lang="es-MX" sz="1100" i="1" dirty="0" smtClean="0"/>
              <a:t> J. 2008; 101(1): </a:t>
            </a:r>
            <a:r>
              <a:rPr lang="es-MX" sz="1100" dirty="0" smtClean="0"/>
              <a:t>63-9.</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Crisis </a:t>
            </a:r>
            <a:r>
              <a:rPr lang="es-MX" dirty="0" err="1" smtClean="0"/>
              <a:t>miastenica</a:t>
            </a:r>
            <a:endParaRPr lang="es-MX" dirty="0"/>
          </a:p>
        </p:txBody>
      </p:sp>
      <p:sp>
        <p:nvSpPr>
          <p:cNvPr id="3" name="2 Marcador de contenido"/>
          <p:cNvSpPr>
            <a:spLocks noGrp="1"/>
          </p:cNvSpPr>
          <p:nvPr>
            <p:ph sz="quarter" idx="1"/>
          </p:nvPr>
        </p:nvSpPr>
        <p:spPr/>
        <p:txBody>
          <a:bodyPr>
            <a:normAutofit/>
          </a:bodyPr>
          <a:lstStyle/>
          <a:p>
            <a:pPr algn="just"/>
            <a:r>
              <a:rPr lang="es-MX" dirty="0" smtClean="0"/>
              <a:t>No parece que existan diferencias significativas entre la inmunoglobulina intravenosa y el recambio plasmático, para la miastenia </a:t>
            </a:r>
            <a:r>
              <a:rPr lang="es-MX" dirty="0" err="1" smtClean="0"/>
              <a:t>gravis</a:t>
            </a:r>
            <a:r>
              <a:rPr lang="es-MX" dirty="0" smtClean="0"/>
              <a:t> moderada o grave</a:t>
            </a:r>
          </a:p>
          <a:p>
            <a:pPr algn="just"/>
            <a:endParaRPr lang="es-MX" dirty="0" smtClean="0"/>
          </a:p>
          <a:p>
            <a:pPr algn="just"/>
            <a:r>
              <a:rPr lang="es-MX" dirty="0" smtClean="0"/>
              <a:t>La mayoría de los expertos siguen prefiriendo </a:t>
            </a:r>
            <a:r>
              <a:rPr lang="es-MX" dirty="0" err="1" smtClean="0"/>
              <a:t>plasmaféresis</a:t>
            </a:r>
            <a:r>
              <a:rPr lang="es-MX" dirty="0" smtClean="0"/>
              <a:t> como terapia de primera línea para la crisis </a:t>
            </a:r>
            <a:r>
              <a:rPr lang="es-MX" dirty="0" err="1" smtClean="0"/>
              <a:t>miasténica</a:t>
            </a:r>
            <a:r>
              <a:rPr lang="es-MX" dirty="0" smtClean="0"/>
              <a:t>, en parte debido a que el inicio de la acción parece ser más rápida.</a:t>
            </a:r>
          </a:p>
        </p:txBody>
      </p:sp>
      <p:sp>
        <p:nvSpPr>
          <p:cNvPr id="4" name="3 CuadroTexto"/>
          <p:cNvSpPr txBox="1"/>
          <p:nvPr/>
        </p:nvSpPr>
        <p:spPr>
          <a:xfrm>
            <a:off x="251520" y="6525344"/>
            <a:ext cx="8064896" cy="261610"/>
          </a:xfrm>
          <a:prstGeom prst="rect">
            <a:avLst/>
          </a:prstGeom>
          <a:noFill/>
        </p:spPr>
        <p:txBody>
          <a:bodyPr wrap="square" rtlCol="0">
            <a:spAutoFit/>
          </a:bodyPr>
          <a:lstStyle/>
          <a:p>
            <a:pPr algn="just"/>
            <a:r>
              <a:rPr lang="es-MX" sz="1100" dirty="0" smtClean="0"/>
              <a:t>11. </a:t>
            </a:r>
            <a:r>
              <a:rPr lang="es-MX" sz="1100" dirty="0" err="1" smtClean="0"/>
              <a:t>Gajdos</a:t>
            </a:r>
            <a:r>
              <a:rPr lang="es-MX" sz="1100" dirty="0" smtClean="0"/>
              <a:t> P, </a:t>
            </a:r>
            <a:r>
              <a:rPr lang="es-MX" sz="1100" dirty="0" err="1" smtClean="0"/>
              <a:t>Chevret</a:t>
            </a:r>
            <a:r>
              <a:rPr lang="es-MX" sz="1100" dirty="0" smtClean="0"/>
              <a:t> S, </a:t>
            </a:r>
            <a:r>
              <a:rPr lang="es-MX" sz="1100" dirty="0" err="1" smtClean="0"/>
              <a:t>Toyka</a:t>
            </a:r>
            <a:r>
              <a:rPr lang="es-MX" sz="1100" dirty="0" smtClean="0"/>
              <a:t> K. Inmunoglobulina intravenosa para la miastenia </a:t>
            </a:r>
            <a:r>
              <a:rPr lang="es-MX" sz="1100" dirty="0" err="1" smtClean="0"/>
              <a:t>gravis</a:t>
            </a:r>
            <a:r>
              <a:rPr lang="es-MX" sz="1100" dirty="0" smtClean="0"/>
              <a:t> (Revisión Cochrane traducida). </a:t>
            </a:r>
            <a:endParaRPr lang="es-MX" sz="11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Crisis </a:t>
            </a:r>
            <a:r>
              <a:rPr lang="es-MX" dirty="0" err="1" smtClean="0"/>
              <a:t>miastenica</a:t>
            </a:r>
            <a:endParaRPr lang="es-MX" dirty="0"/>
          </a:p>
        </p:txBody>
      </p:sp>
      <p:sp>
        <p:nvSpPr>
          <p:cNvPr id="3" name="2 Marcador de contenido"/>
          <p:cNvSpPr>
            <a:spLocks noGrp="1"/>
          </p:cNvSpPr>
          <p:nvPr>
            <p:ph sz="quarter" idx="1"/>
          </p:nvPr>
        </p:nvSpPr>
        <p:spPr/>
        <p:txBody>
          <a:bodyPr/>
          <a:lstStyle/>
          <a:p>
            <a:pPr algn="just"/>
            <a:endParaRPr lang="es-MX" dirty="0" smtClean="0"/>
          </a:p>
          <a:p>
            <a:pPr algn="just"/>
            <a:r>
              <a:rPr lang="es-MX" dirty="0" smtClean="0"/>
              <a:t>No hay ninguna prueba de los ensayos controlados aleatorios ni de otros ensayos para determinar si la inmunoglobulina IV mejora la función o reduce la necesidad de esteroides, ni de que sea mejor que los </a:t>
            </a:r>
            <a:r>
              <a:rPr lang="es-MX" dirty="0" err="1" smtClean="0"/>
              <a:t>corticosteroides</a:t>
            </a:r>
            <a:r>
              <a:rPr lang="es-MX" dirty="0" smtClean="0"/>
              <a:t> en las exacerbaciones moderadas.</a:t>
            </a:r>
          </a:p>
          <a:p>
            <a:pPr algn="just"/>
            <a:endParaRPr lang="es-MX" dirty="0" smtClean="0"/>
          </a:p>
          <a:p>
            <a:pPr algn="just"/>
            <a:r>
              <a:rPr lang="es-MX" dirty="0" smtClean="0"/>
              <a:t>El rápido inicio de acción de estas terapias rápida ayuda a prevenir el empeoramiento transitorio que podrían ocasionarse a los glucocorticoides. </a:t>
            </a:r>
            <a:endParaRPr lang="es-MX" dirty="0"/>
          </a:p>
        </p:txBody>
      </p:sp>
      <p:sp>
        <p:nvSpPr>
          <p:cNvPr id="4" name="3 CuadroTexto"/>
          <p:cNvSpPr txBox="1"/>
          <p:nvPr/>
        </p:nvSpPr>
        <p:spPr>
          <a:xfrm>
            <a:off x="251520" y="6525344"/>
            <a:ext cx="8064896" cy="261610"/>
          </a:xfrm>
          <a:prstGeom prst="rect">
            <a:avLst/>
          </a:prstGeom>
          <a:noFill/>
        </p:spPr>
        <p:txBody>
          <a:bodyPr wrap="square" rtlCol="0">
            <a:spAutoFit/>
          </a:bodyPr>
          <a:lstStyle/>
          <a:p>
            <a:pPr algn="just"/>
            <a:r>
              <a:rPr lang="es-MX" sz="1100" dirty="0" smtClean="0"/>
              <a:t>11. </a:t>
            </a:r>
            <a:r>
              <a:rPr lang="es-MX" sz="1100" dirty="0" err="1" smtClean="0"/>
              <a:t>Gajdos</a:t>
            </a:r>
            <a:r>
              <a:rPr lang="es-MX" sz="1100" dirty="0" smtClean="0"/>
              <a:t> P, </a:t>
            </a:r>
            <a:r>
              <a:rPr lang="es-MX" sz="1100" dirty="0" err="1" smtClean="0"/>
              <a:t>Chevret</a:t>
            </a:r>
            <a:r>
              <a:rPr lang="es-MX" sz="1100" dirty="0" smtClean="0"/>
              <a:t> S, </a:t>
            </a:r>
            <a:r>
              <a:rPr lang="es-MX" sz="1100" dirty="0" err="1" smtClean="0"/>
              <a:t>Toyka</a:t>
            </a:r>
            <a:r>
              <a:rPr lang="es-MX" sz="1100" dirty="0" smtClean="0"/>
              <a:t> K. Inmunoglobulina intravenosa para la miastenia </a:t>
            </a:r>
            <a:r>
              <a:rPr lang="es-MX" sz="1100" dirty="0" err="1" smtClean="0"/>
              <a:t>gravis</a:t>
            </a:r>
            <a:r>
              <a:rPr lang="es-MX" sz="1100" dirty="0" smtClean="0"/>
              <a:t> (Revisión Cochrane traducida). </a:t>
            </a:r>
            <a:endParaRPr lang="es-MX" sz="11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83568" y="260648"/>
            <a:ext cx="7793037" cy="1143000"/>
          </a:xfrm>
        </p:spPr>
        <p:txBody>
          <a:bodyPr>
            <a:normAutofit fontScale="90000"/>
          </a:bodyPr>
          <a:lstStyle/>
          <a:p>
            <a:r>
              <a:rPr lang="es-MX" sz="3600" b="1" dirty="0" smtClean="0"/>
              <a:t>Diagnósticos diferenciales</a:t>
            </a:r>
            <a:r>
              <a:rPr lang="es-MX" sz="3600" dirty="0" smtClean="0"/>
              <a:t/>
            </a:r>
            <a:br>
              <a:rPr lang="es-MX" sz="3600" dirty="0" smtClean="0"/>
            </a:br>
            <a:r>
              <a:rPr lang="es-MX" sz="3600" dirty="0" smtClean="0"/>
              <a:t> </a:t>
            </a:r>
            <a:r>
              <a:rPr lang="es-ES_tradnl" sz="3100" dirty="0" smtClean="0">
                <a:solidFill>
                  <a:schemeClr val="accent4"/>
                </a:solidFill>
              </a:rPr>
              <a:t>Desórdenes </a:t>
            </a:r>
            <a:r>
              <a:rPr lang="es-ES_tradnl" sz="3100" dirty="0">
                <a:solidFill>
                  <a:schemeClr val="accent4"/>
                </a:solidFill>
              </a:rPr>
              <a:t>de la unión neuromuscular</a:t>
            </a:r>
            <a:endParaRPr lang="es-ES" sz="3100" dirty="0">
              <a:solidFill>
                <a:schemeClr val="accent4"/>
              </a:solidFill>
            </a:endParaRPr>
          </a:p>
        </p:txBody>
      </p:sp>
      <p:sp>
        <p:nvSpPr>
          <p:cNvPr id="99331" name="Rectangle 3"/>
          <p:cNvSpPr>
            <a:spLocks noGrp="1" noChangeArrowheads="1"/>
          </p:cNvSpPr>
          <p:nvPr>
            <p:ph type="body" sz="half" idx="1"/>
          </p:nvPr>
        </p:nvSpPr>
        <p:spPr>
          <a:xfrm>
            <a:off x="457200" y="1484784"/>
            <a:ext cx="3810000" cy="4968552"/>
          </a:xfrm>
        </p:spPr>
        <p:txBody>
          <a:bodyPr>
            <a:normAutofit fontScale="92500" lnSpcReduction="10000"/>
          </a:bodyPr>
          <a:lstStyle/>
          <a:p>
            <a:pPr>
              <a:lnSpc>
                <a:spcPct val="90000"/>
              </a:lnSpc>
            </a:pPr>
            <a:r>
              <a:rPr lang="es-ES_tradnl" sz="2400" dirty="0">
                <a:solidFill>
                  <a:schemeClr val="folHlink"/>
                </a:solidFill>
              </a:rPr>
              <a:t>Región </a:t>
            </a:r>
            <a:r>
              <a:rPr lang="es-ES_tradnl" sz="2400" dirty="0" err="1">
                <a:solidFill>
                  <a:schemeClr val="folHlink"/>
                </a:solidFill>
              </a:rPr>
              <a:t>presináptica</a:t>
            </a:r>
            <a:endParaRPr lang="es-ES_tradnl" sz="1600" dirty="0"/>
          </a:p>
          <a:p>
            <a:pPr>
              <a:lnSpc>
                <a:spcPct val="90000"/>
              </a:lnSpc>
              <a:buFont typeface="Wingdings" pitchFamily="2" charset="2"/>
              <a:buNone/>
            </a:pPr>
            <a:r>
              <a:rPr lang="es-ES_tradnl" sz="1600" dirty="0"/>
              <a:t>	  </a:t>
            </a:r>
            <a:r>
              <a:rPr lang="es-ES_tradnl" sz="1600" dirty="0" err="1" smtClean="0"/>
              <a:t>Neurotoxinas</a:t>
            </a:r>
            <a:endParaRPr lang="es-ES_tradnl" sz="1600" dirty="0" smtClean="0"/>
          </a:p>
          <a:p>
            <a:pPr>
              <a:lnSpc>
                <a:spcPct val="90000"/>
              </a:lnSpc>
              <a:buFont typeface="Wingdings" pitchFamily="2" charset="2"/>
              <a:buNone/>
            </a:pPr>
            <a:r>
              <a:rPr lang="es-ES_tradnl" sz="1600" dirty="0" smtClean="0"/>
              <a:t>	  Botulismo</a:t>
            </a:r>
            <a:endParaRPr lang="es-ES_tradnl" sz="1600" dirty="0"/>
          </a:p>
          <a:p>
            <a:pPr>
              <a:lnSpc>
                <a:spcPct val="90000"/>
              </a:lnSpc>
              <a:buFont typeface="Wingdings" pitchFamily="2" charset="2"/>
              <a:buNone/>
            </a:pPr>
            <a:r>
              <a:rPr lang="es-ES_tradnl" sz="1600" dirty="0"/>
              <a:t>	  Síndrome  </a:t>
            </a:r>
            <a:r>
              <a:rPr lang="es-ES_tradnl" sz="1600" dirty="0" err="1" smtClean="0"/>
              <a:t>Lambert-Eaton</a:t>
            </a:r>
            <a:endParaRPr lang="es-ES_tradnl" sz="1600" dirty="0" smtClean="0"/>
          </a:p>
          <a:p>
            <a:pPr>
              <a:lnSpc>
                <a:spcPct val="90000"/>
              </a:lnSpc>
              <a:buFont typeface="Wingdings" pitchFamily="2" charset="2"/>
              <a:buNone/>
            </a:pPr>
            <a:endParaRPr lang="es-ES_tradnl" sz="1600" dirty="0"/>
          </a:p>
          <a:p>
            <a:pPr>
              <a:lnSpc>
                <a:spcPct val="90000"/>
              </a:lnSpc>
            </a:pPr>
            <a:r>
              <a:rPr lang="es-ES_tradnl" sz="2400" dirty="0">
                <a:solidFill>
                  <a:schemeClr val="folHlink"/>
                </a:solidFill>
              </a:rPr>
              <a:t>Hendidura sináptica</a:t>
            </a:r>
          </a:p>
          <a:p>
            <a:pPr>
              <a:lnSpc>
                <a:spcPct val="90000"/>
              </a:lnSpc>
              <a:buFont typeface="Wingdings" pitchFamily="2" charset="2"/>
              <a:buNone/>
            </a:pPr>
            <a:r>
              <a:rPr lang="es-ES_tradnl" sz="1600" dirty="0"/>
              <a:t>	  Inhibidores de la </a:t>
            </a:r>
            <a:r>
              <a:rPr lang="es-ES_tradnl" sz="1600" dirty="0" err="1"/>
              <a:t>AChE</a:t>
            </a:r>
            <a:endParaRPr lang="es-ES_tradnl" sz="1600" dirty="0"/>
          </a:p>
          <a:p>
            <a:pPr>
              <a:lnSpc>
                <a:spcPct val="90000"/>
              </a:lnSpc>
              <a:buFont typeface="Wingdings" pitchFamily="2" charset="2"/>
              <a:buNone/>
            </a:pPr>
            <a:r>
              <a:rPr lang="es-ES_tradnl" sz="1600" dirty="0"/>
              <a:t>	  Deficiencias congénitas de la </a:t>
            </a:r>
            <a:r>
              <a:rPr lang="es-ES_tradnl" sz="1600" dirty="0" err="1" smtClean="0"/>
              <a:t>AChE</a:t>
            </a:r>
            <a:endParaRPr lang="es-ES_tradnl" sz="1600" dirty="0" smtClean="0"/>
          </a:p>
          <a:p>
            <a:pPr>
              <a:lnSpc>
                <a:spcPct val="90000"/>
              </a:lnSpc>
              <a:buFont typeface="Wingdings" pitchFamily="2" charset="2"/>
              <a:buNone/>
            </a:pPr>
            <a:endParaRPr lang="es-ES_tradnl" sz="1600" dirty="0"/>
          </a:p>
          <a:p>
            <a:pPr>
              <a:lnSpc>
                <a:spcPct val="90000"/>
              </a:lnSpc>
            </a:pPr>
            <a:r>
              <a:rPr lang="es-ES_tradnl" sz="2400" dirty="0">
                <a:solidFill>
                  <a:schemeClr val="folHlink"/>
                </a:solidFill>
              </a:rPr>
              <a:t>Región post-sináptica</a:t>
            </a:r>
          </a:p>
          <a:p>
            <a:pPr>
              <a:lnSpc>
                <a:spcPct val="90000"/>
              </a:lnSpc>
              <a:buFont typeface="Wingdings" pitchFamily="2" charset="2"/>
              <a:buNone/>
            </a:pPr>
            <a:r>
              <a:rPr lang="es-ES_tradnl" sz="1600" dirty="0"/>
              <a:t>	  </a:t>
            </a:r>
            <a:r>
              <a:rPr lang="es-ES_tradnl" sz="1600" dirty="0" err="1"/>
              <a:t>Neurotoxinas</a:t>
            </a:r>
            <a:endParaRPr lang="es-ES_tradnl" sz="1600" dirty="0"/>
          </a:p>
          <a:p>
            <a:pPr>
              <a:lnSpc>
                <a:spcPct val="90000"/>
              </a:lnSpc>
              <a:buFont typeface="Wingdings" pitchFamily="2" charset="2"/>
              <a:buNone/>
            </a:pPr>
            <a:r>
              <a:rPr lang="es-ES_tradnl" sz="1600" dirty="0"/>
              <a:t>	  Miastenia </a:t>
            </a:r>
            <a:r>
              <a:rPr lang="es-ES_tradnl" sz="1600" dirty="0" err="1"/>
              <a:t>gravis</a:t>
            </a:r>
            <a:endParaRPr lang="es-ES_tradnl" sz="1600" dirty="0"/>
          </a:p>
          <a:p>
            <a:pPr>
              <a:lnSpc>
                <a:spcPct val="90000"/>
              </a:lnSpc>
              <a:buFont typeface="Wingdings" pitchFamily="2" charset="2"/>
              <a:buNone/>
            </a:pPr>
            <a:r>
              <a:rPr lang="es-ES_tradnl" sz="1600" dirty="0"/>
              <a:t>	  Defectos en la estructura </a:t>
            </a:r>
            <a:r>
              <a:rPr lang="es-ES_tradnl" sz="1600" dirty="0" err="1" smtClean="0"/>
              <a:t>AChR</a:t>
            </a:r>
            <a:endParaRPr lang="es-ES_tradnl" sz="1600" dirty="0" smtClean="0"/>
          </a:p>
          <a:p>
            <a:pPr>
              <a:lnSpc>
                <a:spcPct val="90000"/>
              </a:lnSpc>
              <a:buFont typeface="Wingdings" pitchFamily="2" charset="2"/>
              <a:buNone/>
            </a:pPr>
            <a:endParaRPr lang="es-ES_tradnl" sz="1600" dirty="0"/>
          </a:p>
          <a:p>
            <a:pPr>
              <a:lnSpc>
                <a:spcPct val="90000"/>
              </a:lnSpc>
            </a:pPr>
            <a:r>
              <a:rPr lang="es-ES_tradnl" sz="2400" dirty="0">
                <a:solidFill>
                  <a:schemeClr val="folHlink"/>
                </a:solidFill>
              </a:rPr>
              <a:t>Membranas de la fibra muscular (E-C)</a:t>
            </a:r>
          </a:p>
          <a:p>
            <a:pPr>
              <a:lnSpc>
                <a:spcPct val="90000"/>
              </a:lnSpc>
              <a:buFont typeface="Wingdings" pitchFamily="2" charset="2"/>
              <a:buNone/>
            </a:pPr>
            <a:r>
              <a:rPr lang="es-ES_tradnl" sz="1600" dirty="0"/>
              <a:t>	  Defectos en los canales iónicos</a:t>
            </a:r>
            <a:endParaRPr lang="es-ES" sz="1600" dirty="0"/>
          </a:p>
        </p:txBody>
      </p:sp>
      <p:pic>
        <p:nvPicPr>
          <p:cNvPr id="99333" name="Picture 5" descr="C:\My Documents\FreemanFigs\CH21\F21-33.JPG"/>
          <p:cNvPicPr>
            <a:picLocks noChangeAspect="1" noChangeArrowheads="1"/>
          </p:cNvPicPr>
          <p:nvPr/>
        </p:nvPicPr>
        <p:blipFill>
          <a:blip r:embed="rId2" cstate="print"/>
          <a:srcRect/>
          <a:stretch>
            <a:fillRect/>
          </a:stretch>
        </p:blipFill>
        <p:spPr bwMode="auto">
          <a:xfrm>
            <a:off x="4416425" y="1600200"/>
            <a:ext cx="4727575" cy="4864100"/>
          </a:xfrm>
          <a:prstGeom prst="rect">
            <a:avLst/>
          </a:prstGeom>
          <a:noFill/>
        </p:spPr>
      </p:pic>
      <p:sp>
        <p:nvSpPr>
          <p:cNvPr id="5" name="4 CuadroTexto"/>
          <p:cNvSpPr txBox="1"/>
          <p:nvPr/>
        </p:nvSpPr>
        <p:spPr>
          <a:xfrm>
            <a:off x="251520" y="6597352"/>
            <a:ext cx="8064896" cy="276999"/>
          </a:xfrm>
          <a:prstGeom prst="rect">
            <a:avLst/>
          </a:prstGeom>
          <a:noFill/>
        </p:spPr>
        <p:txBody>
          <a:bodyPr wrap="square" rtlCol="0">
            <a:spAutoFit/>
          </a:bodyPr>
          <a:lstStyle/>
          <a:p>
            <a:pPr marL="0" lvl="1">
              <a:tabLst>
                <a:tab pos="723900" algn="l"/>
              </a:tabLst>
            </a:pPr>
            <a:r>
              <a:rPr lang="en-GB" sz="1100" dirty="0" smtClean="0">
                <a:latin typeface="Arial" charset="0"/>
                <a:cs typeface="Arial" charset="0"/>
              </a:rPr>
              <a:t>6. Vincent A. “Unravelling the pathogenesis of myasthenia gravis”.  Nat Rev </a:t>
            </a:r>
            <a:r>
              <a:rPr lang="en-GB" sz="1100" dirty="0" err="1" smtClean="0">
                <a:latin typeface="Arial" charset="0"/>
                <a:cs typeface="Arial" charset="0"/>
              </a:rPr>
              <a:t>Immunol</a:t>
            </a:r>
            <a:r>
              <a:rPr lang="en-GB" sz="1100" dirty="0" smtClean="0">
                <a:latin typeface="Arial" charset="0"/>
                <a:cs typeface="Arial" charset="0"/>
              </a:rPr>
              <a:t>. 2002 Oct;2(10):797-804</a:t>
            </a:r>
            <a:r>
              <a:rPr lang="en-GB" sz="1200" dirty="0" smtClean="0">
                <a:latin typeface="Arial" charset="0"/>
                <a:cs typeface="Arial" charset="0"/>
              </a:rPr>
              <a:t>. </a:t>
            </a:r>
            <a:endParaRPr lang="en-US" sz="1200" dirty="0" smtClean="0">
              <a:cs typeface="Times New Roman"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s-ES_tradnl" sz="3200"/>
              <a:t>Síndrome miasténico</a:t>
            </a:r>
            <a:br>
              <a:rPr lang="es-ES_tradnl" sz="3200"/>
            </a:br>
            <a:r>
              <a:rPr lang="es-ES_tradnl" sz="3200"/>
              <a:t> de Lambert-Eaton</a:t>
            </a:r>
            <a:endParaRPr lang="es-ES" sz="3200"/>
          </a:p>
        </p:txBody>
      </p:sp>
      <p:sp>
        <p:nvSpPr>
          <p:cNvPr id="102413" name="Text Box 13"/>
          <p:cNvSpPr txBox="1">
            <a:spLocks noChangeArrowheads="1"/>
          </p:cNvSpPr>
          <p:nvPr/>
        </p:nvSpPr>
        <p:spPr bwMode="auto">
          <a:xfrm>
            <a:off x="457200" y="2209800"/>
            <a:ext cx="4423006" cy="3539430"/>
          </a:xfrm>
          <a:prstGeom prst="rect">
            <a:avLst/>
          </a:prstGeom>
          <a:noFill/>
          <a:ln w="9525">
            <a:noFill/>
            <a:miter lim="800000"/>
            <a:headEnd/>
            <a:tailEnd/>
          </a:ln>
          <a:effectLst/>
        </p:spPr>
        <p:txBody>
          <a:bodyPr wrap="none">
            <a:spAutoFit/>
          </a:bodyPr>
          <a:lstStyle/>
          <a:p>
            <a:pPr algn="l"/>
            <a:r>
              <a:rPr lang="es-ES_tradnl" sz="1600" dirty="0"/>
              <a:t>Asociado a carcinomas (60% casos)</a:t>
            </a:r>
          </a:p>
          <a:p>
            <a:pPr algn="l"/>
            <a:r>
              <a:rPr lang="es-ES_tradnl" sz="1600" b="1" dirty="0"/>
              <a:t>Síntomas</a:t>
            </a:r>
            <a:r>
              <a:rPr lang="es-ES_tradnl" sz="1600" dirty="0"/>
              <a:t>: Debilidad muscular proximal </a:t>
            </a:r>
          </a:p>
          <a:p>
            <a:pPr algn="l"/>
            <a:r>
              <a:rPr lang="es-ES_tradnl" sz="1600" dirty="0"/>
              <a:t>	  y disfunción SNA</a:t>
            </a:r>
          </a:p>
          <a:p>
            <a:pPr algn="l"/>
            <a:endParaRPr lang="es-ES_tradnl" sz="1600" dirty="0"/>
          </a:p>
          <a:p>
            <a:pPr algn="l"/>
            <a:r>
              <a:rPr lang="es-ES_tradnl" sz="1600" dirty="0"/>
              <a:t>Reducción en la liberación de </a:t>
            </a:r>
            <a:r>
              <a:rPr lang="es-ES_tradnl" sz="1600" dirty="0" err="1"/>
              <a:t>Ach</a:t>
            </a:r>
            <a:r>
              <a:rPr lang="es-ES_tradnl" sz="1600" dirty="0"/>
              <a:t> de los </a:t>
            </a:r>
          </a:p>
          <a:p>
            <a:pPr algn="l"/>
            <a:r>
              <a:rPr lang="es-ES_tradnl" sz="1600" dirty="0"/>
              <a:t>	terminales nerviosos	</a:t>
            </a:r>
          </a:p>
          <a:p>
            <a:pPr algn="l"/>
            <a:r>
              <a:rPr lang="es-ES_tradnl" sz="1600" dirty="0"/>
              <a:t>      [MEPP normal; pero disminuido</a:t>
            </a:r>
          </a:p>
          <a:p>
            <a:pPr algn="l"/>
            <a:r>
              <a:rPr lang="es-ES_tradnl" sz="1600" dirty="0"/>
              <a:t>      el</a:t>
            </a:r>
            <a:r>
              <a:rPr lang="es-ES_tradnl" sz="1600" dirty="0">
                <a:sym typeface="Symbol" pitchFamily="18" charset="2"/>
              </a:rPr>
              <a:t> contenido </a:t>
            </a:r>
            <a:r>
              <a:rPr lang="es-ES_tradnl" sz="1600" dirty="0" err="1">
                <a:sym typeface="Symbol" pitchFamily="18" charset="2"/>
              </a:rPr>
              <a:t>quantal</a:t>
            </a:r>
            <a:r>
              <a:rPr lang="es-ES_tradnl" sz="1600" dirty="0">
                <a:sym typeface="Symbol" pitchFamily="18" charset="2"/>
              </a:rPr>
              <a:t> medio del EPP] </a:t>
            </a:r>
          </a:p>
          <a:p>
            <a:pPr algn="l"/>
            <a:endParaRPr lang="es-ES_tradnl" sz="1600" dirty="0">
              <a:sym typeface="Symbol" pitchFamily="18" charset="2"/>
            </a:endParaRPr>
          </a:p>
          <a:p>
            <a:pPr algn="l"/>
            <a:r>
              <a:rPr lang="es-ES_tradnl" sz="1600" b="1" dirty="0"/>
              <a:t>Mecanismo</a:t>
            </a:r>
            <a:r>
              <a:rPr lang="es-ES_tradnl" sz="1600" dirty="0"/>
              <a:t>: autoinmune</a:t>
            </a:r>
            <a:endParaRPr lang="es-ES_tradnl" sz="1600" dirty="0">
              <a:sym typeface="Symbol" pitchFamily="18" charset="2"/>
            </a:endParaRPr>
          </a:p>
          <a:p>
            <a:pPr algn="l"/>
            <a:r>
              <a:rPr lang="es-ES_tradnl" sz="1600" dirty="0">
                <a:sym typeface="Symbol" pitchFamily="18" charset="2"/>
              </a:rPr>
              <a:t>Anticuerpos frente a proteínas </a:t>
            </a:r>
            <a:r>
              <a:rPr lang="es-ES_tradnl" sz="1600" dirty="0" err="1">
                <a:sym typeface="Symbol" pitchFamily="18" charset="2"/>
              </a:rPr>
              <a:t>presinápticas</a:t>
            </a:r>
            <a:endParaRPr lang="es-ES_tradnl" sz="1600" dirty="0">
              <a:sym typeface="Symbol" pitchFamily="18" charset="2"/>
            </a:endParaRPr>
          </a:p>
          <a:p>
            <a:pPr algn="l"/>
            <a:r>
              <a:rPr lang="es-ES_tradnl" sz="1600" dirty="0">
                <a:sym typeface="Symbol" pitchFamily="18" charset="2"/>
              </a:rPr>
              <a:t>	canales de Ca</a:t>
            </a:r>
            <a:r>
              <a:rPr lang="es-ES_tradnl" sz="1600" baseline="30000" dirty="0">
                <a:sym typeface="Symbol" pitchFamily="18" charset="2"/>
              </a:rPr>
              <a:t>2+</a:t>
            </a:r>
            <a:r>
              <a:rPr lang="es-ES_tradnl" sz="1600" dirty="0">
                <a:sym typeface="Symbol" pitchFamily="18" charset="2"/>
              </a:rPr>
              <a:t> </a:t>
            </a:r>
            <a:r>
              <a:rPr lang="es-ES_tradnl" sz="1600" dirty="0" err="1">
                <a:sym typeface="Symbol" pitchFamily="18" charset="2"/>
              </a:rPr>
              <a:t>dep</a:t>
            </a:r>
            <a:r>
              <a:rPr lang="es-ES_tradnl" sz="1600" dirty="0">
                <a:sym typeface="Symbol" pitchFamily="18" charset="2"/>
              </a:rPr>
              <a:t> potencial (tipo P/Q)</a:t>
            </a:r>
          </a:p>
          <a:p>
            <a:pPr algn="l"/>
            <a:r>
              <a:rPr lang="es-ES_tradnl" sz="1600" dirty="0">
                <a:sym typeface="Symbol" pitchFamily="18" charset="2"/>
              </a:rPr>
              <a:t>	</a:t>
            </a:r>
          </a:p>
          <a:p>
            <a:pPr algn="l"/>
            <a:r>
              <a:rPr lang="es-ES_tradnl" sz="1600" dirty="0">
                <a:sym typeface="Symbol" pitchFamily="18" charset="2"/>
              </a:rPr>
              <a:t>Alteraciones de la membrana </a:t>
            </a:r>
            <a:r>
              <a:rPr lang="es-ES_tradnl" sz="1600" dirty="0" err="1">
                <a:sym typeface="Symbol" pitchFamily="18" charset="2"/>
              </a:rPr>
              <a:t>presináptica</a:t>
            </a:r>
            <a:endParaRPr lang="es-ES" sz="1600" dirty="0">
              <a:sym typeface="Symbol" pitchFamily="18" charset="2"/>
            </a:endParaRPr>
          </a:p>
        </p:txBody>
      </p:sp>
      <p:grpSp>
        <p:nvGrpSpPr>
          <p:cNvPr id="2" name="Group 24"/>
          <p:cNvGrpSpPr>
            <a:grpSpLocks/>
          </p:cNvGrpSpPr>
          <p:nvPr/>
        </p:nvGrpSpPr>
        <p:grpSpPr bwMode="auto">
          <a:xfrm>
            <a:off x="4357688" y="1676400"/>
            <a:ext cx="4786312" cy="4495800"/>
            <a:chOff x="2745" y="1056"/>
            <a:chExt cx="3015" cy="2832"/>
          </a:xfrm>
        </p:grpSpPr>
        <p:pic>
          <p:nvPicPr>
            <p:cNvPr id="102417" name="Picture 17" descr="C:\Mis imágenes\Neuropatologia\Dibujo vesicula presinaptica-memb.jpg"/>
            <p:cNvPicPr>
              <a:picLocks noChangeAspect="1" noChangeArrowheads="1"/>
            </p:cNvPicPr>
            <p:nvPr/>
          </p:nvPicPr>
          <p:blipFill>
            <a:blip r:embed="rId3" cstate="print"/>
            <a:srcRect/>
            <a:stretch>
              <a:fillRect/>
            </a:stretch>
          </p:blipFill>
          <p:spPr bwMode="auto">
            <a:xfrm>
              <a:off x="3456" y="1121"/>
              <a:ext cx="1914" cy="2767"/>
            </a:xfrm>
            <a:prstGeom prst="rect">
              <a:avLst/>
            </a:prstGeom>
            <a:noFill/>
          </p:spPr>
        </p:pic>
        <p:sp>
          <p:nvSpPr>
            <p:cNvPr id="102418" name="Text Box 18"/>
            <p:cNvSpPr txBox="1">
              <a:spLocks noChangeArrowheads="1"/>
            </p:cNvSpPr>
            <p:nvPr/>
          </p:nvSpPr>
          <p:spPr bwMode="auto">
            <a:xfrm>
              <a:off x="5041" y="2544"/>
              <a:ext cx="719" cy="332"/>
            </a:xfrm>
            <a:prstGeom prst="rect">
              <a:avLst/>
            </a:prstGeom>
            <a:solidFill>
              <a:schemeClr val="bg1"/>
            </a:solidFill>
            <a:ln w="9525">
              <a:solidFill>
                <a:schemeClr val="tx1"/>
              </a:solidFill>
              <a:miter lim="800000"/>
              <a:headEnd/>
              <a:tailEnd/>
            </a:ln>
            <a:effectLst/>
          </p:spPr>
          <p:txBody>
            <a:bodyPr>
              <a:spAutoFit/>
            </a:bodyPr>
            <a:lstStyle/>
            <a:p>
              <a:r>
                <a:rPr lang="es-ES_tradnl" sz="1400"/>
                <a:t>Vesícula </a:t>
              </a:r>
            </a:p>
            <a:p>
              <a:r>
                <a:rPr lang="es-ES_tradnl" sz="1400"/>
                <a:t>sináptica</a:t>
              </a:r>
              <a:endParaRPr lang="es-ES" sz="1400"/>
            </a:p>
          </p:txBody>
        </p:sp>
        <p:sp>
          <p:nvSpPr>
            <p:cNvPr id="102419" name="Text Box 19"/>
            <p:cNvSpPr txBox="1">
              <a:spLocks noChangeArrowheads="1"/>
            </p:cNvSpPr>
            <p:nvPr/>
          </p:nvSpPr>
          <p:spPr bwMode="auto">
            <a:xfrm>
              <a:off x="2745" y="1573"/>
              <a:ext cx="943" cy="288"/>
            </a:xfrm>
            <a:prstGeom prst="rect">
              <a:avLst/>
            </a:prstGeom>
            <a:noFill/>
            <a:ln w="9525">
              <a:noFill/>
              <a:miter lim="800000"/>
              <a:headEnd/>
              <a:tailEnd/>
            </a:ln>
            <a:effectLst/>
          </p:spPr>
          <p:txBody>
            <a:bodyPr wrap="none">
              <a:spAutoFit/>
            </a:bodyPr>
            <a:lstStyle/>
            <a:p>
              <a:r>
                <a:rPr lang="es-ES_tradnl" sz="1800" b="1" u="sng">
                  <a:solidFill>
                    <a:schemeClr val="folHlink"/>
                  </a:solidFill>
                </a:rPr>
                <a:t>Canal Ca</a:t>
              </a:r>
              <a:r>
                <a:rPr lang="es-ES_tradnl" sz="1800" b="1" u="sng" baseline="30000">
                  <a:solidFill>
                    <a:schemeClr val="folHlink"/>
                  </a:solidFill>
                </a:rPr>
                <a:t>2+</a:t>
              </a:r>
              <a:r>
                <a:rPr lang="es-ES_tradnl"/>
                <a:t> </a:t>
              </a:r>
              <a:endParaRPr lang="es-ES"/>
            </a:p>
          </p:txBody>
        </p:sp>
        <p:sp>
          <p:nvSpPr>
            <p:cNvPr id="102420" name="Oval 20"/>
            <p:cNvSpPr>
              <a:spLocks noChangeArrowheads="1"/>
            </p:cNvSpPr>
            <p:nvPr/>
          </p:nvSpPr>
          <p:spPr bwMode="auto">
            <a:xfrm>
              <a:off x="3635" y="1056"/>
              <a:ext cx="477" cy="1421"/>
            </a:xfrm>
            <a:prstGeom prst="ellipse">
              <a:avLst/>
            </a:prstGeom>
            <a:noFill/>
            <a:ln w="25400">
              <a:solidFill>
                <a:schemeClr val="folHlink"/>
              </a:solidFill>
              <a:miter lim="800000"/>
              <a:headEnd/>
              <a:tailEnd/>
            </a:ln>
            <a:effectLst/>
          </p:spPr>
          <p:txBody>
            <a:bodyPr wrap="none" anchor="ctr"/>
            <a:lstStyle/>
            <a:p>
              <a:endParaRPr lang="es-MX"/>
            </a:p>
          </p:txBody>
        </p:sp>
        <p:sp>
          <p:nvSpPr>
            <p:cNvPr id="102421" name="Oval 21"/>
            <p:cNvSpPr>
              <a:spLocks noChangeArrowheads="1"/>
            </p:cNvSpPr>
            <p:nvPr/>
          </p:nvSpPr>
          <p:spPr bwMode="auto">
            <a:xfrm>
              <a:off x="4351" y="1864"/>
              <a:ext cx="478" cy="516"/>
            </a:xfrm>
            <a:prstGeom prst="ellipse">
              <a:avLst/>
            </a:prstGeom>
            <a:noFill/>
            <a:ln w="25400">
              <a:solidFill>
                <a:schemeClr val="folHlink"/>
              </a:solidFill>
              <a:miter lim="800000"/>
              <a:headEnd/>
              <a:tailEnd/>
            </a:ln>
            <a:effectLst/>
          </p:spPr>
          <p:txBody>
            <a:bodyPr wrap="none" anchor="ctr"/>
            <a:lstStyle/>
            <a:p>
              <a:endParaRPr lang="es-MX"/>
            </a:p>
          </p:txBody>
        </p:sp>
        <p:sp>
          <p:nvSpPr>
            <p:cNvPr id="102422" name="Text Box 22"/>
            <p:cNvSpPr txBox="1">
              <a:spLocks noChangeArrowheads="1"/>
            </p:cNvSpPr>
            <p:nvPr/>
          </p:nvSpPr>
          <p:spPr bwMode="auto">
            <a:xfrm>
              <a:off x="2918" y="1091"/>
              <a:ext cx="836" cy="332"/>
            </a:xfrm>
            <a:prstGeom prst="rect">
              <a:avLst/>
            </a:prstGeom>
            <a:solidFill>
              <a:schemeClr val="bg1"/>
            </a:solidFill>
            <a:ln w="9525">
              <a:solidFill>
                <a:schemeClr val="tx1"/>
              </a:solidFill>
              <a:miter lim="800000"/>
              <a:headEnd/>
              <a:tailEnd/>
            </a:ln>
            <a:effectLst/>
          </p:spPr>
          <p:txBody>
            <a:bodyPr>
              <a:spAutoFit/>
            </a:bodyPr>
            <a:lstStyle/>
            <a:p>
              <a:r>
                <a:rPr lang="es-ES_tradnl" sz="1400"/>
                <a:t>Hendidura </a:t>
              </a:r>
            </a:p>
            <a:p>
              <a:r>
                <a:rPr lang="es-ES_tradnl" sz="1400"/>
                <a:t>sináptica</a:t>
              </a:r>
              <a:endParaRPr lang="es-ES" sz="1400"/>
            </a:p>
          </p:txBody>
        </p:sp>
        <p:sp>
          <p:nvSpPr>
            <p:cNvPr id="102423" name="Text Box 23"/>
            <p:cNvSpPr txBox="1">
              <a:spLocks noChangeArrowheads="1"/>
            </p:cNvSpPr>
            <p:nvPr/>
          </p:nvSpPr>
          <p:spPr bwMode="auto">
            <a:xfrm>
              <a:off x="4887" y="1872"/>
              <a:ext cx="730" cy="404"/>
            </a:xfrm>
            <a:prstGeom prst="rect">
              <a:avLst/>
            </a:prstGeom>
            <a:noFill/>
            <a:ln w="9525">
              <a:noFill/>
              <a:miter lim="800000"/>
              <a:headEnd/>
              <a:tailEnd/>
            </a:ln>
            <a:effectLst/>
          </p:spPr>
          <p:txBody>
            <a:bodyPr wrap="none">
              <a:spAutoFit/>
            </a:bodyPr>
            <a:lstStyle/>
            <a:p>
              <a:r>
                <a:rPr lang="es-ES_tradnl" sz="1800" b="1" u="sng">
                  <a:solidFill>
                    <a:schemeClr val="folHlink"/>
                  </a:solidFill>
                </a:rPr>
                <a:t>Sinapto-</a:t>
              </a:r>
            </a:p>
            <a:p>
              <a:r>
                <a:rPr lang="es-ES_tradnl" sz="1800" b="1" u="sng">
                  <a:solidFill>
                    <a:schemeClr val="folHlink"/>
                  </a:solidFill>
                </a:rPr>
                <a:t>tagmina</a:t>
              </a:r>
              <a:endParaRPr lang="es-ES" sz="1800" u="sng"/>
            </a:p>
          </p:txBody>
        </p:sp>
      </p:grpSp>
      <p:sp>
        <p:nvSpPr>
          <p:cNvPr id="12" name="11 CuadroTexto"/>
          <p:cNvSpPr txBox="1"/>
          <p:nvPr/>
        </p:nvSpPr>
        <p:spPr>
          <a:xfrm>
            <a:off x="323528" y="6597352"/>
            <a:ext cx="8064896" cy="276999"/>
          </a:xfrm>
          <a:prstGeom prst="rect">
            <a:avLst/>
          </a:prstGeom>
          <a:noFill/>
        </p:spPr>
        <p:txBody>
          <a:bodyPr wrap="square" rtlCol="0">
            <a:spAutoFit/>
          </a:bodyPr>
          <a:lstStyle/>
          <a:p>
            <a:pPr marL="0" lvl="1">
              <a:tabLst>
                <a:tab pos="723900" algn="l"/>
              </a:tabLst>
            </a:pPr>
            <a:r>
              <a:rPr lang="en-GB" sz="1100" dirty="0" smtClean="0">
                <a:latin typeface="Arial" charset="0"/>
                <a:cs typeface="Arial" charset="0"/>
              </a:rPr>
              <a:t>6. Vincent A. “Unravelling the pathogenesis of myasthenia gravis”.  Nat Rev </a:t>
            </a:r>
            <a:r>
              <a:rPr lang="en-GB" sz="1100" dirty="0" err="1" smtClean="0">
                <a:latin typeface="Arial" charset="0"/>
                <a:cs typeface="Arial" charset="0"/>
              </a:rPr>
              <a:t>Immunol</a:t>
            </a:r>
            <a:r>
              <a:rPr lang="en-GB" sz="1100" dirty="0" smtClean="0">
                <a:latin typeface="Arial" charset="0"/>
                <a:cs typeface="Arial" charset="0"/>
              </a:rPr>
              <a:t>. 2002 Oct;2(10):797-804</a:t>
            </a:r>
            <a:r>
              <a:rPr lang="en-GB" sz="1200" dirty="0" smtClean="0">
                <a:latin typeface="Arial" charset="0"/>
                <a:cs typeface="Arial" charset="0"/>
              </a:rPr>
              <a:t>. </a:t>
            </a:r>
            <a:endParaRPr lang="en-US" sz="1200" dirty="0" smtClean="0">
              <a:cs typeface="Times New Roman" pitchFamily="18"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026"/>
          <p:cNvSpPr>
            <a:spLocks noGrp="1" noChangeArrowheads="1"/>
          </p:cNvSpPr>
          <p:nvPr>
            <p:ph type="title"/>
          </p:nvPr>
        </p:nvSpPr>
        <p:spPr/>
        <p:txBody>
          <a:bodyPr/>
          <a:lstStyle/>
          <a:p>
            <a:r>
              <a:rPr lang="es-ES_tradnl" sz="3200" dirty="0"/>
              <a:t>Alteraciones en la </a:t>
            </a:r>
            <a:r>
              <a:rPr lang="es-ES_tradnl" sz="3200" dirty="0" smtClean="0"/>
              <a:t>acetilcolinesterasa</a:t>
            </a:r>
            <a:endParaRPr lang="es-ES" sz="3200" dirty="0"/>
          </a:p>
        </p:txBody>
      </p:sp>
      <p:sp>
        <p:nvSpPr>
          <p:cNvPr id="121859" name="Rectangle 1027"/>
          <p:cNvSpPr>
            <a:spLocks noChangeArrowheads="1"/>
          </p:cNvSpPr>
          <p:nvPr/>
        </p:nvSpPr>
        <p:spPr bwMode="auto">
          <a:xfrm>
            <a:off x="755576" y="1700808"/>
            <a:ext cx="7848600" cy="4693593"/>
          </a:xfrm>
          <a:prstGeom prst="rect">
            <a:avLst/>
          </a:prstGeom>
          <a:noFill/>
          <a:ln w="9525">
            <a:noFill/>
            <a:miter lim="800000"/>
            <a:headEnd/>
            <a:tailEnd/>
          </a:ln>
          <a:effectLst/>
        </p:spPr>
        <p:txBody>
          <a:bodyPr>
            <a:spAutoFit/>
          </a:bodyPr>
          <a:lstStyle/>
          <a:p>
            <a:pPr algn="l">
              <a:lnSpc>
                <a:spcPct val="90000"/>
              </a:lnSpc>
              <a:spcBef>
                <a:spcPct val="50000"/>
              </a:spcBef>
              <a:buClr>
                <a:schemeClr val="folHlink"/>
              </a:buClr>
              <a:buSzPct val="60000"/>
              <a:buFont typeface="Wingdings" pitchFamily="2" charset="2"/>
              <a:buNone/>
            </a:pPr>
            <a:r>
              <a:rPr lang="es-ES_tradnl" sz="2000" b="1" dirty="0">
                <a:solidFill>
                  <a:schemeClr val="folHlink"/>
                </a:solidFill>
              </a:rPr>
              <a:t>Inhibidores de la </a:t>
            </a:r>
            <a:r>
              <a:rPr lang="es-ES_tradnl" sz="2000" b="1" dirty="0" err="1" smtClean="0">
                <a:solidFill>
                  <a:schemeClr val="folHlink"/>
                </a:solidFill>
              </a:rPr>
              <a:t>AChE</a:t>
            </a:r>
            <a:endParaRPr lang="es-ES_tradnl" sz="2000" b="1" dirty="0" smtClean="0">
              <a:solidFill>
                <a:schemeClr val="folHlink"/>
              </a:solidFill>
            </a:endParaRPr>
          </a:p>
          <a:p>
            <a:pPr algn="l">
              <a:lnSpc>
                <a:spcPct val="90000"/>
              </a:lnSpc>
              <a:spcBef>
                <a:spcPct val="50000"/>
              </a:spcBef>
              <a:buClr>
                <a:schemeClr val="folHlink"/>
              </a:buClr>
              <a:buSzPct val="60000"/>
              <a:buFont typeface="Wingdings" pitchFamily="2" charset="2"/>
              <a:buNone/>
            </a:pPr>
            <a:endParaRPr lang="es-ES_tradnl" sz="2000" b="1" dirty="0">
              <a:solidFill>
                <a:schemeClr val="folHlink"/>
              </a:solidFill>
            </a:endParaRPr>
          </a:p>
          <a:p>
            <a:pPr algn="l">
              <a:lnSpc>
                <a:spcPct val="90000"/>
              </a:lnSpc>
              <a:spcBef>
                <a:spcPct val="50000"/>
              </a:spcBef>
              <a:buClr>
                <a:schemeClr val="folHlink"/>
              </a:buClr>
              <a:buSzPct val="60000"/>
              <a:buFont typeface="Wingdings" pitchFamily="2" charset="2"/>
              <a:buNone/>
            </a:pPr>
            <a:r>
              <a:rPr lang="es-ES_tradnl" sz="1600" b="1" dirty="0"/>
              <a:t>Efectos</a:t>
            </a:r>
            <a:r>
              <a:rPr lang="es-ES_tradnl" sz="1600" dirty="0"/>
              <a:t>: dependen de la sinapsis (nicotínica, </a:t>
            </a:r>
            <a:r>
              <a:rPr lang="es-ES_tradnl" sz="1600" dirty="0" err="1"/>
              <a:t>muscarínica</a:t>
            </a:r>
            <a:r>
              <a:rPr lang="es-ES_tradnl" sz="1600" dirty="0"/>
              <a:t> o SNC)</a:t>
            </a:r>
          </a:p>
          <a:p>
            <a:pPr algn="l">
              <a:lnSpc>
                <a:spcPct val="90000"/>
              </a:lnSpc>
              <a:spcBef>
                <a:spcPct val="50000"/>
              </a:spcBef>
              <a:buClr>
                <a:schemeClr val="folHlink"/>
              </a:buClr>
              <a:buSzPct val="60000"/>
              <a:buFont typeface="Wingdings" pitchFamily="2" charset="2"/>
              <a:buNone/>
            </a:pPr>
            <a:r>
              <a:rPr lang="es-ES_tradnl" sz="1600" dirty="0"/>
              <a:t>	Primero potencian y luego bloquean la transmisión sináptica</a:t>
            </a:r>
          </a:p>
          <a:p>
            <a:pPr algn="l">
              <a:lnSpc>
                <a:spcPct val="90000"/>
              </a:lnSpc>
              <a:spcBef>
                <a:spcPct val="50000"/>
              </a:spcBef>
              <a:buClr>
                <a:schemeClr val="folHlink"/>
              </a:buClr>
              <a:buSzPct val="60000"/>
              <a:buFont typeface="Wingdings" pitchFamily="2" charset="2"/>
              <a:buNone/>
            </a:pPr>
            <a:endParaRPr lang="es-ES_tradnl" sz="1600" dirty="0"/>
          </a:p>
          <a:p>
            <a:pPr algn="l">
              <a:spcBef>
                <a:spcPct val="10000"/>
              </a:spcBef>
              <a:buClr>
                <a:schemeClr val="folHlink"/>
              </a:buClr>
              <a:buSzPct val="60000"/>
              <a:buFont typeface="Wingdings" pitchFamily="2" charset="2"/>
              <a:buNone/>
            </a:pPr>
            <a:r>
              <a:rPr lang="es-ES_tradnl" sz="1800" dirty="0">
                <a:solidFill>
                  <a:schemeClr val="folHlink"/>
                </a:solidFill>
              </a:rPr>
              <a:t>    </a:t>
            </a:r>
            <a:r>
              <a:rPr lang="es-ES_tradnl" sz="1600" u="sng" dirty="0"/>
              <a:t>Agentes terapéuticos</a:t>
            </a:r>
            <a:r>
              <a:rPr lang="es-ES_tradnl" sz="1600" dirty="0"/>
              <a:t> (mayor duración EPP</a:t>
            </a:r>
            <a:r>
              <a:rPr lang="es-ES_tradnl" sz="1600" dirty="0" smtClean="0"/>
              <a:t>)</a:t>
            </a:r>
          </a:p>
          <a:p>
            <a:pPr algn="l">
              <a:spcBef>
                <a:spcPct val="10000"/>
              </a:spcBef>
              <a:buClr>
                <a:schemeClr val="folHlink"/>
              </a:buClr>
              <a:buSzPct val="60000"/>
              <a:buFont typeface="Wingdings" pitchFamily="2" charset="2"/>
              <a:buNone/>
            </a:pPr>
            <a:endParaRPr lang="es-ES_tradnl" sz="1600" dirty="0"/>
          </a:p>
          <a:p>
            <a:pPr algn="l">
              <a:spcBef>
                <a:spcPct val="10000"/>
              </a:spcBef>
              <a:buClr>
                <a:schemeClr val="folHlink"/>
              </a:buClr>
              <a:buSzPct val="60000"/>
              <a:buFont typeface="Wingdings" pitchFamily="2" charset="2"/>
              <a:buNone/>
            </a:pPr>
            <a:r>
              <a:rPr lang="es-ES_tradnl" sz="1600" dirty="0"/>
              <a:t>	agentes </a:t>
            </a:r>
            <a:r>
              <a:rPr lang="es-ES_tradnl" sz="1600" dirty="0" err="1"/>
              <a:t>carbamoilantes</a:t>
            </a:r>
            <a:r>
              <a:rPr lang="es-ES_tradnl" sz="1600" dirty="0"/>
              <a:t>: </a:t>
            </a:r>
            <a:r>
              <a:rPr lang="es-ES_tradnl" sz="1600" dirty="0" err="1"/>
              <a:t>Neostigmina</a:t>
            </a:r>
            <a:endParaRPr lang="es-ES_tradnl" sz="1600" dirty="0"/>
          </a:p>
          <a:p>
            <a:pPr algn="l">
              <a:spcBef>
                <a:spcPct val="10000"/>
              </a:spcBef>
              <a:buClr>
                <a:schemeClr val="folHlink"/>
              </a:buClr>
              <a:buSzPct val="60000"/>
              <a:buFont typeface="Wingdings" pitchFamily="2" charset="2"/>
              <a:buNone/>
            </a:pPr>
            <a:r>
              <a:rPr lang="es-ES_tradnl" sz="1600" dirty="0"/>
              <a:t>	inhibidores reversibles:   </a:t>
            </a:r>
            <a:r>
              <a:rPr lang="es-ES_tradnl" sz="1600" dirty="0" err="1"/>
              <a:t>succinilcolina</a:t>
            </a:r>
            <a:endParaRPr lang="es-ES_tradnl" sz="1600" dirty="0"/>
          </a:p>
          <a:p>
            <a:pPr algn="l">
              <a:spcBef>
                <a:spcPct val="10000"/>
              </a:spcBef>
              <a:buClr>
                <a:schemeClr val="folHlink"/>
              </a:buClr>
              <a:buSzPct val="60000"/>
              <a:buFont typeface="Wingdings" pitchFamily="2" charset="2"/>
              <a:buNone/>
            </a:pPr>
            <a:r>
              <a:rPr lang="es-ES_tradnl" sz="1600" dirty="0"/>
              <a:t>			      </a:t>
            </a:r>
            <a:r>
              <a:rPr lang="es-ES_tradnl" sz="1600" dirty="0" err="1" smtClean="0"/>
              <a:t>edrofonium</a:t>
            </a:r>
            <a:endParaRPr lang="es-ES_tradnl" sz="1600" dirty="0" smtClean="0"/>
          </a:p>
          <a:p>
            <a:pPr algn="l">
              <a:spcBef>
                <a:spcPct val="10000"/>
              </a:spcBef>
              <a:buClr>
                <a:schemeClr val="folHlink"/>
              </a:buClr>
              <a:buSzPct val="60000"/>
              <a:buFont typeface="Wingdings" pitchFamily="2" charset="2"/>
              <a:buNone/>
            </a:pPr>
            <a:endParaRPr lang="es-ES_tradnl" sz="1600" dirty="0"/>
          </a:p>
          <a:p>
            <a:pPr marL="190500" lvl="1" algn="l">
              <a:spcBef>
                <a:spcPct val="10000"/>
              </a:spcBef>
              <a:buClr>
                <a:schemeClr val="folHlink"/>
              </a:buClr>
              <a:buSzPct val="60000"/>
              <a:buFont typeface="Wingdings" pitchFamily="2" charset="2"/>
              <a:buNone/>
            </a:pPr>
            <a:r>
              <a:rPr lang="es-ES_tradnl" sz="1600" dirty="0"/>
              <a:t> </a:t>
            </a:r>
            <a:r>
              <a:rPr lang="es-ES_tradnl" sz="1600" u="sng" dirty="0"/>
              <a:t>Compuestos organofosforados</a:t>
            </a:r>
            <a:r>
              <a:rPr lang="es-ES_tradnl" sz="1600" dirty="0"/>
              <a:t>:  inhibidores irreversibles de  </a:t>
            </a:r>
            <a:r>
              <a:rPr lang="es-ES_tradnl" sz="1600" dirty="0" err="1"/>
              <a:t>AChE</a:t>
            </a:r>
            <a:r>
              <a:rPr lang="es-ES_tradnl" sz="1600" dirty="0"/>
              <a:t> y </a:t>
            </a:r>
            <a:r>
              <a:rPr lang="es-ES_tradnl" sz="1600" dirty="0" err="1"/>
              <a:t>BuChE</a:t>
            </a:r>
            <a:endParaRPr lang="es-ES_tradnl" sz="1600" dirty="0"/>
          </a:p>
          <a:p>
            <a:pPr marL="190500" lvl="1" algn="l">
              <a:spcBef>
                <a:spcPct val="10000"/>
              </a:spcBef>
              <a:buClr>
                <a:schemeClr val="folHlink"/>
              </a:buClr>
              <a:buSzPct val="60000"/>
              <a:buFont typeface="Wingdings" pitchFamily="2" charset="2"/>
              <a:buNone/>
            </a:pPr>
            <a:r>
              <a:rPr lang="es-ES_tradnl" sz="1600" dirty="0"/>
              <a:t>	Insecticidas: </a:t>
            </a:r>
            <a:r>
              <a:rPr lang="es-ES_tradnl" sz="1600" dirty="0" err="1"/>
              <a:t>Paration</a:t>
            </a:r>
            <a:r>
              <a:rPr lang="es-ES_tradnl" sz="1600" dirty="0"/>
              <a:t>, </a:t>
            </a:r>
            <a:r>
              <a:rPr lang="es-ES_tradnl" sz="1600" dirty="0" err="1"/>
              <a:t>Paraoxón</a:t>
            </a:r>
            <a:r>
              <a:rPr lang="es-ES_tradnl" sz="1600" dirty="0"/>
              <a:t>, </a:t>
            </a:r>
            <a:r>
              <a:rPr lang="es-ES_tradnl" sz="1600" dirty="0" err="1"/>
              <a:t>Malatión</a:t>
            </a:r>
            <a:r>
              <a:rPr lang="es-ES_tradnl" sz="1600" dirty="0"/>
              <a:t> </a:t>
            </a:r>
          </a:p>
          <a:p>
            <a:pPr algn="l">
              <a:spcBef>
                <a:spcPct val="10000"/>
              </a:spcBef>
              <a:buClr>
                <a:schemeClr val="folHlink"/>
              </a:buClr>
              <a:buSzPct val="60000"/>
              <a:buFont typeface="Wingdings" pitchFamily="2" charset="2"/>
              <a:buNone/>
            </a:pPr>
            <a:r>
              <a:rPr lang="es-ES_tradnl" sz="1600" dirty="0"/>
              <a:t>      	Gases nerviosos: gas Sarín,  gas mostaza</a:t>
            </a:r>
          </a:p>
          <a:p>
            <a:pPr algn="l">
              <a:lnSpc>
                <a:spcPct val="90000"/>
              </a:lnSpc>
              <a:spcBef>
                <a:spcPct val="50000"/>
              </a:spcBef>
              <a:buClr>
                <a:schemeClr val="folHlink"/>
              </a:buClr>
              <a:buSzPct val="60000"/>
              <a:buFont typeface="Wingdings" pitchFamily="2" charset="2"/>
              <a:buNone/>
            </a:pPr>
            <a:endParaRPr lang="es-ES" sz="1800" dirty="0">
              <a:solidFill>
                <a:schemeClr val="folHlink"/>
              </a:solidFill>
            </a:endParaRPr>
          </a:p>
        </p:txBody>
      </p:sp>
      <p:sp>
        <p:nvSpPr>
          <p:cNvPr id="5" name="4 CuadroTexto"/>
          <p:cNvSpPr txBox="1"/>
          <p:nvPr/>
        </p:nvSpPr>
        <p:spPr>
          <a:xfrm>
            <a:off x="251520" y="6525344"/>
            <a:ext cx="8064896" cy="276999"/>
          </a:xfrm>
          <a:prstGeom prst="rect">
            <a:avLst/>
          </a:prstGeom>
          <a:noFill/>
        </p:spPr>
        <p:txBody>
          <a:bodyPr wrap="square" rtlCol="0">
            <a:spAutoFit/>
          </a:bodyPr>
          <a:lstStyle/>
          <a:p>
            <a:pPr marL="0" lvl="1">
              <a:tabLst>
                <a:tab pos="723900" algn="l"/>
              </a:tabLst>
            </a:pPr>
            <a:r>
              <a:rPr lang="en-GB" sz="1100" dirty="0" smtClean="0">
                <a:latin typeface="Arial" charset="0"/>
                <a:cs typeface="Arial" charset="0"/>
              </a:rPr>
              <a:t>6. Vincent A. “Unravelling the pathogenesis of myasthenia gravis”.  Nat Rev </a:t>
            </a:r>
            <a:r>
              <a:rPr lang="en-GB" sz="1100" dirty="0" err="1" smtClean="0">
                <a:latin typeface="Arial" charset="0"/>
                <a:cs typeface="Arial" charset="0"/>
              </a:rPr>
              <a:t>Immunol</a:t>
            </a:r>
            <a:r>
              <a:rPr lang="en-GB" sz="1100" dirty="0" smtClean="0">
                <a:latin typeface="Arial" charset="0"/>
                <a:cs typeface="Arial" charset="0"/>
              </a:rPr>
              <a:t>. 2002 Oct;2(10):797-804</a:t>
            </a:r>
            <a:r>
              <a:rPr lang="en-GB" sz="1200" dirty="0" smtClean="0">
                <a:latin typeface="Arial" charset="0"/>
                <a:cs typeface="Arial" charset="0"/>
              </a:rPr>
              <a:t>. </a:t>
            </a:r>
            <a:endParaRPr lang="en-US" sz="1200" dirty="0" smtClean="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1a"/>
          <p:cNvPicPr>
            <a:picLocks noChangeAspect="1" noChangeArrowheads="1"/>
          </p:cNvPicPr>
          <p:nvPr/>
        </p:nvPicPr>
        <p:blipFill>
          <a:blip r:embed="rId2" cstate="print"/>
          <a:srcRect/>
          <a:stretch>
            <a:fillRect/>
          </a:stretch>
        </p:blipFill>
        <p:spPr bwMode="auto">
          <a:xfrm>
            <a:off x="755576" y="548680"/>
            <a:ext cx="7776864" cy="5758427"/>
          </a:xfrm>
          <a:prstGeom prst="rect">
            <a:avLst/>
          </a:prstGeom>
          <a:noFill/>
        </p:spPr>
      </p:pic>
      <p:sp>
        <p:nvSpPr>
          <p:cNvPr id="3" name="2 Rectángulo redondeado"/>
          <p:cNvSpPr/>
          <p:nvPr/>
        </p:nvSpPr>
        <p:spPr>
          <a:xfrm>
            <a:off x="6012160" y="2492896"/>
            <a:ext cx="1008112" cy="432048"/>
          </a:xfrm>
          <a:prstGeom prst="round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Rectángulo redondeado"/>
          <p:cNvSpPr/>
          <p:nvPr/>
        </p:nvSpPr>
        <p:spPr>
          <a:xfrm>
            <a:off x="2195736" y="3140968"/>
            <a:ext cx="2808312" cy="2448272"/>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Rectángulo redondeado"/>
          <p:cNvSpPr/>
          <p:nvPr/>
        </p:nvSpPr>
        <p:spPr>
          <a:xfrm>
            <a:off x="1043608" y="1484784"/>
            <a:ext cx="1584176" cy="504056"/>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texto"/>
          <p:cNvSpPr>
            <a:spLocks noGrp="1"/>
          </p:cNvSpPr>
          <p:nvPr>
            <p:ph type="body" sz="half" idx="1"/>
          </p:nvPr>
        </p:nvSpPr>
        <p:spPr/>
        <p:txBody>
          <a:bodyPr/>
          <a:lstStyle/>
          <a:p>
            <a:endParaRPr lang="es-MX"/>
          </a:p>
        </p:txBody>
      </p:sp>
      <p:sp>
        <p:nvSpPr>
          <p:cNvPr id="4" name="3 Marcador de imágenes prediseñadas"/>
          <p:cNvSpPr>
            <a:spLocks noGrp="1"/>
          </p:cNvSpPr>
          <p:nvPr>
            <p:ph type="clipArt" sz="half" idx="2"/>
          </p:nvPr>
        </p:nvSpPr>
        <p:spPr/>
      </p:sp>
      <p:pic>
        <p:nvPicPr>
          <p:cNvPr id="98306" name="Picture 2" descr="http://www.iqb.es/monografia/diseases/miastenia/congenitas.gif"/>
          <p:cNvPicPr>
            <a:picLocks noChangeAspect="1" noChangeArrowheads="1"/>
          </p:cNvPicPr>
          <p:nvPr/>
        </p:nvPicPr>
        <p:blipFill>
          <a:blip r:embed="rId2" cstate="print"/>
          <a:srcRect/>
          <a:stretch>
            <a:fillRect/>
          </a:stretch>
        </p:blipFill>
        <p:spPr bwMode="auto">
          <a:xfrm>
            <a:off x="179512" y="548680"/>
            <a:ext cx="8712968" cy="5895950"/>
          </a:xfrm>
          <a:prstGeom prst="rect">
            <a:avLst/>
          </a:prstGeom>
          <a:noFill/>
        </p:spPr>
      </p:pic>
      <p:sp>
        <p:nvSpPr>
          <p:cNvPr id="6" name="5 CuadroTexto"/>
          <p:cNvSpPr txBox="1"/>
          <p:nvPr/>
        </p:nvSpPr>
        <p:spPr>
          <a:xfrm>
            <a:off x="251520" y="6525344"/>
            <a:ext cx="8064896" cy="276999"/>
          </a:xfrm>
          <a:prstGeom prst="rect">
            <a:avLst/>
          </a:prstGeom>
          <a:noFill/>
        </p:spPr>
        <p:txBody>
          <a:bodyPr wrap="square" rtlCol="0">
            <a:spAutoFit/>
          </a:bodyPr>
          <a:lstStyle/>
          <a:p>
            <a:pPr marL="0" lvl="1">
              <a:tabLst>
                <a:tab pos="723900" algn="l"/>
              </a:tabLst>
            </a:pPr>
            <a:r>
              <a:rPr lang="en-GB" sz="1100" dirty="0" smtClean="0">
                <a:latin typeface="Arial" charset="0"/>
                <a:cs typeface="Arial" charset="0"/>
              </a:rPr>
              <a:t>6. Vincent A. “Unravelling the pathogenesis of myasthenia gravis”.  Nat Rev </a:t>
            </a:r>
            <a:r>
              <a:rPr lang="en-GB" sz="1100" dirty="0" err="1" smtClean="0">
                <a:latin typeface="Arial" charset="0"/>
                <a:cs typeface="Arial" charset="0"/>
              </a:rPr>
              <a:t>Immunol</a:t>
            </a:r>
            <a:r>
              <a:rPr lang="en-GB" sz="1100" dirty="0" smtClean="0">
                <a:latin typeface="Arial" charset="0"/>
                <a:cs typeface="Arial" charset="0"/>
              </a:rPr>
              <a:t>. 2002 Oct;2(10):797-804</a:t>
            </a:r>
            <a:r>
              <a:rPr lang="en-GB" sz="1200" dirty="0" smtClean="0">
                <a:latin typeface="Arial" charset="0"/>
                <a:cs typeface="Arial" charset="0"/>
              </a:rPr>
              <a:t>. </a:t>
            </a:r>
            <a:endParaRPr lang="en-US" sz="1200" dirty="0" smtClean="0">
              <a:cs typeface="Times New Roman" pitchFamily="18"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Bibliografía</a:t>
            </a:r>
            <a:endParaRPr lang="es-MX" dirty="0"/>
          </a:p>
        </p:txBody>
      </p:sp>
      <p:sp>
        <p:nvSpPr>
          <p:cNvPr id="3" name="2 Marcador de contenido"/>
          <p:cNvSpPr>
            <a:spLocks noGrp="1"/>
          </p:cNvSpPr>
          <p:nvPr>
            <p:ph sz="quarter" idx="1"/>
          </p:nvPr>
        </p:nvSpPr>
        <p:spPr/>
        <p:txBody>
          <a:bodyPr>
            <a:normAutofit fontScale="85000" lnSpcReduction="20000"/>
          </a:bodyPr>
          <a:lstStyle/>
          <a:p>
            <a:pPr marL="342900" indent="-342900" algn="just">
              <a:buFont typeface="+mj-lt"/>
              <a:buAutoNum type="arabicPeriod"/>
            </a:pPr>
            <a:r>
              <a:rPr lang="es-MX" sz="2000" dirty="0" smtClean="0"/>
              <a:t>Harrison. Principios de Medicina Interna. Miastenia grave. McGraw-Hill-Interamericana</a:t>
            </a:r>
          </a:p>
          <a:p>
            <a:pPr marL="342900" indent="-342900" algn="just">
              <a:buFont typeface="+mj-lt"/>
              <a:buAutoNum type="arabicPeriod"/>
            </a:pPr>
            <a:endParaRPr lang="es-MX" sz="2000" dirty="0" smtClean="0"/>
          </a:p>
          <a:p>
            <a:pPr marL="342900" indent="-342900" algn="just">
              <a:buFont typeface="+mj-lt"/>
              <a:buAutoNum type="arabicPeriod"/>
            </a:pPr>
            <a:r>
              <a:rPr lang="es-MX" sz="2000" dirty="0" err="1" smtClean="0"/>
              <a:t>Drachman</a:t>
            </a:r>
            <a:r>
              <a:rPr lang="es-MX" sz="2000" dirty="0" smtClean="0"/>
              <a:t> DB. Miastenia </a:t>
            </a:r>
            <a:r>
              <a:rPr lang="es-MX" sz="2000" dirty="0" err="1" smtClean="0"/>
              <a:t>Gravis</a:t>
            </a:r>
            <a:r>
              <a:rPr lang="es-MX" sz="2000" dirty="0" smtClean="0"/>
              <a:t>. N </a:t>
            </a:r>
            <a:r>
              <a:rPr lang="es-MX" sz="2000" dirty="0" err="1" smtClean="0"/>
              <a:t>Engl</a:t>
            </a:r>
            <a:r>
              <a:rPr lang="es-MX" sz="2000" dirty="0" smtClean="0"/>
              <a:t>. </a:t>
            </a:r>
            <a:r>
              <a:rPr lang="es-MX" sz="2000" dirty="0" err="1" smtClean="0"/>
              <a:t>Med</a:t>
            </a:r>
            <a:r>
              <a:rPr lang="es-MX" sz="2000" dirty="0" smtClean="0"/>
              <a:t>. 1994, 330:1797-810</a:t>
            </a:r>
          </a:p>
          <a:p>
            <a:pPr marL="342900" indent="-342900" algn="just">
              <a:buFont typeface="+mj-lt"/>
              <a:buAutoNum type="arabicPeriod"/>
            </a:pPr>
            <a:endParaRPr lang="es-MX" sz="2000" dirty="0" smtClean="0"/>
          </a:p>
          <a:p>
            <a:pPr marL="342900" indent="-342900" algn="just">
              <a:buFont typeface="+mj-lt"/>
              <a:buAutoNum type="arabicPeriod"/>
            </a:pPr>
            <a:r>
              <a:rPr lang="es-MX" sz="2000" dirty="0" smtClean="0"/>
              <a:t>Phillips, LH. La epidemiología de la miastenia </a:t>
            </a:r>
            <a:r>
              <a:rPr lang="es-MX" sz="2000" dirty="0" err="1" smtClean="0"/>
              <a:t>gravis</a:t>
            </a:r>
            <a:r>
              <a:rPr lang="es-MX" sz="2000" dirty="0" smtClean="0"/>
              <a:t>. </a:t>
            </a:r>
            <a:r>
              <a:rPr lang="es-MX" sz="2000" dirty="0" err="1" smtClean="0"/>
              <a:t>Semin</a:t>
            </a:r>
            <a:r>
              <a:rPr lang="es-MX" sz="2000" dirty="0" smtClean="0"/>
              <a:t> </a:t>
            </a:r>
            <a:r>
              <a:rPr lang="es-MX" sz="2000" dirty="0" err="1" smtClean="0"/>
              <a:t>Neurol</a:t>
            </a:r>
            <a:r>
              <a:rPr lang="es-MX" sz="2000" dirty="0" smtClean="0"/>
              <a:t> 2004; 24:17</a:t>
            </a:r>
            <a:r>
              <a:rPr lang="es-MX" sz="1400" u="sng" dirty="0" smtClean="0"/>
              <a:t>.</a:t>
            </a:r>
          </a:p>
          <a:p>
            <a:pPr marL="342900" indent="-342900" algn="just">
              <a:buFont typeface="+mj-lt"/>
              <a:buAutoNum type="arabicPeriod"/>
            </a:pPr>
            <a:endParaRPr lang="es-MX" sz="1400" dirty="0" smtClean="0"/>
          </a:p>
          <a:p>
            <a:pPr marL="342900" indent="-342900" algn="just">
              <a:buFont typeface="+mj-lt"/>
              <a:buAutoNum type="arabicPeriod"/>
            </a:pPr>
            <a:r>
              <a:rPr lang="es-MX" sz="2000" dirty="0" err="1" smtClean="0"/>
              <a:t>Keesey</a:t>
            </a:r>
            <a:r>
              <a:rPr lang="es-MX" sz="2000" dirty="0" smtClean="0"/>
              <a:t>, JC. Evaluación clínica y </a:t>
            </a:r>
            <a:r>
              <a:rPr lang="es-MX" sz="2000" dirty="0" err="1" smtClean="0"/>
              <a:t>manjeo</a:t>
            </a:r>
            <a:r>
              <a:rPr lang="es-MX" sz="2000" dirty="0" smtClean="0"/>
              <a:t> de la miastenia </a:t>
            </a:r>
            <a:r>
              <a:rPr lang="es-MX" sz="2000" dirty="0" err="1" smtClean="0"/>
              <a:t>gravis</a:t>
            </a:r>
            <a:r>
              <a:rPr lang="es-MX" sz="2000" dirty="0" smtClean="0"/>
              <a:t>. Muscular del nervio de 2004; 29:484 </a:t>
            </a:r>
          </a:p>
          <a:p>
            <a:pPr marL="342900" indent="-342900" algn="just">
              <a:buFont typeface="+mj-lt"/>
              <a:buAutoNum type="arabicPeriod"/>
            </a:pPr>
            <a:endParaRPr lang="es-MX" sz="2000" dirty="0" smtClean="0"/>
          </a:p>
          <a:p>
            <a:pPr marL="342900" indent="-342900" algn="just">
              <a:buFont typeface="+mj-lt"/>
              <a:buAutoNum type="arabicPeriod"/>
            </a:pPr>
            <a:r>
              <a:rPr lang="es-MX" sz="2000" dirty="0" smtClean="0"/>
              <a:t>Sanders, DB, El-Salem, K, </a:t>
            </a:r>
            <a:r>
              <a:rPr lang="es-MX" sz="2000" dirty="0" err="1" smtClean="0"/>
              <a:t>Massey</a:t>
            </a:r>
            <a:r>
              <a:rPr lang="es-MX" sz="2000" dirty="0" smtClean="0"/>
              <a:t>, JM, et al. </a:t>
            </a:r>
            <a:r>
              <a:rPr lang="es-MX" sz="2000" dirty="0" err="1" smtClean="0"/>
              <a:t>Clinical</a:t>
            </a:r>
            <a:r>
              <a:rPr lang="es-MX" sz="2000" dirty="0" smtClean="0"/>
              <a:t> </a:t>
            </a:r>
            <a:r>
              <a:rPr lang="es-MX" sz="2000" dirty="0" err="1" smtClean="0"/>
              <a:t>aspects</a:t>
            </a:r>
            <a:r>
              <a:rPr lang="es-MX" sz="2000" dirty="0" smtClean="0"/>
              <a:t> of </a:t>
            </a:r>
            <a:r>
              <a:rPr lang="es-MX" sz="2000" dirty="0" err="1" smtClean="0"/>
              <a:t>MuSK</a:t>
            </a:r>
            <a:r>
              <a:rPr lang="es-MX" sz="2000" dirty="0" smtClean="0"/>
              <a:t> </a:t>
            </a:r>
            <a:r>
              <a:rPr lang="es-MX" sz="2000" dirty="0" err="1" smtClean="0"/>
              <a:t>antibody</a:t>
            </a:r>
            <a:r>
              <a:rPr lang="es-MX" sz="2000" dirty="0" smtClean="0"/>
              <a:t> positive </a:t>
            </a:r>
            <a:r>
              <a:rPr lang="es-MX" sz="2000" dirty="0" err="1" smtClean="0"/>
              <a:t>seronegative</a:t>
            </a:r>
            <a:r>
              <a:rPr lang="es-MX" sz="2000" dirty="0" smtClean="0"/>
              <a:t> MG. </a:t>
            </a:r>
            <a:r>
              <a:rPr lang="es-MX" sz="2000" dirty="0" err="1" smtClean="0"/>
              <a:t>Neurology</a:t>
            </a:r>
            <a:r>
              <a:rPr lang="es-MX" sz="2000" dirty="0" smtClean="0"/>
              <a:t> 2003; 60:1978.</a:t>
            </a:r>
          </a:p>
          <a:p>
            <a:pPr marL="342900" indent="-342900" algn="just">
              <a:buFont typeface="+mj-lt"/>
              <a:buAutoNum type="arabicPeriod"/>
            </a:pPr>
            <a:endParaRPr lang="en-GB" sz="2000" dirty="0" smtClean="0">
              <a:cs typeface="Arial" charset="0"/>
            </a:endParaRPr>
          </a:p>
          <a:p>
            <a:pPr marL="342900" indent="-342900" algn="just">
              <a:buFont typeface="+mj-lt"/>
              <a:buAutoNum type="arabicPeriod"/>
            </a:pPr>
            <a:r>
              <a:rPr lang="en-GB" sz="2000" dirty="0" smtClean="0">
                <a:cs typeface="Arial" charset="0"/>
              </a:rPr>
              <a:t>Vincent A. “Unravelling the pathogenesis of myasthenia gravis”.  Nat Rev </a:t>
            </a:r>
            <a:r>
              <a:rPr lang="en-GB" sz="2000" dirty="0" err="1" smtClean="0">
                <a:cs typeface="Arial" charset="0"/>
              </a:rPr>
              <a:t>Immunol</a:t>
            </a:r>
            <a:r>
              <a:rPr lang="en-GB" sz="2000" dirty="0" smtClean="0">
                <a:cs typeface="Arial" charset="0"/>
              </a:rPr>
              <a:t>. 2002 Oct;2(10):797-804</a:t>
            </a:r>
          </a:p>
          <a:p>
            <a:pPr marL="342900" indent="-342900" algn="just">
              <a:buFont typeface="+mj-lt"/>
              <a:buAutoNum type="arabicPeriod"/>
            </a:pPr>
            <a:endParaRPr lang="en-GB" sz="2000" dirty="0" smtClean="0">
              <a:cs typeface="Arial" charset="0"/>
            </a:endParaRPr>
          </a:p>
          <a:p>
            <a:pPr marL="342900" indent="-342900" algn="just">
              <a:buFont typeface="+mj-lt"/>
              <a:buAutoNum type="arabicPeriod"/>
            </a:pPr>
            <a:r>
              <a:rPr lang="es-MX" sz="1900" dirty="0" smtClean="0"/>
              <a:t>http://uptodate/contents/clinical-manifestations-of-myasthenia </a:t>
            </a:r>
            <a:r>
              <a:rPr lang="es-MX" sz="1900" dirty="0" err="1" smtClean="0"/>
              <a:t>gravis</a:t>
            </a:r>
            <a:endParaRPr lang="en-GB" sz="1900" dirty="0" smtClean="0">
              <a:cs typeface="Arial" charset="0"/>
            </a:endParaRPr>
          </a:p>
          <a:p>
            <a:pPr marL="342900" indent="-342900" algn="just">
              <a:buFont typeface="+mj-lt"/>
              <a:buAutoNum type="arabicPeriod"/>
            </a:pPr>
            <a:endParaRPr lang="es-MX" sz="2000" dirty="0" smtClean="0"/>
          </a:p>
          <a:p>
            <a:pPr marL="274320" lvl="1" indent="-274320">
              <a:spcBef>
                <a:spcPts val="580"/>
              </a:spcBef>
              <a:buClr>
                <a:schemeClr val="accent1"/>
              </a:buClr>
            </a:pPr>
            <a:endParaRPr lang="en-US" sz="1200" dirty="0" smtClean="0">
              <a:cs typeface="Times New Roman" pitchFamily="18" charset="0"/>
            </a:endParaRPr>
          </a:p>
          <a:p>
            <a:endParaRPr lang="es-MX"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Bibliografía</a:t>
            </a:r>
            <a:endParaRPr lang="es-MX" dirty="0"/>
          </a:p>
        </p:txBody>
      </p:sp>
      <p:sp>
        <p:nvSpPr>
          <p:cNvPr id="3" name="2 Marcador de contenido"/>
          <p:cNvSpPr>
            <a:spLocks noGrp="1"/>
          </p:cNvSpPr>
          <p:nvPr>
            <p:ph sz="quarter" idx="1"/>
          </p:nvPr>
        </p:nvSpPr>
        <p:spPr/>
        <p:txBody>
          <a:bodyPr>
            <a:normAutofit/>
          </a:bodyPr>
          <a:lstStyle/>
          <a:p>
            <a:pPr marL="457200" indent="-457200" algn="just">
              <a:buFont typeface="+mj-lt"/>
              <a:buAutoNum type="arabicPeriod" startAt="8"/>
            </a:pPr>
            <a:r>
              <a:rPr lang="es-MX" sz="2000" dirty="0" err="1" smtClean="0"/>
              <a:t>Jaretzki</a:t>
            </a:r>
            <a:r>
              <a:rPr lang="es-MX" sz="2000" dirty="0" smtClean="0"/>
              <a:t>, A III, </a:t>
            </a:r>
            <a:r>
              <a:rPr lang="es-MX" sz="2000" dirty="0" err="1" smtClean="0"/>
              <a:t>Barohn</a:t>
            </a:r>
            <a:r>
              <a:rPr lang="es-MX" sz="2000" dirty="0" smtClean="0"/>
              <a:t>, R, et al. </a:t>
            </a:r>
            <a:r>
              <a:rPr lang="en-US" sz="2000" dirty="0" smtClean="0"/>
              <a:t>Myasthenia gravis: recommendations for clinical research standards. </a:t>
            </a:r>
            <a:r>
              <a:rPr lang="es-MX" sz="2000" i="1" dirty="0" smtClean="0"/>
              <a:t>Ann </a:t>
            </a:r>
            <a:r>
              <a:rPr lang="es-MX" sz="2000" i="1" dirty="0" err="1" smtClean="0"/>
              <a:t>Thorac</a:t>
            </a:r>
            <a:r>
              <a:rPr lang="es-MX" sz="2000" i="1" dirty="0" smtClean="0"/>
              <a:t> </a:t>
            </a:r>
            <a:r>
              <a:rPr lang="es-MX" sz="2000" i="1" dirty="0" err="1" smtClean="0"/>
              <a:t>Surg</a:t>
            </a:r>
            <a:r>
              <a:rPr lang="es-MX" sz="2000" i="1" dirty="0" smtClean="0"/>
              <a:t> 2000;70:327-334</a:t>
            </a:r>
          </a:p>
          <a:p>
            <a:pPr marL="457200" indent="-457200" algn="just">
              <a:buFont typeface="+mj-lt"/>
              <a:buAutoNum type="arabicPeriod" startAt="8"/>
            </a:pPr>
            <a:endParaRPr lang="en-US" sz="2000" dirty="0" smtClean="0"/>
          </a:p>
          <a:p>
            <a:pPr marL="457200" indent="-457200" algn="just">
              <a:buFont typeface="+mj-lt"/>
              <a:buAutoNum type="arabicPeriod" startAt="8"/>
            </a:pPr>
            <a:r>
              <a:rPr lang="es-MX" sz="2000" dirty="0" err="1" smtClean="0"/>
              <a:t>Autoimmune</a:t>
            </a:r>
            <a:r>
              <a:rPr lang="es-MX" sz="2000" dirty="0" smtClean="0"/>
              <a:t> </a:t>
            </a:r>
            <a:r>
              <a:rPr lang="es-MX" sz="2000" dirty="0" err="1" smtClean="0"/>
              <a:t>myasthenia</a:t>
            </a:r>
            <a:r>
              <a:rPr lang="es-MX" sz="2000" dirty="0" smtClean="0"/>
              <a:t> </a:t>
            </a:r>
            <a:r>
              <a:rPr lang="es-MX" sz="2000" dirty="0" err="1" smtClean="0"/>
              <a:t>gravis</a:t>
            </a:r>
            <a:r>
              <a:rPr lang="es-MX" sz="2000" dirty="0" smtClean="0"/>
              <a:t>: </a:t>
            </a:r>
            <a:r>
              <a:rPr lang="es-MX" sz="2000" dirty="0" err="1" smtClean="0"/>
              <a:t>emerging</a:t>
            </a:r>
            <a:r>
              <a:rPr lang="es-MX" sz="2000" dirty="0" smtClean="0"/>
              <a:t> </a:t>
            </a:r>
            <a:r>
              <a:rPr lang="es-MX" sz="2000" dirty="0" err="1" smtClean="0"/>
              <a:t>clinical</a:t>
            </a:r>
            <a:r>
              <a:rPr lang="es-MX" sz="2000" dirty="0" smtClean="0"/>
              <a:t> and </a:t>
            </a:r>
            <a:r>
              <a:rPr lang="es-MX" sz="2000" dirty="0" err="1" smtClean="0"/>
              <a:t>biological</a:t>
            </a:r>
            <a:r>
              <a:rPr lang="es-MX" sz="2000" dirty="0" smtClean="0"/>
              <a:t> </a:t>
            </a:r>
            <a:r>
              <a:rPr lang="es-MX" sz="2000" dirty="0" err="1" smtClean="0"/>
              <a:t>heterogeneity</a:t>
            </a:r>
            <a:r>
              <a:rPr lang="es-MX" sz="2000" dirty="0" smtClean="0"/>
              <a:t>. </a:t>
            </a:r>
            <a:r>
              <a:rPr lang="it-IT" sz="2000" dirty="0" smtClean="0"/>
              <a:t>Matthew N Meriggioli MD, Donald B Sanders MD. </a:t>
            </a:r>
            <a:r>
              <a:rPr lang="en-US" sz="2000" i="1" dirty="0" smtClean="0"/>
              <a:t>The Lancet </a:t>
            </a:r>
            <a:r>
              <a:rPr lang="en-US" sz="2000" i="1" dirty="0" err="1" smtClean="0"/>
              <a:t>Neurology</a:t>
            </a:r>
            <a:r>
              <a:rPr lang="en-US" sz="2000" dirty="0" err="1" smtClean="0"/>
              <a:t>,Vol</a:t>
            </a:r>
            <a:r>
              <a:rPr lang="en-US" sz="2000" dirty="0" smtClean="0"/>
              <a:t>. 8 No. 5 pp 475-490</a:t>
            </a:r>
          </a:p>
          <a:p>
            <a:pPr marL="457200" indent="-457200" algn="just">
              <a:buFont typeface="+mj-lt"/>
              <a:buAutoNum type="arabicPeriod" startAt="8"/>
            </a:pPr>
            <a:endParaRPr lang="en-US" sz="2000" dirty="0" smtClean="0"/>
          </a:p>
          <a:p>
            <a:pPr marL="457200" indent="-457200" algn="just">
              <a:buFont typeface="+mj-lt"/>
              <a:buAutoNum type="arabicPeriod" startAt="8"/>
            </a:pPr>
            <a:r>
              <a:rPr lang="es-MX" sz="2000" dirty="0" err="1" smtClean="0"/>
              <a:t>Bershad</a:t>
            </a:r>
            <a:r>
              <a:rPr lang="es-MX" sz="2000" dirty="0" smtClean="0"/>
              <a:t> EM, </a:t>
            </a:r>
            <a:r>
              <a:rPr lang="es-MX" sz="2000" dirty="0" err="1" smtClean="0"/>
              <a:t>Feen</a:t>
            </a:r>
            <a:r>
              <a:rPr lang="es-MX" sz="2000" dirty="0" smtClean="0"/>
              <a:t> ES, Suarez JI. </a:t>
            </a:r>
            <a:r>
              <a:rPr lang="es-MX" sz="2000" dirty="0" err="1" smtClean="0"/>
              <a:t>Myasthenia</a:t>
            </a:r>
            <a:r>
              <a:rPr lang="es-MX" sz="2000" dirty="0" smtClean="0"/>
              <a:t> </a:t>
            </a:r>
            <a:r>
              <a:rPr lang="es-MX" sz="2000" dirty="0" err="1" smtClean="0"/>
              <a:t>gravis</a:t>
            </a:r>
            <a:r>
              <a:rPr lang="es-MX" sz="2000" dirty="0" smtClean="0"/>
              <a:t> crisis. </a:t>
            </a:r>
            <a:r>
              <a:rPr lang="es-MX" sz="2000" i="1" dirty="0" smtClean="0"/>
              <a:t>South </a:t>
            </a:r>
            <a:r>
              <a:rPr lang="es-MX" sz="2000" i="1" dirty="0" err="1" smtClean="0"/>
              <a:t>Med</a:t>
            </a:r>
            <a:r>
              <a:rPr lang="es-MX" sz="2000" i="1" dirty="0" smtClean="0"/>
              <a:t> J. 2008; 101(1): </a:t>
            </a:r>
            <a:r>
              <a:rPr lang="es-MX" sz="2000" dirty="0" smtClean="0"/>
              <a:t>63-9.</a:t>
            </a:r>
          </a:p>
          <a:p>
            <a:pPr marL="457200" indent="-457200" algn="just">
              <a:buFont typeface="+mj-lt"/>
              <a:buAutoNum type="arabicPeriod" startAt="8"/>
            </a:pPr>
            <a:endParaRPr lang="es-MX" sz="2000" dirty="0" smtClean="0"/>
          </a:p>
          <a:p>
            <a:pPr marL="457200" indent="-457200" algn="just">
              <a:buFont typeface="+mj-lt"/>
              <a:buAutoNum type="arabicPeriod" startAt="8"/>
            </a:pPr>
            <a:r>
              <a:rPr lang="es-MX" sz="2000" dirty="0" err="1" smtClean="0"/>
              <a:t>Gajdos</a:t>
            </a:r>
            <a:r>
              <a:rPr lang="es-MX" sz="2000" dirty="0" smtClean="0"/>
              <a:t> P, </a:t>
            </a:r>
            <a:r>
              <a:rPr lang="es-MX" sz="2000" dirty="0" err="1" smtClean="0"/>
              <a:t>Chevret</a:t>
            </a:r>
            <a:r>
              <a:rPr lang="es-MX" sz="2000" dirty="0" smtClean="0"/>
              <a:t> S, </a:t>
            </a:r>
            <a:r>
              <a:rPr lang="es-MX" sz="2000" dirty="0" err="1" smtClean="0"/>
              <a:t>Toyka</a:t>
            </a:r>
            <a:r>
              <a:rPr lang="es-MX" sz="2000" dirty="0" smtClean="0"/>
              <a:t> K. Inmunoglobulina intravenosa para la miastenia </a:t>
            </a:r>
            <a:r>
              <a:rPr lang="es-MX" sz="2000" dirty="0" err="1" smtClean="0"/>
              <a:t>gravis</a:t>
            </a:r>
            <a:r>
              <a:rPr lang="es-MX" sz="2000" dirty="0" smtClean="0"/>
              <a:t> (Revisión Cochrane traducida). En: </a:t>
            </a:r>
            <a:r>
              <a:rPr lang="es-MX" sz="2000" i="1" dirty="0" smtClean="0"/>
              <a:t>La Biblioteca Cochrane Plus, 2008 Número </a:t>
            </a:r>
            <a:r>
              <a:rPr lang="es-MX" sz="2000" dirty="0" smtClean="0"/>
              <a:t>4. Oxford: </a:t>
            </a:r>
            <a:r>
              <a:rPr lang="es-MX" sz="2000" dirty="0" err="1" smtClean="0"/>
              <a:t>Update</a:t>
            </a:r>
            <a:r>
              <a:rPr lang="es-MX" sz="2000" dirty="0" smtClean="0"/>
              <a:t> Software Ltd.</a:t>
            </a:r>
            <a:endParaRPr lang="it-IT" sz="2000" dirty="0" smtClean="0"/>
          </a:p>
          <a:p>
            <a:pPr marL="274320" lvl="1" indent="-274320">
              <a:spcBef>
                <a:spcPts val="580"/>
              </a:spcBef>
              <a:buClr>
                <a:schemeClr val="accent1"/>
              </a:buClr>
            </a:pPr>
            <a:endParaRPr lang="en-US" sz="1200" dirty="0" smtClean="0">
              <a:cs typeface="Times New Roman" pitchFamily="18" charset="0"/>
            </a:endParaRPr>
          </a:p>
          <a:p>
            <a:endParaRPr lang="es-MX"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Fisiopatología</a:t>
            </a:r>
            <a:endParaRPr lang="es-MX" dirty="0"/>
          </a:p>
        </p:txBody>
      </p:sp>
      <p:pic>
        <p:nvPicPr>
          <p:cNvPr id="2050" name="Picture 2"/>
          <p:cNvPicPr>
            <a:picLocks noGrp="1" noChangeAspect="1" noChangeArrowheads="1"/>
          </p:cNvPicPr>
          <p:nvPr>
            <p:ph sz="quarter" idx="1"/>
          </p:nvPr>
        </p:nvPicPr>
        <p:blipFill>
          <a:blip r:embed="rId3" cstate="print"/>
          <a:srcRect/>
          <a:stretch>
            <a:fillRect/>
          </a:stretch>
        </p:blipFill>
        <p:spPr bwMode="auto">
          <a:xfrm>
            <a:off x="771067" y="1737320"/>
            <a:ext cx="7761373" cy="4572000"/>
          </a:xfrm>
          <a:prstGeom prst="rect">
            <a:avLst/>
          </a:prstGeom>
          <a:noFill/>
          <a:ln w="9525">
            <a:noFill/>
            <a:miter lim="800000"/>
            <a:headEnd/>
            <a:tailEnd/>
          </a:ln>
        </p:spPr>
      </p:pic>
      <p:sp>
        <p:nvSpPr>
          <p:cNvPr id="5" name="4 Rectángulo"/>
          <p:cNvSpPr/>
          <p:nvPr/>
        </p:nvSpPr>
        <p:spPr>
          <a:xfrm>
            <a:off x="4644008" y="4869160"/>
            <a:ext cx="3960440"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El </a:t>
            </a:r>
            <a:r>
              <a:rPr lang="es-MX" dirty="0"/>
              <a:t>receptor </a:t>
            </a:r>
            <a:r>
              <a:rPr lang="es-MX" dirty="0" smtClean="0"/>
              <a:t>nicotínico de </a:t>
            </a:r>
            <a:r>
              <a:rPr lang="es-MX" dirty="0"/>
              <a:t>la </a:t>
            </a:r>
            <a:r>
              <a:rPr lang="es-MX" dirty="0" err="1"/>
              <a:t>acetilcolina</a:t>
            </a:r>
            <a:r>
              <a:rPr lang="es-MX" dirty="0" smtClean="0"/>
              <a:t>. </a:t>
            </a:r>
            <a:r>
              <a:rPr lang="es-MX" dirty="0"/>
              <a:t>del músculo esquelético es el objetivo de la respuesta autoinmune en la miastenia </a:t>
            </a:r>
            <a:r>
              <a:rPr lang="es-MX" dirty="0" err="1"/>
              <a:t>gravis</a:t>
            </a:r>
            <a:r>
              <a:rPr lang="es-MX" dirty="0"/>
              <a:t>.</a:t>
            </a:r>
          </a:p>
        </p:txBody>
      </p:sp>
      <p:sp>
        <p:nvSpPr>
          <p:cNvPr id="6" name="5 CuadroTexto"/>
          <p:cNvSpPr txBox="1"/>
          <p:nvPr/>
        </p:nvSpPr>
        <p:spPr>
          <a:xfrm>
            <a:off x="251520" y="6454497"/>
            <a:ext cx="8424936" cy="430887"/>
          </a:xfrm>
          <a:prstGeom prst="rect">
            <a:avLst/>
          </a:prstGeom>
          <a:noFill/>
        </p:spPr>
        <p:txBody>
          <a:bodyPr wrap="square" rtlCol="0">
            <a:spAutoFit/>
          </a:bodyPr>
          <a:lstStyle/>
          <a:p>
            <a:pPr marL="228600" indent="-228600">
              <a:buFontTx/>
              <a:buAutoNum type="arabicPeriod"/>
            </a:pPr>
            <a:r>
              <a:rPr lang="es-MX" sz="1100" dirty="0" err="1" smtClean="0"/>
              <a:t>Drachman</a:t>
            </a:r>
            <a:r>
              <a:rPr lang="es-MX" sz="1100" dirty="0" smtClean="0"/>
              <a:t> </a:t>
            </a:r>
            <a:r>
              <a:rPr lang="es-MX" sz="1100" dirty="0"/>
              <a:t>DB. Miastenia </a:t>
            </a:r>
            <a:r>
              <a:rPr lang="es-MX" sz="1100" dirty="0" err="1"/>
              <a:t>Gravis</a:t>
            </a:r>
            <a:r>
              <a:rPr lang="es-MX" sz="1100" dirty="0"/>
              <a:t>. N </a:t>
            </a:r>
            <a:r>
              <a:rPr lang="es-MX" sz="1100" dirty="0" err="1"/>
              <a:t>Engl</a:t>
            </a:r>
            <a:r>
              <a:rPr lang="es-MX" sz="1100" dirty="0"/>
              <a:t>. </a:t>
            </a:r>
            <a:r>
              <a:rPr lang="es-MX" sz="1100" dirty="0" err="1"/>
              <a:t>Med</a:t>
            </a:r>
            <a:r>
              <a:rPr lang="es-MX" sz="1100" dirty="0"/>
              <a:t>. 1994, </a:t>
            </a:r>
            <a:r>
              <a:rPr lang="es-MX" sz="1100" dirty="0" smtClean="0"/>
              <a:t>330:1797-810</a:t>
            </a:r>
          </a:p>
          <a:p>
            <a:pPr marL="228600" indent="-228600">
              <a:buFontTx/>
              <a:buAutoNum type="arabicPeriod"/>
            </a:pPr>
            <a:r>
              <a:rPr lang="es-MX" sz="1100" dirty="0" smtClean="0"/>
              <a:t>Harrison. Principios de Medicina Interna. Miastenia grave. McGraw-Hill-Interamericana</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dad">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Personalizado 1">
      <a:majorFont>
        <a:latin typeface="Andalus"/>
        <a:ea typeface=""/>
        <a:cs typeface=""/>
      </a:majorFont>
      <a:minorFont>
        <a:latin typeface="Andalus"/>
        <a:ea typeface=""/>
        <a:cs typeface=""/>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1864</TotalTime>
  <Words>5455</Words>
  <Application>Microsoft Office PowerPoint</Application>
  <PresentationFormat>Presentación en pantalla (4:3)</PresentationFormat>
  <Paragraphs>900</Paragraphs>
  <Slides>82</Slides>
  <Notes>37</Notes>
  <HiddenSlides>0</HiddenSlides>
  <MMClips>0</MMClips>
  <ScaleCrop>false</ScaleCrop>
  <HeadingPairs>
    <vt:vector size="4" baseType="variant">
      <vt:variant>
        <vt:lpstr>Tema</vt:lpstr>
      </vt:variant>
      <vt:variant>
        <vt:i4>1</vt:i4>
      </vt:variant>
      <vt:variant>
        <vt:lpstr>Títulos de diapositiva</vt:lpstr>
      </vt:variant>
      <vt:variant>
        <vt:i4>82</vt:i4>
      </vt:variant>
    </vt:vector>
  </HeadingPairs>
  <TitlesOfParts>
    <vt:vector size="83" baseType="lpstr">
      <vt:lpstr>Equidad</vt:lpstr>
      <vt:lpstr>MIASTENIA GRAVIS</vt:lpstr>
      <vt:lpstr>CONTENIDO</vt:lpstr>
      <vt:lpstr>Definición</vt:lpstr>
      <vt:lpstr>Epidemiología</vt:lpstr>
      <vt:lpstr>Epidemiología</vt:lpstr>
      <vt:lpstr>Epidemiología</vt:lpstr>
      <vt:lpstr>Fisiopatología</vt:lpstr>
      <vt:lpstr>Diapositiva 8</vt:lpstr>
      <vt:lpstr>Fisiopatología</vt:lpstr>
      <vt:lpstr>Diapositiva 10</vt:lpstr>
      <vt:lpstr>Diapositiva 11</vt:lpstr>
      <vt:lpstr>Fisiopatología</vt:lpstr>
      <vt:lpstr>Fisiopatología</vt:lpstr>
      <vt:lpstr>Fisiopatología</vt:lpstr>
      <vt:lpstr>Fisiopatología</vt:lpstr>
      <vt:lpstr>Fisiopatología</vt:lpstr>
      <vt:lpstr>Diapositiva 17</vt:lpstr>
      <vt:lpstr>Factores asociados</vt:lpstr>
      <vt:lpstr>Factores asociados</vt:lpstr>
      <vt:lpstr>Clínica</vt:lpstr>
      <vt:lpstr>Clínica</vt:lpstr>
      <vt:lpstr>Manifestaciones oculares</vt:lpstr>
      <vt:lpstr>Manifestaciones oculares</vt:lpstr>
      <vt:lpstr>Manifestaciones faciales</vt:lpstr>
      <vt:lpstr>Músculos de la orofaringe</vt:lpstr>
      <vt:lpstr>Músculos de la orofaringe</vt:lpstr>
      <vt:lpstr>Músculos axiales</vt:lpstr>
      <vt:lpstr>Músculos axiales</vt:lpstr>
      <vt:lpstr>Músculos axiales</vt:lpstr>
      <vt:lpstr>Músculos axiales</vt:lpstr>
      <vt:lpstr>Debilidad extremidades </vt:lpstr>
      <vt:lpstr> Fatiga </vt:lpstr>
      <vt:lpstr>Clínica</vt:lpstr>
      <vt:lpstr>Clínica</vt:lpstr>
      <vt:lpstr>Clasificación Clínica FMGA</vt:lpstr>
      <vt:lpstr>Clasificación Clínica FMGA</vt:lpstr>
      <vt:lpstr>Clasificación Clínica FMGA</vt:lpstr>
      <vt:lpstr>Diapositiva 38</vt:lpstr>
      <vt:lpstr>Diagnostico</vt:lpstr>
      <vt:lpstr>Diagnostico</vt:lpstr>
      <vt:lpstr>Diagnostico</vt:lpstr>
      <vt:lpstr>Diagnostico</vt:lpstr>
      <vt:lpstr>Diagnostico</vt:lpstr>
      <vt:lpstr>Diagnostico</vt:lpstr>
      <vt:lpstr>Diagnostico</vt:lpstr>
      <vt:lpstr>Diagnostico</vt:lpstr>
      <vt:lpstr>Diagnostico</vt:lpstr>
      <vt:lpstr>Diagnostico</vt:lpstr>
      <vt:lpstr>Diagnostico</vt:lpstr>
      <vt:lpstr>Diapositiva 50</vt:lpstr>
      <vt:lpstr>Diapositiva 51</vt:lpstr>
      <vt:lpstr>Diapositiva 52</vt:lpstr>
      <vt:lpstr>Diapositiva 53</vt:lpstr>
      <vt:lpstr>Diapositiva 54</vt:lpstr>
      <vt:lpstr>Diapositiva 55</vt:lpstr>
      <vt:lpstr>Diagnostico</vt:lpstr>
      <vt:lpstr>Tratamiento</vt:lpstr>
      <vt:lpstr>Diapositiva 58</vt:lpstr>
      <vt:lpstr>Tratamiento</vt:lpstr>
      <vt:lpstr>MIASTENIA GRAVIS TRATAMIENTO</vt:lpstr>
      <vt:lpstr>MIASTENIA GRAVIS TRATAMIENTO</vt:lpstr>
      <vt:lpstr>MIASTENIA GRAVIS TRATAMIENTO</vt:lpstr>
      <vt:lpstr>MIASTENIA GRAVIS TRATAMIENTO</vt:lpstr>
      <vt:lpstr>MIASTENIA GRAVIS TRATAMIENTO</vt:lpstr>
      <vt:lpstr>MIASTENIA GRAVIS TRATAMIENTO</vt:lpstr>
      <vt:lpstr>Diapositiva 66</vt:lpstr>
      <vt:lpstr>MIASTENIA GRAVIS TRATAMIENTO</vt:lpstr>
      <vt:lpstr>MIASTENIA GRAVIS TRATAMIENTO</vt:lpstr>
      <vt:lpstr>Pronóstico</vt:lpstr>
      <vt:lpstr>Pronóstico</vt:lpstr>
      <vt:lpstr>Diapositiva 71</vt:lpstr>
      <vt:lpstr>Crisis miastenica</vt:lpstr>
      <vt:lpstr>Diapositiva 73</vt:lpstr>
      <vt:lpstr>Crisis miastenica</vt:lpstr>
      <vt:lpstr>Crisis miastenica</vt:lpstr>
      <vt:lpstr>Crisis miastenica</vt:lpstr>
      <vt:lpstr>Diagnósticos diferenciales  Desórdenes de la unión neuromuscular</vt:lpstr>
      <vt:lpstr>Síndrome miasténico  de Lambert-Eaton</vt:lpstr>
      <vt:lpstr>Alteraciones en la acetilcolinesterasa</vt:lpstr>
      <vt:lpstr>Diapositiva 80</vt:lpstr>
      <vt:lpstr>Bibliografía</vt:lpstr>
      <vt:lpstr>Bibliografía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MIASTENIA GRAVIS</dc:title>
  <dc:creator>Erika</dc:creator>
  <cp:lastModifiedBy>Erika</cp:lastModifiedBy>
  <cp:revision>361</cp:revision>
  <dcterms:created xsi:type="dcterms:W3CDTF">2011-02-12T23:22:12Z</dcterms:created>
  <dcterms:modified xsi:type="dcterms:W3CDTF">2011-04-11T17:52:05Z</dcterms:modified>
</cp:coreProperties>
</file>