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3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8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5" r:id="rId31"/>
    <p:sldId id="296" r:id="rId32"/>
    <p:sldId id="297" r:id="rId33"/>
    <p:sldId id="287" r:id="rId34"/>
    <p:sldId id="298" r:id="rId35"/>
    <p:sldId id="299" r:id="rId36"/>
    <p:sldId id="300" r:id="rId37"/>
    <p:sldId id="301" r:id="rId38"/>
    <p:sldId id="302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303" r:id="rId47"/>
    <p:sldId id="304" r:id="rId48"/>
    <p:sldId id="305" r:id="rId49"/>
    <p:sldId id="337" r:id="rId50"/>
    <p:sldId id="322" r:id="rId51"/>
    <p:sldId id="323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07" r:id="rId64"/>
    <p:sldId id="308" r:id="rId65"/>
    <p:sldId id="309" r:id="rId66"/>
    <p:sldId id="310" r:id="rId67"/>
    <p:sldId id="312" r:id="rId68"/>
    <p:sldId id="313" r:id="rId69"/>
    <p:sldId id="314" r:id="rId70"/>
    <p:sldId id="315" r:id="rId71"/>
    <p:sldId id="316" r:id="rId72"/>
    <p:sldId id="318" r:id="rId73"/>
    <p:sldId id="319" r:id="rId74"/>
    <p:sldId id="320" r:id="rId75"/>
    <p:sldId id="321" r:id="rId7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I</c:v>
                </c:pt>
              </c:strCache>
            </c:strRef>
          </c:tx>
          <c:cat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91.4</c:v>
                </c:pt>
                <c:pt idx="2">
                  <c:v>87</c:v>
                </c:pt>
                <c:pt idx="3">
                  <c:v>82.6</c:v>
                </c:pt>
                <c:pt idx="4">
                  <c:v>78.2</c:v>
                </c:pt>
                <c:pt idx="5">
                  <c:v>74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IIA</c:v>
                </c:pt>
              </c:strCache>
            </c:strRef>
          </c:tx>
          <c:cat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100</c:v>
                </c:pt>
                <c:pt idx="1">
                  <c:v>89.9</c:v>
                </c:pt>
                <c:pt idx="2">
                  <c:v>83.4</c:v>
                </c:pt>
                <c:pt idx="3">
                  <c:v>77.8</c:v>
                </c:pt>
                <c:pt idx="4">
                  <c:v>72</c:v>
                </c:pt>
                <c:pt idx="5">
                  <c:v>66.5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IIB</c:v>
                </c:pt>
              </c:strCache>
            </c:strRef>
          </c:tx>
          <c:cat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Hoja1!$D$2:$D$7</c:f>
              <c:numCache>
                <c:formatCode>General</c:formatCode>
                <c:ptCount val="6"/>
                <c:pt idx="0">
                  <c:v>100</c:v>
                </c:pt>
                <c:pt idx="1">
                  <c:v>85.4</c:v>
                </c:pt>
                <c:pt idx="2">
                  <c:v>77.8</c:v>
                </c:pt>
                <c:pt idx="3">
                  <c:v>69.099999999999994</c:v>
                </c:pt>
                <c:pt idx="4">
                  <c:v>62.9</c:v>
                </c:pt>
                <c:pt idx="5">
                  <c:v>58.6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IIC</c:v>
                </c:pt>
              </c:strCache>
            </c:strRef>
          </c:tx>
          <c:cat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Hoja1!$E$2:$E$7</c:f>
              <c:numCache>
                <c:formatCode>General</c:formatCode>
                <c:ptCount val="6"/>
                <c:pt idx="0">
                  <c:v>100</c:v>
                </c:pt>
                <c:pt idx="1">
                  <c:v>66</c:v>
                </c:pt>
                <c:pt idx="2">
                  <c:v>52.5</c:v>
                </c:pt>
                <c:pt idx="3">
                  <c:v>45.3</c:v>
                </c:pt>
                <c:pt idx="4">
                  <c:v>41.5</c:v>
                </c:pt>
                <c:pt idx="5">
                  <c:v>37.299999999999997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IIIA</c:v>
                </c:pt>
              </c:strCache>
            </c:strRef>
          </c:tx>
          <c:cat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Hoja1!$F$2:$F$7</c:f>
              <c:numCache>
                <c:formatCode>General</c:formatCode>
                <c:ptCount val="6"/>
                <c:pt idx="0">
                  <c:v>100</c:v>
                </c:pt>
                <c:pt idx="1">
                  <c:v>98.3</c:v>
                </c:pt>
                <c:pt idx="2">
                  <c:v>88</c:v>
                </c:pt>
                <c:pt idx="3">
                  <c:v>83.6</c:v>
                </c:pt>
                <c:pt idx="4">
                  <c:v>79.099999999999994</c:v>
                </c:pt>
                <c:pt idx="5">
                  <c:v>73.099999999999994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IIIB</c:v>
                </c:pt>
              </c:strCache>
            </c:strRef>
          </c:tx>
          <c:cat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Hoja1!$G$2:$G$7</c:f>
              <c:numCache>
                <c:formatCode>General</c:formatCode>
                <c:ptCount val="6"/>
                <c:pt idx="0">
                  <c:v>100</c:v>
                </c:pt>
                <c:pt idx="1">
                  <c:v>83.4</c:v>
                </c:pt>
                <c:pt idx="2">
                  <c:v>70.8</c:v>
                </c:pt>
                <c:pt idx="3">
                  <c:v>59.3</c:v>
                </c:pt>
                <c:pt idx="4">
                  <c:v>51.7</c:v>
                </c:pt>
                <c:pt idx="5">
                  <c:v>46.3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IIIC</c:v>
                </c:pt>
              </c:strCache>
            </c:strRef>
          </c:tx>
          <c:cat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Hoja1!$H$2:$H$7</c:f>
              <c:numCache>
                <c:formatCode>General</c:formatCode>
                <c:ptCount val="6"/>
                <c:pt idx="0">
                  <c:v>100</c:v>
                </c:pt>
                <c:pt idx="1">
                  <c:v>71.900000000000006</c:v>
                </c:pt>
                <c:pt idx="2">
                  <c:v>50.3</c:v>
                </c:pt>
                <c:pt idx="3">
                  <c:v>39</c:v>
                </c:pt>
                <c:pt idx="4">
                  <c:v>32.9</c:v>
                </c:pt>
                <c:pt idx="5">
                  <c:v>28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IV</c:v>
                </c:pt>
              </c:strCache>
            </c:strRef>
          </c:tx>
          <c:cat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Hoja1!$I$2:$I$7</c:f>
              <c:numCache>
                <c:formatCode>General</c:formatCode>
                <c:ptCount val="6"/>
                <c:pt idx="0">
                  <c:v>100</c:v>
                </c:pt>
                <c:pt idx="1">
                  <c:v>39.9</c:v>
                </c:pt>
                <c:pt idx="2">
                  <c:v>19.7</c:v>
                </c:pt>
                <c:pt idx="3">
                  <c:v>11.3</c:v>
                </c:pt>
                <c:pt idx="4">
                  <c:v>7.6</c:v>
                </c:pt>
                <c:pt idx="5">
                  <c:v>5.7</c:v>
                </c:pt>
              </c:numCache>
            </c:numRef>
          </c:val>
        </c:ser>
        <c:marker val="1"/>
        <c:axId val="83600896"/>
        <c:axId val="83628800"/>
      </c:lineChart>
      <c:catAx>
        <c:axId val="83600896"/>
        <c:scaling>
          <c:orientation val="minMax"/>
        </c:scaling>
        <c:axPos val="b"/>
        <c:numFmt formatCode="General" sourceLinked="1"/>
        <c:tickLblPos val="nextTo"/>
        <c:crossAx val="83628800"/>
        <c:crosses val="autoZero"/>
        <c:auto val="1"/>
        <c:lblAlgn val="ctr"/>
        <c:lblOffset val="100"/>
      </c:catAx>
      <c:valAx>
        <c:axId val="83628800"/>
        <c:scaling>
          <c:orientation val="minMax"/>
        </c:scaling>
        <c:axPos val="l"/>
        <c:majorGridlines/>
        <c:numFmt formatCode="General" sourceLinked="1"/>
        <c:tickLblPos val="nextTo"/>
        <c:crossAx val="8360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771209204352176"/>
          <c:y val="0.10408257304509444"/>
          <c:w val="8.0555555555555561E-2"/>
          <c:h val="0.66928719041884988"/>
        </c:manualLayout>
      </c:layout>
    </c:legend>
    <c:plotVisOnly val="1"/>
  </c:chart>
  <c:txPr>
    <a:bodyPr/>
    <a:lstStyle/>
    <a:p>
      <a:pPr>
        <a:defRPr sz="1800"/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C0AA-F680-46D2-ACEA-591E26E82F88}" type="datetimeFigureOut">
              <a:rPr lang="es-MX" smtClean="0"/>
              <a:t>03/09/2010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453E3-90C4-402A-BF6F-D0C0D0911C2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D99598-D063-4036-9AC1-CFFA289921B2}" type="datetimeFigureOut">
              <a:rPr lang="es-MX" smtClean="0"/>
              <a:pPr/>
              <a:t>03/09/2010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9C67E1-4B4C-43FF-88F4-3730B2DFED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CANCER DE COLON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Dr. Santiago Alejandro Cano </a:t>
            </a:r>
            <a:r>
              <a:rPr lang="es-MX" dirty="0"/>
              <a:t>C</a:t>
            </a:r>
            <a:r>
              <a:rPr lang="es-MX" dirty="0" smtClean="0"/>
              <a:t>ancela R1MI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EPIDEMIOLOGIA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la sociedad occidental el riesgo a los 80 años es de 1 en 10 para hombres y 1 en 15 para mujeres.</a:t>
            </a:r>
          </a:p>
          <a:p>
            <a:r>
              <a:rPr lang="es-MX" dirty="0" smtClean="0"/>
              <a:t>La supervivencia global a los 5 años es de 64%</a:t>
            </a:r>
          </a:p>
          <a:p>
            <a:r>
              <a:rPr lang="es-MX" dirty="0" smtClean="0"/>
              <a:t>Las tasas de incidencia mas altas son en Norteamérica, Australia, Europa del Norte y Occidental, incidencia baja en África y Asia.</a:t>
            </a:r>
          </a:p>
          <a:p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Jemal, A, Siegel, R, Ward, E, et al. Cancer statistics, 2009. CA Cancer J Clin 2009; 59:225.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EPIDEMIOLOGIA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00213"/>
            <a:ext cx="8229600" cy="4395787"/>
          </a:xfrm>
          <a:prstGeom prst="rect">
            <a:avLst/>
          </a:prstGeo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Jemal, A, Siegel, R, Ward, E, et al. Cancer statistics, 2009. CA Cancer J Clin 2009; 59:225.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EPIDEMIOLOGIA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Tasa de supervivencia a 5 años</a:t>
            </a:r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492896"/>
            <a:ext cx="8229600" cy="41148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83568" y="3501008"/>
            <a:ext cx="7704856" cy="2880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DE RIESGO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Hereditarios:</a:t>
            </a:r>
          </a:p>
          <a:p>
            <a:pPr lvl="1"/>
            <a:r>
              <a:rPr lang="es-MX" dirty="0" err="1" smtClean="0"/>
              <a:t>Poliposis</a:t>
            </a:r>
            <a:r>
              <a:rPr lang="es-MX" dirty="0" smtClean="0"/>
              <a:t> </a:t>
            </a:r>
            <a:r>
              <a:rPr lang="es-MX" dirty="0" err="1" smtClean="0"/>
              <a:t>adenomatosa</a:t>
            </a:r>
            <a:r>
              <a:rPr lang="es-MX" dirty="0" smtClean="0"/>
              <a:t> familiar</a:t>
            </a:r>
          </a:p>
          <a:p>
            <a:pPr lvl="2"/>
            <a:r>
              <a:rPr lang="es-MX" dirty="0" err="1" smtClean="0"/>
              <a:t>Sx</a:t>
            </a:r>
            <a:r>
              <a:rPr lang="es-MX" dirty="0" smtClean="0"/>
              <a:t> de Gardner</a:t>
            </a:r>
          </a:p>
          <a:p>
            <a:pPr lvl="2"/>
            <a:r>
              <a:rPr lang="es-MX" dirty="0" err="1" smtClean="0"/>
              <a:t>Sx</a:t>
            </a:r>
            <a:r>
              <a:rPr lang="es-MX" dirty="0" smtClean="0"/>
              <a:t> de </a:t>
            </a:r>
            <a:r>
              <a:rPr lang="es-MX" dirty="0" err="1" smtClean="0"/>
              <a:t>Turcott</a:t>
            </a:r>
            <a:endParaRPr lang="es-MX" dirty="0" smtClean="0"/>
          </a:p>
          <a:p>
            <a:pPr lvl="2"/>
            <a:r>
              <a:rPr lang="es-MX" dirty="0" err="1" smtClean="0"/>
              <a:t>Poliposis</a:t>
            </a:r>
            <a:r>
              <a:rPr lang="es-MX" dirty="0" smtClean="0"/>
              <a:t> </a:t>
            </a:r>
            <a:r>
              <a:rPr lang="es-MX" dirty="0" err="1" smtClean="0"/>
              <a:t>adenomatosa</a:t>
            </a:r>
            <a:r>
              <a:rPr lang="es-MX" dirty="0" smtClean="0"/>
              <a:t> atenuada</a:t>
            </a:r>
          </a:p>
          <a:p>
            <a:pPr lvl="1"/>
            <a:r>
              <a:rPr lang="es-MX" dirty="0" smtClean="0"/>
              <a:t>Ca </a:t>
            </a:r>
            <a:r>
              <a:rPr lang="es-MX" dirty="0" err="1" smtClean="0"/>
              <a:t>colorectal</a:t>
            </a:r>
            <a:r>
              <a:rPr lang="es-MX" dirty="0" smtClean="0"/>
              <a:t> hereditario no </a:t>
            </a:r>
            <a:r>
              <a:rPr lang="es-MX" dirty="0" err="1" smtClean="0"/>
              <a:t>polipomatoso</a:t>
            </a:r>
            <a:r>
              <a:rPr lang="es-MX" dirty="0" smtClean="0"/>
              <a:t> (S. Lynch)</a:t>
            </a:r>
          </a:p>
          <a:p>
            <a:pPr lvl="1">
              <a:lnSpc>
                <a:spcPct val="80000"/>
              </a:lnSpc>
            </a:pPr>
            <a:r>
              <a:rPr lang="es-MX" dirty="0"/>
              <a:t>S</a:t>
            </a:r>
            <a:r>
              <a:rPr lang="es-MX" dirty="0" smtClean="0"/>
              <a:t>índrome de </a:t>
            </a:r>
            <a:r>
              <a:rPr lang="es-MX" dirty="0" err="1" smtClean="0"/>
              <a:t>poliposis</a:t>
            </a:r>
            <a:r>
              <a:rPr lang="es-MX" dirty="0" smtClean="0"/>
              <a:t> juvenil </a:t>
            </a:r>
          </a:p>
          <a:p>
            <a:pPr lvl="1">
              <a:lnSpc>
                <a:spcPct val="80000"/>
              </a:lnSpc>
            </a:pPr>
            <a:r>
              <a:rPr lang="es-MX" dirty="0"/>
              <a:t>S</a:t>
            </a:r>
            <a:r>
              <a:rPr lang="es-MX" dirty="0" smtClean="0"/>
              <a:t>índrome de Muir-Torre </a:t>
            </a:r>
          </a:p>
          <a:p>
            <a:pPr lvl="1">
              <a:lnSpc>
                <a:spcPct val="80000"/>
              </a:lnSpc>
            </a:pPr>
            <a:r>
              <a:rPr lang="es-MX" dirty="0" err="1"/>
              <a:t>P</a:t>
            </a:r>
            <a:r>
              <a:rPr lang="es-MX" dirty="0" err="1" smtClean="0"/>
              <a:t>oliposis</a:t>
            </a:r>
            <a:r>
              <a:rPr lang="es-MX" dirty="0" smtClean="0"/>
              <a:t> asociada al gen MYH </a:t>
            </a:r>
          </a:p>
          <a:p>
            <a:pPr lvl="1">
              <a:lnSpc>
                <a:spcPct val="80000"/>
              </a:lnSpc>
            </a:pPr>
            <a:r>
              <a:rPr lang="es-MX" dirty="0" smtClean="0"/>
              <a:t>Síndrome de </a:t>
            </a:r>
            <a:r>
              <a:rPr lang="es-MX" dirty="0" err="1" smtClean="0"/>
              <a:t>Peutz-Jeghers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POLIPOSIS ADENOMATOSA FAMILIAR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&lt;1% de Ca </a:t>
            </a:r>
            <a:r>
              <a:rPr lang="es-MX" dirty="0" err="1" smtClean="0"/>
              <a:t>colorrectal</a:t>
            </a:r>
            <a:endParaRPr lang="es-MX" dirty="0" smtClean="0"/>
          </a:p>
          <a:p>
            <a:r>
              <a:rPr lang="es-MX" dirty="0" smtClean="0"/>
              <a:t>Adenomas </a:t>
            </a:r>
            <a:r>
              <a:rPr lang="es-MX" dirty="0" err="1" smtClean="0"/>
              <a:t>colónicos</a:t>
            </a:r>
            <a:r>
              <a:rPr lang="es-MX" dirty="0" smtClean="0"/>
              <a:t> en la infancia</a:t>
            </a:r>
          </a:p>
          <a:p>
            <a:r>
              <a:rPr lang="es-MX" dirty="0" smtClean="0"/>
              <a:t>Síntomas aparecen a los 16 años</a:t>
            </a:r>
          </a:p>
          <a:p>
            <a:r>
              <a:rPr lang="es-MX" dirty="0" smtClean="0"/>
              <a:t>Ca aparece en 90% de los pacientes </a:t>
            </a:r>
            <a:r>
              <a:rPr lang="es-MX" dirty="0" smtClean="0"/>
              <a:t>no </a:t>
            </a:r>
            <a:r>
              <a:rPr lang="es-MX" dirty="0" smtClean="0"/>
              <a:t>tratados a los 45 años</a:t>
            </a:r>
          </a:p>
          <a:p>
            <a:r>
              <a:rPr lang="es-MX" dirty="0" smtClean="0"/>
              <a:t>Causada por mutaciones de la línea germinal en el gen de la adenomatosis </a:t>
            </a:r>
            <a:r>
              <a:rPr lang="es-MX" dirty="0" err="1" smtClean="0"/>
              <a:t>polipomatosis</a:t>
            </a:r>
            <a:r>
              <a:rPr lang="es-MX" dirty="0" smtClean="0"/>
              <a:t> </a:t>
            </a:r>
            <a:r>
              <a:rPr lang="es-MX" dirty="0" err="1" smtClean="0"/>
              <a:t>coli</a:t>
            </a:r>
            <a:r>
              <a:rPr lang="es-MX" dirty="0" smtClean="0"/>
              <a:t> </a:t>
            </a:r>
            <a:r>
              <a:rPr lang="es-MX" dirty="0" smtClean="0"/>
              <a:t>(APC) localizado </a:t>
            </a:r>
            <a:r>
              <a:rPr lang="es-MX" dirty="0" smtClean="0"/>
              <a:t>en el cromosoma 5.</a:t>
            </a:r>
          </a:p>
          <a:p>
            <a:pPr>
              <a:buFont typeface="Wingdings" pitchFamily="2" charset="2"/>
              <a:buNone/>
            </a:pPr>
            <a:r>
              <a:rPr lang="es-MX" dirty="0" smtClean="0"/>
              <a:t>  - La forma familiar atenuada aparece mas </a:t>
            </a:r>
            <a:r>
              <a:rPr lang="es-MX" dirty="0" err="1" smtClean="0"/>
              <a:t>tardia</a:t>
            </a:r>
            <a:r>
              <a:rPr lang="es-MX" dirty="0" smtClean="0"/>
              <a:t> a los 54 años</a:t>
            </a:r>
          </a:p>
          <a:p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POLIPOSIS ADENOMATOSA FAMILIAR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9231"/>
          <a:stretch>
            <a:fillRect/>
          </a:stretch>
        </p:blipFill>
        <p:spPr bwMode="auto">
          <a:xfrm>
            <a:off x="0" y="1340768"/>
            <a:ext cx="4928716" cy="440438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22835"/>
          <a:stretch>
            <a:fillRect/>
          </a:stretch>
        </p:blipFill>
        <p:spPr bwMode="auto">
          <a:xfrm>
            <a:off x="4427984" y="1988840"/>
            <a:ext cx="4716016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POLIPOSIS ADENOMATOSA FAMILIAR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Síndrome de Gardner</a:t>
            </a:r>
          </a:p>
          <a:p>
            <a:pPr lvl="1"/>
            <a:r>
              <a:rPr lang="es-MX" dirty="0" smtClean="0"/>
              <a:t>AD, </a:t>
            </a:r>
            <a:r>
              <a:rPr lang="es-MX" dirty="0" err="1" smtClean="0"/>
              <a:t>penetrancia</a:t>
            </a:r>
            <a:r>
              <a:rPr lang="es-MX" dirty="0" smtClean="0"/>
              <a:t> 80-100%</a:t>
            </a:r>
          </a:p>
          <a:p>
            <a:pPr lvl="1"/>
            <a:r>
              <a:rPr lang="es-MX" dirty="0" smtClean="0"/>
              <a:t>Osteomas en huesos faciales + Quistes </a:t>
            </a:r>
            <a:r>
              <a:rPr lang="es-MX" dirty="0" err="1" smtClean="0"/>
              <a:t>epidermoides</a:t>
            </a:r>
            <a:r>
              <a:rPr lang="es-MX" dirty="0" smtClean="0"/>
              <a:t> + </a:t>
            </a:r>
            <a:r>
              <a:rPr lang="es-MX" dirty="0" err="1" smtClean="0"/>
              <a:t>Poliposis</a:t>
            </a:r>
            <a:r>
              <a:rPr lang="es-MX" dirty="0" smtClean="0"/>
              <a:t> + Fibromas</a:t>
            </a:r>
          </a:p>
          <a:p>
            <a:r>
              <a:rPr lang="es-MX" dirty="0" smtClean="0"/>
              <a:t>Síndrome de </a:t>
            </a:r>
            <a:r>
              <a:rPr lang="es-MX" dirty="0" err="1" smtClean="0"/>
              <a:t>Turcott</a:t>
            </a:r>
            <a:endParaRPr lang="es-MX" dirty="0" smtClean="0"/>
          </a:p>
          <a:p>
            <a:pPr lvl="1"/>
            <a:r>
              <a:rPr lang="es-MX" dirty="0" smtClean="0"/>
              <a:t>AD</a:t>
            </a:r>
            <a:endParaRPr lang="es-MX" dirty="0" smtClean="0"/>
          </a:p>
          <a:p>
            <a:pPr lvl="1"/>
            <a:r>
              <a:rPr lang="es-MX" dirty="0" smtClean="0"/>
              <a:t>Tumores del SNC + </a:t>
            </a:r>
            <a:r>
              <a:rPr lang="es-MX" dirty="0" err="1" smtClean="0"/>
              <a:t>Poliposis</a:t>
            </a:r>
            <a:endParaRPr lang="es-MX" dirty="0" smtClean="0"/>
          </a:p>
          <a:p>
            <a:pPr lvl="1"/>
            <a:r>
              <a:rPr lang="es-MX" dirty="0" smtClean="0"/>
              <a:t>La </a:t>
            </a:r>
            <a:r>
              <a:rPr lang="es-MX" dirty="0" err="1" smtClean="0"/>
              <a:t>sintomatolgía</a:t>
            </a:r>
            <a:r>
              <a:rPr lang="es-MX" dirty="0" smtClean="0"/>
              <a:t> aparece desde los 16 años y el cáncer se diagnostica a los 40 años en el 90% de los pacientes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SINDROME DE LYNCH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MX" dirty="0" smtClean="0"/>
              <a:t> AD</a:t>
            </a:r>
          </a:p>
          <a:p>
            <a:pPr>
              <a:lnSpc>
                <a:spcPct val="90000"/>
              </a:lnSpc>
            </a:pPr>
            <a:r>
              <a:rPr lang="es-MX" dirty="0" smtClean="0"/>
              <a:t>1-5% de todos los </a:t>
            </a:r>
            <a:r>
              <a:rPr lang="es-MX" dirty="0" err="1" smtClean="0"/>
              <a:t>adenocarcinomas</a:t>
            </a:r>
            <a:endParaRPr lang="es-MX" dirty="0" smtClean="0"/>
          </a:p>
          <a:p>
            <a:pPr>
              <a:lnSpc>
                <a:spcPct val="90000"/>
              </a:lnSpc>
            </a:pPr>
            <a:r>
              <a:rPr lang="es-MX" dirty="0" smtClean="0"/>
              <a:t>Edad temprana </a:t>
            </a:r>
            <a:r>
              <a:rPr lang="es-MX" dirty="0" smtClean="0">
                <a:sym typeface="Wingdings" pitchFamily="2" charset="2"/>
              </a:rPr>
              <a:t> 48 a</a:t>
            </a:r>
          </a:p>
          <a:p>
            <a:pPr>
              <a:lnSpc>
                <a:spcPct val="90000"/>
              </a:lnSpc>
            </a:pPr>
            <a:r>
              <a:rPr lang="es-MX" dirty="0" smtClean="0">
                <a:sym typeface="Wingdings" pitchFamily="2" charset="2"/>
              </a:rPr>
              <a:t>10% tiene tumores sincrónicos o </a:t>
            </a:r>
            <a:r>
              <a:rPr lang="es-MX" dirty="0" err="1" smtClean="0">
                <a:sym typeface="Wingdings" pitchFamily="2" charset="2"/>
              </a:rPr>
              <a:t>metacrónicos</a:t>
            </a:r>
            <a:endParaRPr lang="es-MX" dirty="0" smtClean="0"/>
          </a:p>
          <a:p>
            <a:pPr>
              <a:lnSpc>
                <a:spcPct val="90000"/>
              </a:lnSpc>
            </a:pPr>
            <a:r>
              <a:rPr lang="es-MX" dirty="0" smtClean="0"/>
              <a:t>Colon derecho </a:t>
            </a:r>
          </a:p>
          <a:p>
            <a:pPr>
              <a:lnSpc>
                <a:spcPct val="90000"/>
              </a:lnSpc>
            </a:pPr>
            <a:r>
              <a:rPr lang="es-MX" dirty="0" smtClean="0"/>
              <a:t>Acompañado de tumores </a:t>
            </a:r>
            <a:r>
              <a:rPr lang="es-MX" dirty="0" err="1" smtClean="0"/>
              <a:t>extracolónicos</a:t>
            </a:r>
            <a:r>
              <a:rPr lang="es-MX" dirty="0" smtClean="0"/>
              <a:t>: endometrio, ovario, estómago, intestino delgado, </a:t>
            </a:r>
            <a:r>
              <a:rPr lang="es-MX" dirty="0" err="1" smtClean="0"/>
              <a:t>hepatobiliar</a:t>
            </a:r>
            <a:r>
              <a:rPr lang="es-MX" dirty="0" smtClean="0"/>
              <a:t>, pelvis renal y </a:t>
            </a:r>
            <a:r>
              <a:rPr lang="es-MX" dirty="0" err="1" smtClean="0"/>
              <a:t>ureteros</a:t>
            </a:r>
            <a:r>
              <a:rPr lang="es-MX" dirty="0"/>
              <a:t> </a:t>
            </a:r>
            <a:r>
              <a:rPr lang="es-MX" dirty="0" smtClean="0"/>
              <a:t>(Lynch II)</a:t>
            </a:r>
          </a:p>
          <a:p>
            <a:pPr>
              <a:lnSpc>
                <a:spcPct val="90000"/>
              </a:lnSpc>
            </a:pPr>
            <a:r>
              <a:rPr lang="es-MX" dirty="0" smtClean="0"/>
              <a:t>Mutaciones en los genes hMLH1, hMSH2, hMSH6, o PMS2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FACTORES DE RIESGO HEREDITARIOS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Polipomatosis</a:t>
            </a:r>
            <a:r>
              <a:rPr lang="es-MX" dirty="0" smtClean="0"/>
              <a:t> juvenil</a:t>
            </a:r>
          </a:p>
          <a:p>
            <a:pPr lvl="1"/>
            <a:r>
              <a:rPr lang="es-MX" dirty="0" smtClean="0"/>
              <a:t>5-10 pólipos </a:t>
            </a:r>
            <a:r>
              <a:rPr lang="es-MX" dirty="0" err="1" smtClean="0"/>
              <a:t>hamartomatosos</a:t>
            </a:r>
            <a:r>
              <a:rPr lang="es-MX" dirty="0" smtClean="0"/>
              <a:t> en recto de niños</a:t>
            </a:r>
          </a:p>
          <a:p>
            <a:pPr lvl="1"/>
            <a:r>
              <a:rPr lang="es-MX" dirty="0" smtClean="0"/>
              <a:t>Hidrocefalia, </a:t>
            </a:r>
            <a:r>
              <a:rPr lang="es-MX" dirty="0" err="1" smtClean="0"/>
              <a:t>malrotación</a:t>
            </a:r>
            <a:r>
              <a:rPr lang="es-MX" dirty="0" smtClean="0"/>
              <a:t> intestinal y </a:t>
            </a:r>
            <a:r>
              <a:rPr lang="es-MX" dirty="0" err="1" smtClean="0"/>
              <a:t>linfangiomas</a:t>
            </a:r>
            <a:r>
              <a:rPr lang="es-MX" dirty="0" smtClean="0"/>
              <a:t> mesentéricos</a:t>
            </a:r>
          </a:p>
          <a:p>
            <a:r>
              <a:rPr lang="es-MX" dirty="0" err="1" smtClean="0"/>
              <a:t>Peutz-Jeghers</a:t>
            </a:r>
            <a:endParaRPr lang="es-MX" dirty="0" smtClean="0"/>
          </a:p>
          <a:p>
            <a:pPr lvl="1"/>
            <a:r>
              <a:rPr lang="es-MX" dirty="0" smtClean="0"/>
              <a:t>Pólipos </a:t>
            </a:r>
            <a:r>
              <a:rPr lang="es-MX" dirty="0" err="1" smtClean="0"/>
              <a:t>hamartomatosos</a:t>
            </a:r>
            <a:endParaRPr lang="es-MX" dirty="0" smtClean="0"/>
          </a:p>
          <a:p>
            <a:pPr lvl="1"/>
            <a:r>
              <a:rPr lang="es-MX" dirty="0" smtClean="0"/>
              <a:t>Pigmentación </a:t>
            </a:r>
            <a:r>
              <a:rPr lang="es-MX" dirty="0" err="1" smtClean="0"/>
              <a:t>mucocutánea</a:t>
            </a:r>
            <a:endParaRPr lang="es-MX" dirty="0" smtClean="0"/>
          </a:p>
          <a:p>
            <a:pPr lvl="1"/>
            <a:r>
              <a:rPr lang="es-MX" dirty="0" smtClean="0"/>
              <a:t>Pólipos de predominio en yeyuno</a:t>
            </a:r>
          </a:p>
        </p:txBody>
      </p:sp>
      <p:pic>
        <p:nvPicPr>
          <p:cNvPr id="30722" name="Picture 2" descr="http://t1.gstatic.com/images?q=tbn:ANd9GcTYX6g7D57bpwlciH0RQ6BAv-kEJZWALuVOcZpSRqr9k1vpfeg&amp;t=1&amp;usg=__r1vGLZXEugjI2p2fyj4AQOhWk6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501008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FACTORES DE RIESGO HEREDITARIOS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Historia de pólipos </a:t>
            </a:r>
            <a:r>
              <a:rPr lang="es-MX" dirty="0" err="1" smtClean="0"/>
              <a:t>adenomatosos</a:t>
            </a:r>
            <a:endParaRPr lang="es-MX" dirty="0" smtClean="0"/>
          </a:p>
          <a:p>
            <a:pPr lvl="1"/>
            <a:r>
              <a:rPr lang="es-MX" dirty="0" smtClean="0"/>
              <a:t>Pólipos &gt; 1 cm </a:t>
            </a:r>
          </a:p>
          <a:p>
            <a:pPr lvl="1"/>
            <a:r>
              <a:rPr lang="es-MX" dirty="0" smtClean="0"/>
              <a:t>Pólipos vellosos o </a:t>
            </a:r>
            <a:r>
              <a:rPr lang="es-MX" dirty="0" err="1" smtClean="0"/>
              <a:t>túbulovellosos</a:t>
            </a:r>
            <a:endParaRPr lang="es-MX" dirty="0" smtClean="0"/>
          </a:p>
          <a:p>
            <a:pPr lvl="1"/>
            <a:r>
              <a:rPr lang="es-MX" dirty="0" smtClean="0"/>
              <a:t>Pólipos múltiples</a:t>
            </a:r>
          </a:p>
          <a:p>
            <a:r>
              <a:rPr lang="es-MX" dirty="0" smtClean="0"/>
              <a:t>Historia familiar</a:t>
            </a:r>
          </a:p>
          <a:p>
            <a:pPr lvl="1"/>
            <a:r>
              <a:rPr lang="es-MX" dirty="0" smtClean="0"/>
              <a:t>1 familiar afectado de 1º grado aumenta 1.7 veces el riesgo</a:t>
            </a:r>
          </a:p>
          <a:p>
            <a:pPr lvl="1"/>
            <a:r>
              <a:rPr lang="es-MX" dirty="0" smtClean="0"/>
              <a:t>Riesgo aumenta con 2 familiares de primer grado o si es &lt; de 55 a</a:t>
            </a:r>
          </a:p>
          <a:p>
            <a:pPr lvl="1">
              <a:buNone/>
            </a:pPr>
            <a:endParaRPr lang="es-MX" dirty="0" smtClean="0"/>
          </a:p>
          <a:p>
            <a:pPr lvl="1"/>
            <a:endParaRPr lang="es-MX" dirty="0"/>
          </a:p>
        </p:txBody>
      </p:sp>
      <p:pic>
        <p:nvPicPr>
          <p:cNvPr id="33794" name="Picture 2" descr="http://escuela.med.puc.cl/publ/patologiageneral/Figuras/fig5.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305944" cy="9008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CANCER DE COLON</a:t>
            </a:r>
            <a:endParaRPr lang="es-MX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sz="2400" dirty="0"/>
              <a:t>El cáncer </a:t>
            </a:r>
            <a:r>
              <a:rPr lang="es-MX" sz="2400" dirty="0" err="1"/>
              <a:t>colorrectal</a:t>
            </a:r>
            <a:r>
              <a:rPr lang="es-MX" sz="2400" dirty="0"/>
              <a:t> es el tercer tipo de cáncer más común en hombres y mujeres </a:t>
            </a:r>
            <a:r>
              <a:rPr lang="es-MX" sz="2400" dirty="0" smtClean="0"/>
              <a:t>en el mundo</a:t>
            </a:r>
            <a:endParaRPr lang="es-MX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2400" dirty="0"/>
          </a:p>
          <a:p>
            <a:pPr>
              <a:lnSpc>
                <a:spcPct val="80000"/>
              </a:lnSpc>
            </a:pPr>
            <a:r>
              <a:rPr lang="es-MX" sz="2400" dirty="0"/>
              <a:t>Tercera causa de muerte por cáncer en hombres y mujeres en forma separada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2400" dirty="0"/>
          </a:p>
          <a:p>
            <a:pPr>
              <a:lnSpc>
                <a:spcPct val="80000"/>
              </a:lnSpc>
            </a:pPr>
            <a:r>
              <a:rPr lang="es-MX" sz="2400" dirty="0"/>
              <a:t>Segunda causa de muerte en total por cáncer en Estados </a:t>
            </a:r>
            <a:r>
              <a:rPr lang="es-MX" sz="2400" dirty="0" smtClean="0"/>
              <a:t>Unidos</a:t>
            </a:r>
          </a:p>
          <a:p>
            <a:pPr>
              <a:lnSpc>
                <a:spcPct val="80000"/>
              </a:lnSpc>
            </a:pPr>
            <a:endParaRPr lang="es-MX" sz="2400" dirty="0"/>
          </a:p>
          <a:p>
            <a:pPr>
              <a:lnSpc>
                <a:spcPct val="80000"/>
              </a:lnSpc>
            </a:pPr>
            <a:r>
              <a:rPr lang="es-MX" sz="2400" dirty="0" smtClean="0"/>
              <a:t>Influenciado por factores ambientales y genéticos</a:t>
            </a:r>
            <a:endParaRPr lang="es-MX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MX" sz="2400" dirty="0"/>
          </a:p>
          <a:p>
            <a:pPr>
              <a:lnSpc>
                <a:spcPct val="80000"/>
              </a:lnSpc>
              <a:buNone/>
            </a:pPr>
            <a:endParaRPr lang="es-MX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DE RISGO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91264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16"/>
                <a:gridCol w="2247664"/>
                <a:gridCol w="1897968"/>
                <a:gridCol w="207281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SINDROMES HEREDITARIOS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SÍNDROME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DISTRIBUCIÓN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VARIEDAD HISTOLÓGICA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POTENCIAL MALIGNO</a:t>
                      </a:r>
                      <a:endParaRPr lang="es-MX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Poliposis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adenomatosa</a:t>
                      </a:r>
                      <a:r>
                        <a:rPr lang="es-MX" baseline="0" dirty="0" smtClean="0"/>
                        <a:t> familiar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Intestino grueso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Adenoma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Frecuente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Síndrome de</a:t>
                      </a:r>
                      <a:r>
                        <a:rPr lang="es-MX" baseline="0" dirty="0" smtClean="0"/>
                        <a:t> Gardner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Intestino delgado</a:t>
                      </a:r>
                      <a:r>
                        <a:rPr lang="es-MX" baseline="0" dirty="0" smtClean="0"/>
                        <a:t> y grueso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Adenoma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Frecuente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Síndrome de </a:t>
                      </a:r>
                      <a:r>
                        <a:rPr lang="es-MX" dirty="0" err="1" smtClean="0"/>
                        <a:t>Turcot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Intestino grueso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Adenoma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Frecuente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Síndrome de Lynch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Intestino grueso proximal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Adenoma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Frecuente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Síndrome de </a:t>
                      </a:r>
                      <a:r>
                        <a:rPr lang="es-MX" dirty="0" err="1" smtClean="0"/>
                        <a:t>Peutz-Jeghers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Intestino delgado, grueso</a:t>
                      </a:r>
                      <a:r>
                        <a:rPr lang="es-MX" baseline="0" dirty="0" smtClean="0"/>
                        <a:t> y  estómago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Hamartoma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Raro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Poliposis</a:t>
                      </a:r>
                      <a:r>
                        <a:rPr lang="es-MX" dirty="0" smtClean="0"/>
                        <a:t> juvenil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Intestino delgado, grueso y estómago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Hamartoma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Raro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DE RIESGO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 hereditarios / Ambientales:</a:t>
            </a:r>
          </a:p>
          <a:p>
            <a:pPr lvl="1"/>
            <a:r>
              <a:rPr lang="es-MX" dirty="0" smtClean="0"/>
              <a:t>EII</a:t>
            </a:r>
          </a:p>
          <a:p>
            <a:pPr lvl="1"/>
            <a:r>
              <a:rPr lang="es-MX" dirty="0" smtClean="0"/>
              <a:t>DM y resistencia a la insulina</a:t>
            </a:r>
          </a:p>
          <a:p>
            <a:pPr lvl="1"/>
            <a:r>
              <a:rPr lang="es-MX" dirty="0" smtClean="0"/>
              <a:t>Edad</a:t>
            </a:r>
          </a:p>
          <a:p>
            <a:pPr lvl="1"/>
            <a:r>
              <a:rPr lang="es-MX" dirty="0" smtClean="0"/>
              <a:t>Colecistectomía</a:t>
            </a:r>
          </a:p>
          <a:p>
            <a:pPr lvl="1"/>
            <a:r>
              <a:rPr lang="es-MX" dirty="0" smtClean="0"/>
              <a:t>Alcohol</a:t>
            </a:r>
          </a:p>
          <a:p>
            <a:pPr lvl="1"/>
            <a:r>
              <a:rPr lang="es-MX" dirty="0" smtClean="0"/>
              <a:t>Obesidad y sobrepeso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DE RIESGO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Enfermedad inflamatoria intestinal</a:t>
            </a:r>
          </a:p>
          <a:p>
            <a:pPr lvl="1"/>
            <a:r>
              <a:rPr lang="es-MX" dirty="0" smtClean="0"/>
              <a:t>CU </a:t>
            </a:r>
            <a:r>
              <a:rPr lang="es-MX" dirty="0" smtClean="0">
                <a:sym typeface="Wingdings" pitchFamily="2" charset="2"/>
              </a:rPr>
              <a:t> extensión y duración (0.5% con 10-20 a)</a:t>
            </a:r>
          </a:p>
          <a:p>
            <a:pPr lvl="1"/>
            <a:endParaRPr lang="es-MX" dirty="0" smtClean="0"/>
          </a:p>
          <a:p>
            <a:pPr lvl="1"/>
            <a:r>
              <a:rPr lang="es-MX" dirty="0" err="1" smtClean="0"/>
              <a:t>Pancolitis</a:t>
            </a:r>
            <a:r>
              <a:rPr lang="es-MX" dirty="0" smtClean="0"/>
              <a:t> </a:t>
            </a:r>
            <a:r>
              <a:rPr lang="es-MX" dirty="0" smtClean="0">
                <a:sym typeface="Wingdings" pitchFamily="2" charset="2"/>
              </a:rPr>
              <a:t> 15 veces mayor riesgo; 8-10 tras diagnóstico</a:t>
            </a:r>
          </a:p>
          <a:p>
            <a:pPr lvl="1"/>
            <a:endParaRPr lang="es-MX" dirty="0" smtClean="0">
              <a:sym typeface="Wingdings" pitchFamily="2" charset="2"/>
            </a:endParaRPr>
          </a:p>
          <a:p>
            <a:pPr lvl="1"/>
            <a:r>
              <a:rPr lang="es-MX" dirty="0" err="1" smtClean="0">
                <a:sym typeface="Wingdings" pitchFamily="2" charset="2"/>
              </a:rPr>
              <a:t>Crohn</a:t>
            </a:r>
            <a:r>
              <a:rPr lang="es-MX" dirty="0" smtClean="0">
                <a:sym typeface="Wingdings" pitchFamily="2" charset="2"/>
              </a:rPr>
              <a:t>  poca evidencia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DE RIESGO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Diabetes </a:t>
            </a:r>
            <a:r>
              <a:rPr lang="es-MX" dirty="0" err="1" smtClean="0"/>
              <a:t>Mellitus</a:t>
            </a:r>
            <a:r>
              <a:rPr lang="es-MX" dirty="0" smtClean="0"/>
              <a:t> y resistencia a la insulina</a:t>
            </a:r>
          </a:p>
          <a:p>
            <a:pPr lvl="1"/>
            <a:r>
              <a:rPr lang="es-MX" dirty="0" smtClean="0"/>
              <a:t>Insulina es un importante factor de crecimiento de células en la mucosa intestinal </a:t>
            </a:r>
          </a:p>
          <a:p>
            <a:pPr lvl="1"/>
            <a:r>
              <a:rPr lang="es-MX" dirty="0"/>
              <a:t>C</a:t>
            </a:r>
            <a:r>
              <a:rPr lang="es-MX" dirty="0" smtClean="0"/>
              <a:t>oncentraciones plasmáticas elevadas de (IGF-I) y (IGFBP 3) incrementan el riesgo</a:t>
            </a:r>
            <a:endParaRPr lang="es-MX" dirty="0"/>
          </a:p>
          <a:p>
            <a:pPr lvl="1"/>
            <a:r>
              <a:rPr lang="es-MX" dirty="0" smtClean="0"/>
              <a:t>30% mayor riesgo que en No-diabéticos</a:t>
            </a:r>
          </a:p>
          <a:p>
            <a:pPr lvl="1"/>
            <a:r>
              <a:rPr lang="es-MX" dirty="0" smtClean="0"/>
              <a:t>RR 1.3 (IC 95% 1.2-1.4)</a:t>
            </a:r>
          </a:p>
          <a:p>
            <a:pPr lvl="1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DE RIESGO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smtClean="0"/>
              <a:t>Colecistectomía</a:t>
            </a:r>
          </a:p>
          <a:p>
            <a:pPr lvl="1"/>
            <a:r>
              <a:rPr lang="es-MX" dirty="0" smtClean="0"/>
              <a:t>Poca evidencia y muchos otros riesgos asociados</a:t>
            </a:r>
          </a:p>
          <a:p>
            <a:r>
              <a:rPr lang="es-MX" dirty="0" smtClean="0"/>
              <a:t>Alcohol</a:t>
            </a:r>
          </a:p>
          <a:p>
            <a:pPr lvl="1"/>
            <a:r>
              <a:rPr lang="es-MX" dirty="0" smtClean="0"/>
              <a:t>Consumo diario de mas de 45mg de alcohol (en cualquier variedad) </a:t>
            </a:r>
            <a:r>
              <a:rPr lang="es-MX" dirty="0" smtClean="0">
                <a:sym typeface="Wingdings" pitchFamily="2" charset="2"/>
              </a:rPr>
              <a:t></a:t>
            </a:r>
            <a:r>
              <a:rPr lang="es-MX" dirty="0" smtClean="0"/>
              <a:t> RR 1.41 (IC 95% 1.16 - 1.72)</a:t>
            </a:r>
          </a:p>
          <a:p>
            <a:r>
              <a:rPr lang="es-MX" dirty="0" smtClean="0"/>
              <a:t>Sobrepeso y obesidad</a:t>
            </a:r>
          </a:p>
          <a:p>
            <a:pPr lvl="1"/>
            <a:r>
              <a:rPr lang="es-MX" dirty="0" smtClean="0"/>
              <a:t>Incremento de riesgo en pacientes con:</a:t>
            </a:r>
          </a:p>
          <a:p>
            <a:pPr>
              <a:buFont typeface="Wingdings" pitchFamily="2" charset="2"/>
              <a:buNone/>
            </a:pPr>
            <a:r>
              <a:rPr lang="es-MX" dirty="0" smtClean="0"/>
              <a:t>		IMC 19-24.9: sin cambios</a:t>
            </a:r>
          </a:p>
          <a:p>
            <a:pPr>
              <a:buFont typeface="Wingdings" pitchFamily="2" charset="2"/>
              <a:buNone/>
            </a:pPr>
            <a:r>
              <a:rPr lang="es-MX" dirty="0" smtClean="0"/>
              <a:t>		IMC 25 a 29.9: 1.5 veces</a:t>
            </a:r>
          </a:p>
          <a:p>
            <a:pPr>
              <a:buFont typeface="Wingdings" pitchFamily="2" charset="2"/>
              <a:buNone/>
            </a:pPr>
            <a:r>
              <a:rPr lang="es-MX" dirty="0" smtClean="0"/>
              <a:t>		IMC 30 o mayor: 3 veces</a:t>
            </a:r>
          </a:p>
          <a:p>
            <a:pPr>
              <a:buFont typeface="Wingdings" pitchFamily="2" charset="2"/>
              <a:buNone/>
            </a:pP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DE RIESGO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Factores poco claros</a:t>
            </a:r>
          </a:p>
          <a:p>
            <a:pPr lvl="1"/>
            <a:r>
              <a:rPr lang="es-MX" dirty="0" smtClean="0"/>
              <a:t>Enfermedad coronaria</a:t>
            </a:r>
          </a:p>
          <a:p>
            <a:pPr lvl="1"/>
            <a:r>
              <a:rPr lang="es-MX" dirty="0" smtClean="0"/>
              <a:t>Tabaquismo (&gt; en recto)</a:t>
            </a:r>
          </a:p>
          <a:p>
            <a:pPr lvl="1"/>
            <a:r>
              <a:rPr lang="es-MX" dirty="0" smtClean="0"/>
              <a:t>Anastomosis </a:t>
            </a:r>
            <a:r>
              <a:rPr lang="es-MX" dirty="0" err="1" smtClean="0"/>
              <a:t>uretero</a:t>
            </a:r>
            <a:r>
              <a:rPr lang="es-MX" dirty="0" smtClean="0"/>
              <a:t>-cólica</a:t>
            </a:r>
          </a:p>
          <a:p>
            <a:pPr lvl="1"/>
            <a:r>
              <a:rPr lang="es-MX" dirty="0" smtClean="0"/>
              <a:t>Acromegalia</a:t>
            </a:r>
          </a:p>
          <a:p>
            <a:pPr lvl="1"/>
            <a:r>
              <a:rPr lang="es-MX" dirty="0" smtClean="0"/>
              <a:t>Consumo de carne roja</a:t>
            </a:r>
          </a:p>
          <a:p>
            <a:pPr lvl="1"/>
            <a:r>
              <a:rPr lang="es-MX" dirty="0" smtClean="0"/>
              <a:t>Café / té</a:t>
            </a:r>
          </a:p>
          <a:p>
            <a:pPr lvl="1"/>
            <a:r>
              <a:rPr lang="es-MX" dirty="0" smtClean="0"/>
              <a:t>Mutaciones de BRCA (1)</a:t>
            </a:r>
          </a:p>
          <a:p>
            <a:pPr lvl="1"/>
            <a:r>
              <a:rPr lang="es-MX" dirty="0" smtClean="0"/>
              <a:t>RT</a:t>
            </a:r>
          </a:p>
          <a:p>
            <a:pPr lvl="1"/>
            <a:r>
              <a:rPr lang="es-MX" dirty="0" smtClean="0"/>
              <a:t>Esófago de </a:t>
            </a:r>
            <a:r>
              <a:rPr lang="es-MX" dirty="0" err="1" smtClean="0"/>
              <a:t>Barrett</a:t>
            </a:r>
            <a:endParaRPr lang="es-MX" dirty="0" smtClean="0"/>
          </a:p>
          <a:p>
            <a:pPr lvl="1"/>
            <a:r>
              <a:rPr lang="es-MX" dirty="0" smtClean="0"/>
              <a:t>VIH</a:t>
            </a:r>
          </a:p>
          <a:p>
            <a:pPr lvl="1"/>
            <a:r>
              <a:rPr lang="es-MX" dirty="0" smtClean="0"/>
              <a:t>Linfoma de </a:t>
            </a:r>
            <a:r>
              <a:rPr lang="es-MX" dirty="0" err="1" smtClean="0"/>
              <a:t>Hodgkin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PROTECTORES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Dieta</a:t>
            </a:r>
          </a:p>
          <a:p>
            <a:pPr lvl="1"/>
            <a:r>
              <a:rPr lang="es-MX" dirty="0" smtClean="0"/>
              <a:t>Rica en frutas y vegetales </a:t>
            </a:r>
            <a:endParaRPr lang="es-MX" dirty="0" smtClean="0"/>
          </a:p>
          <a:p>
            <a:pPr lvl="1"/>
            <a:r>
              <a:rPr lang="es-MX" dirty="0" smtClean="0"/>
              <a:t>Baja </a:t>
            </a:r>
            <a:r>
              <a:rPr lang="es-MX" dirty="0" smtClean="0"/>
              <a:t>en carne roja, grasa animal y colesterol</a:t>
            </a:r>
          </a:p>
          <a:p>
            <a:pPr lvl="1"/>
            <a:r>
              <a:rPr lang="es-MX" dirty="0" smtClean="0"/>
              <a:t>&gt; distal</a:t>
            </a:r>
          </a:p>
          <a:p>
            <a:pPr lvl="1"/>
            <a:r>
              <a:rPr lang="es-MX" dirty="0" smtClean="0"/>
              <a:t>Fibra </a:t>
            </a:r>
            <a:r>
              <a:rPr lang="es-MX" dirty="0" smtClean="0">
                <a:sym typeface="Wingdings" pitchFamily="2" charset="2"/>
              </a:rPr>
              <a:t> resultados inciertos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Almidones resistentes  </a:t>
            </a:r>
            <a:r>
              <a:rPr lang="es-MX" dirty="0" err="1" smtClean="0">
                <a:sym typeface="Wingdings" pitchFamily="2" charset="2"/>
              </a:rPr>
              <a:t>acidos</a:t>
            </a:r>
            <a:r>
              <a:rPr lang="es-MX" dirty="0" smtClean="0">
                <a:sym typeface="Wingdings" pitchFamily="2" charset="2"/>
              </a:rPr>
              <a:t> grasos de cadena corta</a:t>
            </a:r>
          </a:p>
          <a:p>
            <a:pPr lvl="1">
              <a:buNone/>
            </a:pPr>
            <a:endParaRPr lang="es-MX" dirty="0" smtClean="0"/>
          </a:p>
          <a:p>
            <a:pPr lvl="1"/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PROTECTORES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Ácido fólico </a:t>
            </a:r>
            <a:r>
              <a:rPr lang="es-MX" dirty="0" smtClean="0">
                <a:sym typeface="Wingdings" pitchFamily="2" charset="2"/>
              </a:rPr>
              <a:t> poco claro</a:t>
            </a:r>
          </a:p>
          <a:p>
            <a:r>
              <a:rPr lang="es-MX" dirty="0" err="1" smtClean="0">
                <a:sym typeface="Wingdings" pitchFamily="2" charset="2"/>
              </a:rPr>
              <a:t>Piridoxina</a:t>
            </a:r>
            <a:r>
              <a:rPr lang="es-MX" dirty="0" smtClean="0">
                <a:sym typeface="Wingdings" pitchFamily="2" charset="2"/>
              </a:rPr>
              <a:t> (</a:t>
            </a:r>
            <a:r>
              <a:rPr lang="es-MX" dirty="0" err="1" smtClean="0">
                <a:sym typeface="Wingdings" pitchFamily="2" charset="2"/>
              </a:rPr>
              <a:t>Vit</a:t>
            </a:r>
            <a:r>
              <a:rPr lang="es-MX" dirty="0" smtClean="0">
                <a:sym typeface="Wingdings" pitchFamily="2" charset="2"/>
              </a:rPr>
              <a:t> B6) 	</a:t>
            </a:r>
          </a:p>
          <a:p>
            <a:r>
              <a:rPr lang="es-MX" dirty="0" smtClean="0">
                <a:sym typeface="Wingdings" pitchFamily="2" charset="2"/>
              </a:rPr>
              <a:t>Calcio  &gt;250 mg/día</a:t>
            </a:r>
          </a:p>
          <a:p>
            <a:r>
              <a:rPr lang="es-MX" dirty="0" smtClean="0">
                <a:sym typeface="Wingdings" pitchFamily="2" charset="2"/>
              </a:rPr>
              <a:t>Magnesio</a:t>
            </a:r>
          </a:p>
          <a:p>
            <a:r>
              <a:rPr lang="es-MX" dirty="0" smtClean="0">
                <a:sym typeface="Wingdings" pitchFamily="2" charset="2"/>
              </a:rPr>
              <a:t>Ajo</a:t>
            </a:r>
          </a:p>
          <a:p>
            <a:r>
              <a:rPr lang="es-MX" dirty="0" smtClean="0">
                <a:sym typeface="Wingdings" pitchFamily="2" charset="2"/>
              </a:rPr>
              <a:t>Pescado  Omega 3 </a:t>
            </a:r>
          </a:p>
          <a:p>
            <a:r>
              <a:rPr lang="es-MX" dirty="0" smtClean="0">
                <a:sym typeface="Wingdings" pitchFamily="2" charset="2"/>
              </a:rPr>
              <a:t>Actividad física</a:t>
            </a:r>
          </a:p>
          <a:p>
            <a:endParaRPr lang="es-MX" dirty="0" smtClean="0">
              <a:sym typeface="Wingdings" pitchFamily="2" charset="2"/>
            </a:endParaRPr>
          </a:p>
          <a:p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FACTORES PROTECTORES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Aspirina y </a:t>
            </a:r>
            <a:r>
              <a:rPr lang="es-MX" dirty="0" err="1" smtClean="0"/>
              <a:t>AINEs</a:t>
            </a:r>
            <a:r>
              <a:rPr lang="es-MX" dirty="0" smtClean="0"/>
              <a:t> </a:t>
            </a:r>
            <a:r>
              <a:rPr lang="es-MX" dirty="0" smtClean="0">
                <a:sym typeface="Wingdings" pitchFamily="2" charset="2"/>
              </a:rPr>
              <a:t> inhibición de la </a:t>
            </a:r>
            <a:r>
              <a:rPr lang="es-MX" dirty="0" err="1" smtClean="0">
                <a:sym typeface="Wingdings" pitchFamily="2" charset="2"/>
              </a:rPr>
              <a:t>ciclooxigenasa</a:t>
            </a:r>
            <a:endParaRPr lang="es-MX" dirty="0" smtClean="0">
              <a:sym typeface="Wingdings" pitchFamily="2" charset="2"/>
            </a:endParaRPr>
          </a:p>
          <a:p>
            <a:r>
              <a:rPr lang="es-MX" dirty="0" smtClean="0">
                <a:sym typeface="Wingdings" pitchFamily="2" charset="2"/>
              </a:rPr>
              <a:t>Terapia de reemplazo hormonal</a:t>
            </a:r>
          </a:p>
          <a:p>
            <a:r>
              <a:rPr lang="es-MX" dirty="0" err="1" smtClean="0">
                <a:sym typeface="Wingdings" pitchFamily="2" charset="2"/>
              </a:rPr>
              <a:t>Estatinas</a:t>
            </a:r>
            <a:r>
              <a:rPr lang="es-MX" dirty="0" smtClean="0">
                <a:sym typeface="Wingdings" pitchFamily="2" charset="2"/>
              </a:rPr>
              <a:t>  poco claro</a:t>
            </a:r>
          </a:p>
          <a:p>
            <a:r>
              <a:rPr lang="es-MX" dirty="0" smtClean="0">
                <a:sym typeface="Wingdings" pitchFamily="2" charset="2"/>
              </a:rPr>
              <a:t>DFMO + </a:t>
            </a:r>
            <a:r>
              <a:rPr lang="es-MX" dirty="0" err="1" smtClean="0">
                <a:sym typeface="Wingdings" pitchFamily="2" charset="2"/>
              </a:rPr>
              <a:t>Sulindac</a:t>
            </a:r>
            <a:endParaRPr lang="es-MX" dirty="0" smtClean="0">
              <a:sym typeface="Wingdings" pitchFamily="2" charset="2"/>
            </a:endParaRPr>
          </a:p>
          <a:p>
            <a:pPr lvl="1"/>
            <a:r>
              <a:rPr lang="es-MX" dirty="0" err="1" smtClean="0">
                <a:sym typeface="Wingdings" pitchFamily="2" charset="2"/>
              </a:rPr>
              <a:t>Diflorometilornitina</a:t>
            </a:r>
            <a:r>
              <a:rPr lang="es-MX" dirty="0" smtClean="0">
                <a:sym typeface="Wingdings" pitchFamily="2" charset="2"/>
              </a:rPr>
              <a:t>  Inhibidor irreversible de la </a:t>
            </a:r>
            <a:r>
              <a:rPr lang="es-MX" dirty="0" err="1" smtClean="0">
                <a:sym typeface="Wingdings" pitchFamily="2" charset="2"/>
              </a:rPr>
              <a:t>ornitina</a:t>
            </a:r>
            <a:r>
              <a:rPr lang="es-MX" dirty="0" smtClean="0">
                <a:sym typeface="Wingdings" pitchFamily="2" charset="2"/>
              </a:rPr>
              <a:t> </a:t>
            </a:r>
            <a:r>
              <a:rPr lang="es-MX" dirty="0" err="1" smtClean="0">
                <a:sym typeface="Wingdings" pitchFamily="2" charset="2"/>
              </a:rPr>
              <a:t>decarboxilasa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CARCINOGENESIS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845448" cy="45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ANATOMIA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196752"/>
            <a:ext cx="7283152" cy="54806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CARCINOGENESIS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Desarrollo del Ca </a:t>
            </a:r>
            <a:r>
              <a:rPr lang="es-MX" dirty="0" err="1" smtClean="0"/>
              <a:t>colorrectal</a:t>
            </a:r>
            <a:r>
              <a:rPr lang="es-MX" dirty="0" smtClean="0"/>
              <a:t> sigue una sucesión de etapas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transformación maligna del epitelio normal del colon</a:t>
            </a:r>
          </a:p>
          <a:p>
            <a:r>
              <a:rPr lang="es-MX" dirty="0" smtClean="0"/>
              <a:t>Inicia con la aparición de criptas aberrantes (mayor tamaño que las otras) + actividad </a:t>
            </a:r>
            <a:r>
              <a:rPr lang="es-MX" dirty="0" err="1" smtClean="0"/>
              <a:t>proliferativa</a:t>
            </a:r>
            <a:r>
              <a:rPr lang="es-MX" dirty="0" smtClean="0"/>
              <a:t>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proliferación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pólipos </a:t>
            </a:r>
            <a:r>
              <a:rPr lang="es-MX" dirty="0" err="1" smtClean="0"/>
              <a:t>adenomatosos</a:t>
            </a:r>
            <a:r>
              <a:rPr lang="es-MX" dirty="0" smtClean="0"/>
              <a:t>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células de la superficie más </a:t>
            </a:r>
            <a:r>
              <a:rPr lang="es-MX" dirty="0" err="1" smtClean="0"/>
              <a:t>displásicas</a:t>
            </a:r>
            <a:r>
              <a:rPr lang="es-MX" dirty="0" smtClean="0"/>
              <a:t>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se malignizan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invaden membrana basal e invaden la pared intestinal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vasos sanguíneos y linfáticos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invade ganglios y órganos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metástasis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CARCINOGENESIS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Cambios morfológicos son consecuencia de una sucesión de alteraciones genéticas o </a:t>
            </a:r>
            <a:r>
              <a:rPr lang="es-MX" dirty="0" err="1" smtClean="0"/>
              <a:t>epigenéticas</a:t>
            </a:r>
            <a:r>
              <a:rPr lang="es-MX" dirty="0" smtClean="0"/>
              <a:t> en genes supresores y </a:t>
            </a:r>
            <a:r>
              <a:rPr lang="es-MX" dirty="0" err="1" smtClean="0"/>
              <a:t>protooncogenes</a:t>
            </a:r>
            <a:r>
              <a:rPr lang="es-MX" dirty="0" smtClean="0"/>
              <a:t>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expansión </a:t>
            </a:r>
            <a:r>
              <a:rPr lang="es-MX" dirty="0" err="1" smtClean="0"/>
              <a:t>clonal</a:t>
            </a:r>
            <a:r>
              <a:rPr lang="es-MX" dirty="0" smtClean="0"/>
              <a:t>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fenotipo agresivo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favorecido por fenómenos de </a:t>
            </a:r>
            <a:r>
              <a:rPr lang="es-MX" dirty="0" err="1" smtClean="0"/>
              <a:t>intestabilidad</a:t>
            </a:r>
            <a:r>
              <a:rPr lang="es-MX" dirty="0" smtClean="0"/>
              <a:t> genómica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catalizador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ambiente favorable.</a:t>
            </a:r>
          </a:p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CARCINOGENESIS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s-MX" dirty="0" smtClean="0"/>
              <a:t>1. Inestabilidad cromosómica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acumulación numérica o estructural de anormalidades cromosómicas </a:t>
            </a:r>
          </a:p>
          <a:p>
            <a:pPr lvl="0">
              <a:buNone/>
            </a:pPr>
            <a:r>
              <a:rPr lang="es-MX" dirty="0" smtClean="0"/>
              <a:t>2. Errores en la reparación de DNA</a:t>
            </a:r>
          </a:p>
          <a:p>
            <a:pPr lvl="0">
              <a:buNone/>
            </a:pPr>
            <a:r>
              <a:rPr lang="es-MX" dirty="0" smtClean="0"/>
              <a:t>	Inestabilidad </a:t>
            </a:r>
            <a:r>
              <a:rPr lang="es-MX" dirty="0" err="1" smtClean="0"/>
              <a:t>microsatélites</a:t>
            </a:r>
            <a:r>
              <a:rPr lang="es-MX" dirty="0" smtClean="0"/>
              <a:t>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errores en el apareamiento de las bases</a:t>
            </a:r>
          </a:p>
          <a:p>
            <a:pPr lvl="0">
              <a:buNone/>
            </a:pPr>
            <a:r>
              <a:rPr lang="es-MX" dirty="0" smtClean="0"/>
              <a:t>3. Metilación aberrante del DNA</a:t>
            </a:r>
          </a:p>
          <a:p>
            <a:pPr lvl="0">
              <a:buNone/>
            </a:pPr>
            <a:r>
              <a:rPr lang="es-MX" dirty="0" smtClean="0"/>
              <a:t>	Modificaciones </a:t>
            </a:r>
            <a:r>
              <a:rPr lang="es-MX" dirty="0" err="1" smtClean="0"/>
              <a:t>epigenéticas</a:t>
            </a:r>
            <a:r>
              <a:rPr lang="es-MX" dirty="0" smtClean="0"/>
              <a:t>  de la secuencia de DNA por metilación de las parejas de nucleótidos de C y G presentes en algunos promotores genéticos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silenciamiento de la expresión del gen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CIMP (</a:t>
            </a:r>
            <a:r>
              <a:rPr lang="es-MX" dirty="0" err="1" smtClean="0"/>
              <a:t>CpG</a:t>
            </a:r>
            <a:r>
              <a:rPr lang="es-MX" dirty="0" smtClean="0"/>
              <a:t> Island </a:t>
            </a:r>
            <a:r>
              <a:rPr lang="es-MX" dirty="0" err="1" smtClean="0"/>
              <a:t>Methylator</a:t>
            </a:r>
            <a:r>
              <a:rPr lang="es-MX" dirty="0" smtClean="0"/>
              <a:t> </a:t>
            </a:r>
            <a:r>
              <a:rPr lang="es-MX" dirty="0" err="1" smtClean="0"/>
              <a:t>Phenotype</a:t>
            </a:r>
            <a:r>
              <a:rPr lang="es-MX" dirty="0" smtClean="0"/>
              <a:t> o ruta de la metilación)</a:t>
            </a:r>
          </a:p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6763"/>
            <a:ext cx="80772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CARCINOGENESIS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s-MX" dirty="0" smtClean="0"/>
              <a:t>1. Ruta de inestabilidad cromosómica</a:t>
            </a:r>
          </a:p>
          <a:p>
            <a:pPr lvl="1"/>
            <a:r>
              <a:rPr lang="es-MX" dirty="0" smtClean="0"/>
              <a:t>70-85% de los cánceres </a:t>
            </a:r>
            <a:r>
              <a:rPr lang="es-MX" dirty="0" err="1" smtClean="0"/>
              <a:t>colorrectales</a:t>
            </a:r>
            <a:r>
              <a:rPr lang="es-MX" dirty="0" smtClean="0"/>
              <a:t> esporádicos y en </a:t>
            </a:r>
            <a:r>
              <a:rPr lang="es-MX" dirty="0" err="1" smtClean="0"/>
              <a:t>poliposis</a:t>
            </a:r>
            <a:r>
              <a:rPr lang="es-MX" dirty="0" smtClean="0"/>
              <a:t> </a:t>
            </a:r>
            <a:r>
              <a:rPr lang="es-MX" dirty="0" err="1" smtClean="0"/>
              <a:t>adenomatosa</a:t>
            </a:r>
            <a:r>
              <a:rPr lang="es-MX" dirty="0" smtClean="0"/>
              <a:t> familiar.</a:t>
            </a:r>
          </a:p>
          <a:p>
            <a:pPr lvl="1"/>
            <a:r>
              <a:rPr lang="es-MX" dirty="0" smtClean="0"/>
              <a:t>Mutación del gen de la </a:t>
            </a:r>
            <a:r>
              <a:rPr lang="es-MX" dirty="0" err="1" smtClean="0"/>
              <a:t>poliposis</a:t>
            </a:r>
            <a:r>
              <a:rPr lang="es-MX" dirty="0" smtClean="0"/>
              <a:t> </a:t>
            </a:r>
            <a:r>
              <a:rPr lang="es-MX" dirty="0" err="1" smtClean="0"/>
              <a:t>adenomatosa</a:t>
            </a:r>
            <a:r>
              <a:rPr lang="es-MX" dirty="0" smtClean="0"/>
              <a:t> </a:t>
            </a:r>
            <a:r>
              <a:rPr lang="es-MX" dirty="0" err="1" smtClean="0"/>
              <a:t>colónica</a:t>
            </a:r>
            <a:r>
              <a:rPr lang="es-MX" dirty="0" smtClean="0"/>
              <a:t> (APC) </a:t>
            </a:r>
            <a:r>
              <a:rPr lang="es-MX" dirty="0" smtClean="0">
                <a:sym typeface="Wingdings" pitchFamily="2" charset="2"/>
              </a:rPr>
              <a:t></a:t>
            </a:r>
            <a:r>
              <a:rPr lang="es-MX" dirty="0" smtClean="0"/>
              <a:t> pérdida de locus en 5q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mutación </a:t>
            </a:r>
            <a:r>
              <a:rPr lang="es-MX" dirty="0" err="1" smtClean="0"/>
              <a:t>Kras</a:t>
            </a:r>
            <a:r>
              <a:rPr lang="es-MX" dirty="0" smtClean="0"/>
              <a:t>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pérdida de 18q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</a:t>
            </a:r>
            <a:r>
              <a:rPr lang="es-MX" dirty="0" err="1" smtClean="0"/>
              <a:t>deleción</a:t>
            </a:r>
            <a:r>
              <a:rPr lang="es-MX" dirty="0" smtClean="0"/>
              <a:t> de p53 en 17p</a:t>
            </a:r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INESTABILIDAD CROMOSOMICA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AutoNum type="alphaLcParenR"/>
            </a:pPr>
            <a:r>
              <a:rPr lang="es-MX" dirty="0" smtClean="0"/>
              <a:t>Inactivación del APC</a:t>
            </a:r>
          </a:p>
          <a:p>
            <a:pPr marL="514350" lvl="0" indent="-514350">
              <a:buNone/>
            </a:pPr>
            <a:r>
              <a:rPr lang="es-MX" dirty="0" smtClean="0"/>
              <a:t>	- interfiere en la señalización de </a:t>
            </a:r>
            <a:r>
              <a:rPr lang="es-MX" dirty="0" err="1" smtClean="0"/>
              <a:t>Wnt</a:t>
            </a:r>
            <a:r>
              <a:rPr lang="es-MX" dirty="0" smtClean="0"/>
              <a:t>: crecimiento, apoptosis y diferenciación celular por activación de </a:t>
            </a:r>
            <a:r>
              <a:rPr lang="es-MX" dirty="0" err="1" smtClean="0"/>
              <a:t>cilina</a:t>
            </a:r>
            <a:r>
              <a:rPr lang="es-MX" dirty="0" smtClean="0"/>
              <a:t> D1 y c-</a:t>
            </a:r>
            <a:r>
              <a:rPr lang="es-MX" dirty="0" err="1" smtClean="0"/>
              <a:t>Myc</a:t>
            </a:r>
            <a:r>
              <a:rPr lang="es-MX" dirty="0" smtClean="0"/>
              <a:t>. 1%</a:t>
            </a:r>
          </a:p>
          <a:p>
            <a:pPr marL="514350" lvl="0" indent="-514350">
              <a:buAutoNum type="alphaLcParenR" startAt="2"/>
            </a:pPr>
            <a:endParaRPr lang="es-MX" dirty="0" smtClean="0"/>
          </a:p>
          <a:p>
            <a:pPr marL="514350" lvl="0" indent="-514350">
              <a:buAutoNum type="alphaLcParenR" startAt="2"/>
            </a:pPr>
            <a:r>
              <a:rPr lang="es-MX" dirty="0" smtClean="0"/>
              <a:t>Mutación del K-ras</a:t>
            </a:r>
          </a:p>
          <a:p>
            <a:pPr marL="514350" lvl="0" indent="-514350">
              <a:buNone/>
            </a:pPr>
            <a:r>
              <a:rPr lang="es-MX" dirty="0" smtClean="0">
                <a:sym typeface="Wingdings"/>
              </a:rPr>
              <a:t>	- </a:t>
            </a:r>
            <a:r>
              <a:rPr lang="es-MX" dirty="0" smtClean="0"/>
              <a:t>50% presente en adenomas &gt; 1 cm</a:t>
            </a:r>
          </a:p>
          <a:p>
            <a:pPr marL="514350" lvl="0" indent="-514350">
              <a:buNone/>
            </a:pPr>
            <a:r>
              <a:rPr lang="es-MX" dirty="0" smtClean="0"/>
              <a:t>	- Codifica proteína que induce mitosis por factores del crecimiento</a:t>
            </a:r>
          </a:p>
          <a:p>
            <a:pPr marL="514350" lvl="0" indent="-514350">
              <a:buNone/>
            </a:pPr>
            <a:r>
              <a:rPr lang="es-MX" dirty="0" smtClean="0"/>
              <a:t>	- Cuando muta la cascada de activación se mantiene activa</a:t>
            </a:r>
          </a:p>
          <a:p>
            <a:pPr marL="514350" lvl="0" indent="-514350">
              <a:buNone/>
            </a:pPr>
            <a:r>
              <a:rPr lang="es-MX" dirty="0" smtClean="0"/>
              <a:t>	- Favorece la resistencia de agentes antineoplásicos</a:t>
            </a:r>
          </a:p>
          <a:p>
            <a:pPr marL="514350" lvl="0" indent="-514350">
              <a:buNone/>
            </a:pPr>
            <a:r>
              <a:rPr lang="es-MX" dirty="0" smtClean="0"/>
              <a:t>	- El estudio de </a:t>
            </a:r>
            <a:r>
              <a:rPr lang="es-MX" dirty="0" err="1" smtClean="0"/>
              <a:t>kRAS</a:t>
            </a:r>
            <a:r>
              <a:rPr lang="es-MX" dirty="0" smtClean="0"/>
              <a:t> permite determinar la sensibilidad al tratamiento </a:t>
            </a:r>
            <a:r>
              <a:rPr lang="es-MX" dirty="0" smtClean="0">
                <a:sym typeface="Wingdings" pitchFamily="2" charset="2"/>
              </a:rPr>
              <a:t></a:t>
            </a:r>
            <a:r>
              <a:rPr lang="es-MX" dirty="0" smtClean="0"/>
              <a:t> nuevas terapias biológicas dirigidas a la inhibición de las rutas de señalización activadas por el receptor EFG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</a:t>
            </a:r>
            <a:r>
              <a:rPr lang="es-MX" dirty="0" err="1" smtClean="0"/>
              <a:t>cetuximab</a:t>
            </a:r>
            <a:r>
              <a:rPr lang="es-MX" dirty="0" smtClean="0"/>
              <a:t> </a:t>
            </a:r>
            <a:r>
              <a:rPr lang="es-MX" dirty="0" smtClean="0">
                <a:sym typeface="Wingdings" pitchFamily="2" charset="2"/>
              </a:rPr>
              <a:t></a:t>
            </a:r>
            <a:r>
              <a:rPr lang="es-MX" dirty="0" smtClean="0"/>
              <a:t> </a:t>
            </a:r>
            <a:r>
              <a:rPr lang="es-MX" dirty="0" err="1" smtClean="0"/>
              <a:t>inhíbe</a:t>
            </a:r>
            <a:r>
              <a:rPr lang="es-MX" dirty="0" smtClean="0"/>
              <a:t> la </a:t>
            </a:r>
            <a:r>
              <a:rPr lang="es-MX" dirty="0" err="1" smtClean="0"/>
              <a:t>fosforilación</a:t>
            </a:r>
            <a:r>
              <a:rPr lang="es-MX" dirty="0" smtClean="0"/>
              <a:t> del receptor</a:t>
            </a: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INESTABILIDAD CROMOSOMICA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s-MX" dirty="0" smtClean="0"/>
              <a:t>c) Pérdida cromosómica de la secuencia SMAD2, SMD4 y DCC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locus 18q21.1</a:t>
            </a:r>
          </a:p>
          <a:p>
            <a:pPr lvl="0">
              <a:buNone/>
            </a:pPr>
            <a:r>
              <a:rPr lang="es-MX" dirty="0" smtClean="0"/>
              <a:t>	- Presente en  60%</a:t>
            </a:r>
          </a:p>
          <a:p>
            <a:pPr lvl="0">
              <a:buNone/>
            </a:pPr>
            <a:r>
              <a:rPr lang="es-MX" dirty="0" smtClean="0"/>
              <a:t>	- Las proteínas son mediadores de la ruta regulada por el TGFB</a:t>
            </a:r>
          </a:p>
          <a:p>
            <a:pPr lvl="0">
              <a:buNone/>
            </a:pPr>
            <a:r>
              <a:rPr lang="es-MX" dirty="0" smtClean="0"/>
              <a:t>	- DCC promueve apoptosis</a:t>
            </a:r>
          </a:p>
          <a:p>
            <a:pPr lvl="0">
              <a:buNone/>
            </a:pPr>
            <a:r>
              <a:rPr lang="es-MX" dirty="0" smtClean="0"/>
              <a:t>	- Más frecuente mutación en SMAD4.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</a:t>
            </a:r>
            <a:r>
              <a:rPr lang="es-MX" dirty="0" err="1" smtClean="0"/>
              <a:t>poliposis</a:t>
            </a:r>
            <a:r>
              <a:rPr lang="es-MX" dirty="0" smtClean="0"/>
              <a:t> juvenil.</a:t>
            </a:r>
          </a:p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INESTABILIDAD CROMOSOMICA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s-MX" dirty="0" smtClean="0"/>
              <a:t>d) Pérdida cromosómica de la secuencia de p53</a:t>
            </a:r>
          </a:p>
          <a:p>
            <a:pPr lvl="0">
              <a:buNone/>
            </a:pPr>
            <a:r>
              <a:rPr lang="es-MX" dirty="0" smtClean="0"/>
              <a:t>	- Pérdida </a:t>
            </a:r>
            <a:r>
              <a:rPr lang="es-MX" dirty="0" err="1" smtClean="0"/>
              <a:t>alélica</a:t>
            </a:r>
            <a:r>
              <a:rPr lang="es-MX" dirty="0" smtClean="0"/>
              <a:t> del locus 17p</a:t>
            </a:r>
          </a:p>
          <a:p>
            <a:pPr lvl="0">
              <a:buNone/>
            </a:pPr>
            <a:r>
              <a:rPr lang="es-MX" dirty="0" smtClean="0"/>
              <a:t>	- Evento tardío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transición in situ a invasivo</a:t>
            </a:r>
          </a:p>
          <a:p>
            <a:pPr lvl="0">
              <a:buNone/>
            </a:pPr>
            <a:r>
              <a:rPr lang="es-MX" dirty="0" smtClean="0"/>
              <a:t>	- Disminuye tiempo para reparación de DNA</a:t>
            </a:r>
          </a:p>
          <a:p>
            <a:pPr lvl="0">
              <a:buNone/>
            </a:pPr>
            <a:r>
              <a:rPr lang="es-MX" dirty="0" smtClean="0"/>
              <a:t>	- Activación de </a:t>
            </a:r>
            <a:r>
              <a:rPr lang="es-MX" dirty="0" err="1" smtClean="0"/>
              <a:t>protooncogenes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CARCINOGENESIS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s-MX" dirty="0" smtClean="0"/>
              <a:t>2. Ruta de inestabilidad de </a:t>
            </a:r>
            <a:r>
              <a:rPr lang="es-MX" dirty="0" err="1" smtClean="0"/>
              <a:t>microsatélites</a:t>
            </a:r>
            <a:endParaRPr lang="es-MX" dirty="0" smtClean="0"/>
          </a:p>
          <a:p>
            <a:pPr lvl="0">
              <a:buNone/>
            </a:pPr>
            <a:r>
              <a:rPr lang="es-MX" dirty="0" smtClean="0"/>
              <a:t>	- Ca no </a:t>
            </a:r>
            <a:r>
              <a:rPr lang="es-MX" dirty="0" err="1" smtClean="0"/>
              <a:t>poliposico</a:t>
            </a:r>
            <a:endParaRPr lang="es-MX" dirty="0" smtClean="0"/>
          </a:p>
          <a:p>
            <a:pPr lvl="0">
              <a:buNone/>
            </a:pPr>
            <a:r>
              <a:rPr lang="es-MX" dirty="0" smtClean="0"/>
              <a:t>	- 15 % de los casos, y en síndrome de Lynch</a:t>
            </a:r>
          </a:p>
          <a:p>
            <a:pPr lvl="0">
              <a:buNone/>
            </a:pPr>
            <a:r>
              <a:rPr lang="es-MX" dirty="0" smtClean="0"/>
              <a:t>	- Mejor pronóstico</a:t>
            </a:r>
          </a:p>
          <a:p>
            <a:pPr lvl="0">
              <a:buNone/>
            </a:pPr>
            <a:r>
              <a:rPr lang="es-MX" dirty="0" smtClean="0"/>
              <a:t>	- Fallo en el sistema de reparación de errores del DNA </a:t>
            </a:r>
            <a:r>
              <a:rPr lang="es-MX" dirty="0" smtClean="0">
                <a:sym typeface="Wingdings"/>
              </a:rPr>
              <a:t></a:t>
            </a:r>
            <a:r>
              <a:rPr lang="es-MX" dirty="0" smtClean="0"/>
              <a:t> inestabilidad de </a:t>
            </a:r>
            <a:r>
              <a:rPr lang="es-MX" dirty="0" err="1" smtClean="0"/>
              <a:t>microsatélites</a:t>
            </a:r>
            <a:endParaRPr lang="es-MX" dirty="0" smtClean="0"/>
          </a:p>
          <a:p>
            <a:pPr lvl="0">
              <a:buNone/>
            </a:pPr>
            <a:r>
              <a:rPr lang="es-MX" dirty="0" smtClean="0"/>
              <a:t>	- Las lesiones morfológicas precursoras no están claras</a:t>
            </a:r>
          </a:p>
          <a:p>
            <a:pPr>
              <a:buNone/>
            </a:pPr>
            <a:r>
              <a:rPr lang="es-MX" dirty="0" smtClean="0"/>
              <a:t>3. inestabilidad genómica por metilación del DNA y de genes promotores</a:t>
            </a:r>
          </a:p>
          <a:p>
            <a:pPr>
              <a:buNone/>
            </a:pPr>
            <a:r>
              <a:rPr lang="es-MX" dirty="0" smtClean="0"/>
              <a:t>	- Adenomas sésiles</a:t>
            </a:r>
          </a:p>
          <a:p>
            <a:pPr lvl="0">
              <a:buNone/>
            </a:pPr>
            <a:endParaRPr lang="es-MX" dirty="0" smtClean="0"/>
          </a:p>
          <a:p>
            <a:pPr>
              <a:buNone/>
            </a:pP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Molecular basis of colorectal cancer; N Engl J Med 2009;361:2449-60.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ANATOMIA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2530" name="Picture 2" descr="http://www.tarotistas.com/secciones/terapiasnaturales/images/hidroterapia_colo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488832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CUADRO CLINICO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Dolor abdominal	</a:t>
            </a:r>
            <a:r>
              <a:rPr lang="es-MX" dirty="0" smtClean="0">
                <a:sym typeface="Wingdings" pitchFamily="2" charset="2"/>
              </a:rPr>
              <a:t> 			44%</a:t>
            </a:r>
          </a:p>
          <a:p>
            <a:r>
              <a:rPr lang="es-MX" dirty="0" smtClean="0">
                <a:sym typeface="Wingdings" pitchFamily="2" charset="2"/>
              </a:rPr>
              <a:t>Cambios del hábito intestinal 	 	43%</a:t>
            </a:r>
          </a:p>
          <a:p>
            <a:r>
              <a:rPr lang="es-MX" dirty="0" err="1" smtClean="0">
                <a:sym typeface="Wingdings" pitchFamily="2" charset="2"/>
              </a:rPr>
              <a:t>Hematoquezia</a:t>
            </a:r>
            <a:r>
              <a:rPr lang="es-MX" dirty="0" smtClean="0">
                <a:sym typeface="Wingdings" pitchFamily="2" charset="2"/>
              </a:rPr>
              <a:t> o melena 	 	</a:t>
            </a:r>
            <a:r>
              <a:rPr lang="es-MX" dirty="0" smtClean="0">
                <a:sym typeface="Wingdings" pitchFamily="2" charset="2"/>
              </a:rPr>
              <a:t>40</a:t>
            </a:r>
            <a:r>
              <a:rPr lang="es-MX" dirty="0" smtClean="0">
                <a:sym typeface="Wingdings" pitchFamily="2" charset="2"/>
              </a:rPr>
              <a:t>%</a:t>
            </a:r>
          </a:p>
          <a:p>
            <a:r>
              <a:rPr lang="es-MX" dirty="0" smtClean="0">
                <a:sym typeface="Wingdings" pitchFamily="2" charset="2"/>
              </a:rPr>
              <a:t>Debilidad / fatiga 				20%</a:t>
            </a:r>
          </a:p>
          <a:p>
            <a:r>
              <a:rPr lang="es-MX" dirty="0" smtClean="0">
                <a:sym typeface="Wingdings" pitchFamily="2" charset="2"/>
              </a:rPr>
              <a:t>Anemia 						11%</a:t>
            </a:r>
          </a:p>
          <a:p>
            <a:r>
              <a:rPr lang="es-MX" dirty="0" smtClean="0">
                <a:sym typeface="Wingdings" pitchFamily="2" charset="2"/>
              </a:rPr>
              <a:t>Pérdida de peso  				  6%</a:t>
            </a: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4.Ford, AC, Veldhuyzen van, Zanten SJ, Rodgers, CC, et al. Diagnostic utility of alarm features for colorectal cancer: systematic review and meta-analysis. Gut 2008; 57:1545.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CUADRO CLINICO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Dolor abdominal:</a:t>
            </a:r>
          </a:p>
          <a:p>
            <a:pPr lvl="1"/>
            <a:r>
              <a:rPr lang="es-MX" dirty="0" smtClean="0"/>
              <a:t>Obstrucción</a:t>
            </a:r>
          </a:p>
          <a:p>
            <a:pPr lvl="1"/>
            <a:r>
              <a:rPr lang="es-MX" dirty="0" smtClean="0"/>
              <a:t>Diseminación parcial </a:t>
            </a:r>
          </a:p>
          <a:p>
            <a:pPr lvl="1"/>
            <a:r>
              <a:rPr lang="es-MX" dirty="0" smtClean="0"/>
              <a:t>Peritonitis </a:t>
            </a:r>
          </a:p>
          <a:p>
            <a:pPr lvl="1"/>
            <a:r>
              <a:rPr lang="es-MX" dirty="0" err="1" smtClean="0"/>
              <a:t>Ciatalgia</a:t>
            </a:r>
            <a:r>
              <a:rPr lang="es-MX" dirty="0" smtClean="0"/>
              <a:t> </a:t>
            </a:r>
          </a:p>
          <a:p>
            <a:pPr lvl="1"/>
            <a:r>
              <a:rPr lang="es-MX" dirty="0" smtClean="0"/>
              <a:t>Tenesmo </a:t>
            </a: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4.Ford, AC, Veldhuyzen van, Zanten SJ, Rodgers, CC, et al. Diagnostic utility of alarm features for colorectal cancer: systematic review and meta-analysis. Gut 2008; 57:1545.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CUADRO CLINICO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Hematoquezia</a:t>
            </a:r>
            <a:endParaRPr lang="es-MX" dirty="0" smtClean="0"/>
          </a:p>
          <a:p>
            <a:pPr lvl="1"/>
            <a:r>
              <a:rPr lang="es-MX" dirty="0" smtClean="0"/>
              <a:t>&gt; en rectal</a:t>
            </a:r>
          </a:p>
          <a:p>
            <a:pPr lvl="1"/>
            <a:r>
              <a:rPr lang="es-MX" dirty="0" smtClean="0"/>
              <a:t>&gt; en ciego y colon ascendente</a:t>
            </a:r>
          </a:p>
          <a:p>
            <a:r>
              <a:rPr lang="es-MX" dirty="0" smtClean="0"/>
              <a:t>Cambios en el hábito intestinal</a:t>
            </a:r>
          </a:p>
          <a:p>
            <a:pPr lvl="1"/>
            <a:r>
              <a:rPr lang="es-MX" dirty="0" smtClean="0"/>
              <a:t>&gt; en colon izquierdo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4.Ford, AC, Veldhuyzen van, Zanten SJ, Rodgers, CC, et al. Diagnostic utility of alarm features for colorectal cancer: systematic review and meta-analysis. Gut 2008; 57:1545.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CUADRO CLINICO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20% tienen enfermedad </a:t>
            </a:r>
            <a:r>
              <a:rPr lang="es-MX" dirty="0" err="1" smtClean="0"/>
              <a:t>metastásica</a:t>
            </a:r>
            <a:r>
              <a:rPr lang="es-MX" dirty="0" smtClean="0"/>
              <a:t> al momento del diagnóstico</a:t>
            </a:r>
          </a:p>
          <a:p>
            <a:r>
              <a:rPr lang="es-MX" dirty="0" smtClean="0"/>
              <a:t>Diseminación linfática y </a:t>
            </a:r>
            <a:r>
              <a:rPr lang="es-MX" dirty="0" err="1" smtClean="0"/>
              <a:t>hematógena</a:t>
            </a:r>
            <a:r>
              <a:rPr lang="es-MX" dirty="0" smtClean="0"/>
              <a:t>, contigüidad y </a:t>
            </a:r>
            <a:r>
              <a:rPr lang="es-MX" dirty="0" err="1" smtClean="0"/>
              <a:t>transperitoneal</a:t>
            </a:r>
            <a:r>
              <a:rPr lang="es-MX" dirty="0" smtClean="0"/>
              <a:t>.</a:t>
            </a:r>
          </a:p>
          <a:p>
            <a:r>
              <a:rPr lang="es-MX" dirty="0" smtClean="0"/>
              <a:t>Sitios más frecuentes:</a:t>
            </a:r>
          </a:p>
          <a:p>
            <a:pPr lvl="1"/>
            <a:r>
              <a:rPr lang="es-MX" dirty="0" smtClean="0"/>
              <a:t>Ganglios</a:t>
            </a:r>
          </a:p>
          <a:p>
            <a:pPr lvl="1"/>
            <a:r>
              <a:rPr lang="es-MX" dirty="0" smtClean="0"/>
              <a:t>Hígado</a:t>
            </a:r>
          </a:p>
          <a:p>
            <a:pPr lvl="1"/>
            <a:r>
              <a:rPr lang="es-MX" dirty="0" smtClean="0"/>
              <a:t>Pulmones</a:t>
            </a:r>
          </a:p>
          <a:p>
            <a:pPr lvl="1"/>
            <a:r>
              <a:rPr lang="es-MX" dirty="0" smtClean="0"/>
              <a:t>Peritoneo </a:t>
            </a: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Ford, AC, Veldhuyzen van, Zanten SJ, Rodgers, CC, et al. Diagnostic utility of alarm features for colorectal cancer: systematic review and meta-analysis. Gut 2008; 57:1545.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CUADRO CLINICO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  <a:solidFill>
            <a:srgbClr val="FFFF00"/>
          </a:solidFill>
        </p:spPr>
        <p:txBody>
          <a:bodyPr/>
          <a:lstStyle/>
          <a:p>
            <a:r>
              <a:rPr lang="es-MX" dirty="0" smtClean="0"/>
              <a:t>Dolor en abdomen superior</a:t>
            </a:r>
          </a:p>
          <a:p>
            <a:r>
              <a:rPr lang="es-MX" dirty="0" smtClean="0"/>
              <a:t>Distensión</a:t>
            </a:r>
          </a:p>
          <a:p>
            <a:r>
              <a:rPr lang="es-MX" dirty="0" smtClean="0"/>
              <a:t>Saciedad temprana</a:t>
            </a:r>
          </a:p>
          <a:p>
            <a:r>
              <a:rPr lang="es-MX" dirty="0" smtClean="0"/>
              <a:t>Adenopatía supraclavicular</a:t>
            </a:r>
          </a:p>
          <a:p>
            <a:r>
              <a:rPr lang="es-MX" dirty="0" smtClean="0"/>
              <a:t>Nódulos </a:t>
            </a:r>
            <a:r>
              <a:rPr lang="es-MX" dirty="0" err="1" smtClean="0"/>
              <a:t>periumbilicales</a:t>
            </a:r>
            <a:endParaRPr lang="es-MX" dirty="0"/>
          </a:p>
        </p:txBody>
      </p:sp>
      <p:sp>
        <p:nvSpPr>
          <p:cNvPr id="4" name="3 Flecha derecha"/>
          <p:cNvSpPr/>
          <p:nvPr/>
        </p:nvSpPr>
        <p:spPr>
          <a:xfrm>
            <a:off x="4427984" y="2996952"/>
            <a:ext cx="1440160" cy="165618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868144" y="3356992"/>
            <a:ext cx="3096344" cy="100811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ENFERMEDAD AVANZADA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Ford, AC, Veldhuyzen van, Zanten SJ, Rodgers, CC, et al. Diagnostic utility of alarm features for colorectal cancer: systematic review and meta-analysis. Gut 2008; 57:1545.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METASTASIS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4274" name="Picture 2" descr="http://www.doyma.es/ficheros/images/125/125v21n03/grande/125v21n03-13030831tab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2495203" cy="2495204"/>
          </a:xfrm>
          <a:prstGeom prst="rect">
            <a:avLst/>
          </a:prstGeom>
          <a:noFill/>
        </p:spPr>
      </p:pic>
      <p:pic>
        <p:nvPicPr>
          <p:cNvPr id="54276" name="Picture 4" descr="http://missinglink.ucsf.edu/lm/IDS_103_colorectal_cancer/images/new/JPGS/STAGEIV_LIVER_LUNG_B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911695" cy="4293096"/>
          </a:xfrm>
          <a:prstGeom prst="rect">
            <a:avLst/>
          </a:prstGeom>
          <a:noFill/>
        </p:spPr>
      </p:pic>
      <p:pic>
        <p:nvPicPr>
          <p:cNvPr id="54278" name="Picture 6" descr="http://1.bp.blogspot.com/_Uo65_MAWl4Y/S9MiBfRy3LI/AAAAAAAAAC4/itWuUHE2AK8/s400/11_24esquele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1193553" cy="2001416"/>
          </a:xfrm>
          <a:prstGeom prst="rect">
            <a:avLst/>
          </a:prstGeom>
          <a:noFill/>
        </p:spPr>
      </p:pic>
      <p:pic>
        <p:nvPicPr>
          <p:cNvPr id="54280" name="Picture 8" descr="http://www.elements4health.com/images/stories/conditions/lun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700808"/>
            <a:ext cx="1282325" cy="1641376"/>
          </a:xfrm>
          <a:prstGeom prst="rect">
            <a:avLst/>
          </a:prstGeom>
          <a:noFill/>
        </p:spPr>
      </p:pic>
      <p:pic>
        <p:nvPicPr>
          <p:cNvPr id="54282" name="Picture 10" descr="http://www.epidemic.org/theFacts/essentials/images/liverDiagra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653136"/>
            <a:ext cx="2040657" cy="1395087"/>
          </a:xfrm>
          <a:prstGeom prst="rect">
            <a:avLst/>
          </a:prstGeom>
          <a:noFill/>
        </p:spPr>
      </p:pic>
      <p:pic>
        <p:nvPicPr>
          <p:cNvPr id="54284" name="Picture 12" descr="http://upload.wikimedia.org/wikipedia/commons/3/3f/Br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077072"/>
            <a:ext cx="3143672" cy="23577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CUADRO </a:t>
            </a:r>
            <a:r>
              <a:rPr lang="es-MX" dirty="0" smtClean="0"/>
              <a:t>CLINICO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err="1" smtClean="0"/>
              <a:t>Bacteremia</a:t>
            </a:r>
            <a:r>
              <a:rPr lang="es-MX" dirty="0" smtClean="0"/>
              <a:t> </a:t>
            </a:r>
            <a:r>
              <a:rPr lang="es-MX" dirty="0" smtClean="0"/>
              <a:t>por S. </a:t>
            </a:r>
            <a:r>
              <a:rPr lang="es-MX" dirty="0" err="1" smtClean="0"/>
              <a:t>bovis</a:t>
            </a:r>
            <a:r>
              <a:rPr lang="es-MX" dirty="0" smtClean="0"/>
              <a:t> o C. </a:t>
            </a:r>
            <a:r>
              <a:rPr lang="es-MX" dirty="0" err="1" smtClean="0"/>
              <a:t>septicum</a:t>
            </a:r>
            <a:endParaRPr lang="es-MX" dirty="0" smtClean="0"/>
          </a:p>
          <a:p>
            <a:r>
              <a:rPr lang="es-MX" dirty="0" smtClean="0"/>
              <a:t>Peor pronóstico si </a:t>
            </a:r>
            <a:r>
              <a:rPr lang="es-MX" dirty="0" err="1" smtClean="0"/>
              <a:t>sx’s</a:t>
            </a:r>
            <a:r>
              <a:rPr lang="es-MX" dirty="0" smtClean="0"/>
              <a:t> al diagnóstico</a:t>
            </a:r>
          </a:p>
          <a:p>
            <a:r>
              <a:rPr lang="es-MX" dirty="0" smtClean="0"/>
              <a:t>Peor pronóstico si perforación u obstrucción</a:t>
            </a:r>
          </a:p>
          <a:p>
            <a:r>
              <a:rPr lang="es-MX" dirty="0" smtClean="0"/>
              <a:t>Mejor pronóstico si hay hemorragia</a:t>
            </a:r>
          </a:p>
          <a:p>
            <a:r>
              <a:rPr lang="es-MX" dirty="0" smtClean="0"/>
              <a:t>Peor pronóstico en tumores en recto y sigmoides</a:t>
            </a:r>
          </a:p>
          <a:p>
            <a:r>
              <a:rPr lang="es-MX" dirty="0" smtClean="0"/>
              <a:t>Peor pronóstico en tumores distales</a:t>
            </a:r>
          </a:p>
          <a:p>
            <a:r>
              <a:rPr lang="es-MX" dirty="0" smtClean="0"/>
              <a:t>3-5% tumores sincrónicos</a:t>
            </a:r>
          </a:p>
          <a:p>
            <a:r>
              <a:rPr lang="es-MX" dirty="0" smtClean="0"/>
              <a:t>1.5-3% tumores </a:t>
            </a:r>
            <a:r>
              <a:rPr lang="es-MX" dirty="0" err="1" smtClean="0"/>
              <a:t>metacrónicos</a:t>
            </a: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Ford, AC, Veldhuyzen van, Zanten SJ, Rodgers, CC, et al. Diagnostic utility of alarm features for colorectal cancer: systematic review and meta-analysis. Gut 2008; 57:1545.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DIAGNÓSTICO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Colonoscopia </a:t>
            </a:r>
          </a:p>
          <a:p>
            <a:pPr lvl="1"/>
            <a:r>
              <a:rPr lang="es-MX" dirty="0" smtClean="0"/>
              <a:t>Mejor prueba diagnóstica e pacientes sintomáticos</a:t>
            </a:r>
          </a:p>
          <a:p>
            <a:pPr lvl="1"/>
            <a:r>
              <a:rPr lang="es-MX" dirty="0" smtClean="0"/>
              <a:t>Localiza lesiones </a:t>
            </a:r>
            <a:r>
              <a:rPr lang="es-MX" dirty="0" err="1" smtClean="0"/>
              <a:t>exofíticas</a:t>
            </a:r>
            <a:endParaRPr lang="es-MX" dirty="0" smtClean="0"/>
          </a:p>
          <a:p>
            <a:pPr lvl="1"/>
            <a:r>
              <a:rPr lang="es-MX" dirty="0" smtClean="0"/>
              <a:t>Toma de biopsias</a:t>
            </a:r>
          </a:p>
          <a:p>
            <a:pPr lvl="1"/>
            <a:r>
              <a:rPr lang="es-MX" dirty="0" smtClean="0"/>
              <a:t>Detecta neoplasias sincrónicas</a:t>
            </a:r>
          </a:p>
          <a:p>
            <a:pPr lvl="1"/>
            <a:r>
              <a:rPr lang="es-MX" dirty="0" smtClean="0"/>
              <a:t>Resección de pólipos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DIAGNÓSTICO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Enema </a:t>
            </a:r>
            <a:r>
              <a:rPr lang="es-MX" dirty="0" err="1" smtClean="0"/>
              <a:t>baritado</a:t>
            </a:r>
            <a:r>
              <a:rPr lang="es-MX" dirty="0" smtClean="0"/>
              <a:t> + </a:t>
            </a:r>
            <a:r>
              <a:rPr lang="es-MX" dirty="0" err="1" smtClean="0"/>
              <a:t>sigmoidoscopia</a:t>
            </a:r>
            <a:endParaRPr lang="es-MX" dirty="0" smtClean="0"/>
          </a:p>
          <a:p>
            <a:pPr lvl="1"/>
            <a:r>
              <a:rPr lang="es-MX" dirty="0" smtClean="0"/>
              <a:t>Menor eficacia</a:t>
            </a:r>
          </a:p>
          <a:p>
            <a:r>
              <a:rPr lang="es-MX" dirty="0" smtClean="0"/>
              <a:t>Enema </a:t>
            </a:r>
            <a:r>
              <a:rPr lang="es-MX" dirty="0" err="1" smtClean="0"/>
              <a:t>baritado</a:t>
            </a:r>
            <a:r>
              <a:rPr lang="es-MX" dirty="0" smtClean="0"/>
              <a:t> o </a:t>
            </a:r>
            <a:r>
              <a:rPr lang="es-MX" dirty="0" err="1" smtClean="0"/>
              <a:t>coloTAC</a:t>
            </a:r>
            <a:r>
              <a:rPr lang="es-MX" dirty="0" smtClean="0"/>
              <a:t>  si el tumor no se puede alcanzar </a:t>
            </a:r>
          </a:p>
          <a:p>
            <a:pPr lvl="1">
              <a:buNone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108" t="15827" r="24699" b="15108"/>
          <a:stretch>
            <a:fillRect/>
          </a:stretch>
        </p:blipFill>
        <p:spPr bwMode="auto">
          <a:xfrm>
            <a:off x="5508104" y="3200400"/>
            <a:ext cx="30480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SCREENING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Sangre oculta en heces</a:t>
            </a:r>
          </a:p>
          <a:p>
            <a:r>
              <a:rPr lang="es-MX" dirty="0" smtClean="0"/>
              <a:t>FIT</a:t>
            </a:r>
          </a:p>
          <a:p>
            <a:r>
              <a:rPr lang="es-MX" dirty="0" smtClean="0"/>
              <a:t>DNA en heces</a:t>
            </a:r>
          </a:p>
          <a:p>
            <a:r>
              <a:rPr lang="es-MX" dirty="0" err="1" smtClean="0"/>
              <a:t>Rectosigmoidoscopia</a:t>
            </a:r>
            <a:endParaRPr lang="es-MX" dirty="0" smtClean="0"/>
          </a:p>
          <a:p>
            <a:r>
              <a:rPr lang="es-MX" dirty="0" smtClean="0"/>
              <a:t>Colonoscopia</a:t>
            </a:r>
          </a:p>
          <a:p>
            <a:r>
              <a:rPr lang="es-MX" dirty="0" smtClean="0"/>
              <a:t>NO MARCADORES TUMORALES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ANATOMIA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9698" name="Picture 2" descr="http://upload.wikimedia.org/wikipedia/commons/thumb/c/cb/Gray537.png/493px-Gray5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579343" cy="49434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SANGRE OCULTA EN HECES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Hallazgo no específico que puede originarse de: </a:t>
            </a:r>
          </a:p>
          <a:p>
            <a:pPr lvl="1"/>
            <a:r>
              <a:rPr lang="es-ES_tradnl" dirty="0" smtClean="0"/>
              <a:t>Cáncer de colon</a:t>
            </a:r>
          </a:p>
          <a:p>
            <a:pPr lvl="1"/>
            <a:r>
              <a:rPr lang="es-ES_tradnl" dirty="0" smtClean="0"/>
              <a:t>Pólipos de 1 a 2cm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Deben realizarse anualmente</a:t>
            </a:r>
          </a:p>
          <a:p>
            <a:r>
              <a:rPr lang="es-ES_tradnl" dirty="0" smtClean="0"/>
              <a:t>Deben tomarse 2 o 3 muestras dependiendo de las evacuaciones diarias</a:t>
            </a:r>
          </a:p>
          <a:p>
            <a:r>
              <a:rPr lang="es-ES_tradnl" dirty="0" smtClean="0"/>
              <a:t>Resultado positivo</a:t>
            </a:r>
          </a:p>
          <a:p>
            <a:pPr lvl="1"/>
            <a:r>
              <a:rPr lang="es-ES_tradnl" dirty="0" smtClean="0"/>
              <a:t>Colonoscopía</a:t>
            </a:r>
          </a:p>
          <a:p>
            <a:endParaRPr lang="es-ES_tradnl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Guayaco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Estudio más usado</a:t>
            </a:r>
          </a:p>
          <a:p>
            <a:pPr lvl="1"/>
            <a:r>
              <a:rPr lang="es-ES_tradnl" dirty="0" smtClean="0"/>
              <a:t>El único estudio con evidencia de eficacia en estudios prospectivos, controlados y aleatorizados</a:t>
            </a:r>
          </a:p>
          <a:p>
            <a:r>
              <a:rPr lang="es-ES_tradnl" dirty="0" smtClean="0"/>
              <a:t>Detectan sangre en heces por medio de actividad de </a:t>
            </a:r>
            <a:r>
              <a:rPr lang="es-ES_tradnl" dirty="0" err="1" smtClean="0"/>
              <a:t>pseudoperoxidasas</a:t>
            </a:r>
            <a:r>
              <a:rPr lang="es-ES_tradnl" dirty="0" smtClean="0"/>
              <a:t> del grupo </a:t>
            </a:r>
            <a:r>
              <a:rPr lang="es-ES_tradnl" dirty="0" err="1" smtClean="0"/>
              <a:t>hem</a:t>
            </a:r>
            <a:r>
              <a:rPr lang="es-ES_tradnl" dirty="0" smtClean="0"/>
              <a:t> o hemoglobina</a:t>
            </a:r>
          </a:p>
          <a:p>
            <a:pPr lvl="1"/>
            <a:r>
              <a:rPr lang="es-ES_tradnl" dirty="0" smtClean="0"/>
              <a:t>Estudios </a:t>
            </a:r>
            <a:r>
              <a:rPr lang="es-ES_tradnl" dirty="0" err="1" smtClean="0"/>
              <a:t>inmunohistoquímicos</a:t>
            </a:r>
            <a:r>
              <a:rPr lang="es-ES_tradnl" dirty="0" smtClean="0"/>
              <a:t> reaccionan con globulinas humanas</a:t>
            </a:r>
          </a:p>
          <a:p>
            <a:r>
              <a:rPr lang="es-ES_tradnl" dirty="0" smtClean="0"/>
              <a:t>Deben recolectarse 2 muestras de 3 evacuaciones consecutivas </a:t>
            </a:r>
          </a:p>
          <a:p>
            <a:r>
              <a:rPr lang="es-ES_tradnl" dirty="0" smtClean="0"/>
              <a:t>Los pacientes deben evitar</a:t>
            </a:r>
          </a:p>
          <a:p>
            <a:pPr lvl="1"/>
            <a:r>
              <a:rPr lang="es-ES_tradnl" dirty="0" smtClean="0"/>
              <a:t>ASA o AINES, Vitamina C, carnes rojas, pollo, pescado, vegetales </a:t>
            </a:r>
            <a:r>
              <a:rPr lang="es-ES_tradnl" dirty="0" smtClean="0"/>
              <a:t>crudos</a:t>
            </a:r>
            <a:endParaRPr lang="es-ES_tradnl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FIT (Fecal </a:t>
            </a:r>
            <a:r>
              <a:rPr lang="es-ES_tradnl" dirty="0" err="1" smtClean="0"/>
              <a:t>Immunochemistry</a:t>
            </a:r>
            <a:r>
              <a:rPr lang="es-ES_tradnl" dirty="0" smtClean="0"/>
              <a:t> Test)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Detecta globulinas humanas</a:t>
            </a:r>
          </a:p>
          <a:p>
            <a:r>
              <a:rPr lang="es-ES_tradnl" dirty="0" smtClean="0"/>
              <a:t>Más específico </a:t>
            </a:r>
          </a:p>
          <a:p>
            <a:pPr lvl="1"/>
            <a:r>
              <a:rPr lang="es-ES_tradnl" dirty="0" smtClean="0"/>
              <a:t>No reacciona con </a:t>
            </a:r>
            <a:r>
              <a:rPr lang="es-ES_tradnl" dirty="0" err="1" smtClean="0"/>
              <a:t>peroxidasas</a:t>
            </a:r>
            <a:r>
              <a:rPr lang="es-ES_tradnl" dirty="0" smtClean="0"/>
              <a:t> de la dieta</a:t>
            </a:r>
          </a:p>
          <a:p>
            <a:pPr lvl="1"/>
            <a:r>
              <a:rPr lang="es-ES_tradnl" dirty="0" smtClean="0"/>
              <a:t>NO da falsos positivos por Vitamina C</a:t>
            </a:r>
          </a:p>
          <a:p>
            <a:r>
              <a:rPr lang="es-ES_tradnl" dirty="0" smtClean="0"/>
              <a:t>Más específico para sangrado de tubo digestivo bajo</a:t>
            </a:r>
          </a:p>
          <a:p>
            <a:pPr lvl="1"/>
            <a:r>
              <a:rPr lang="es-ES_tradnl" dirty="0" smtClean="0"/>
              <a:t>Las </a:t>
            </a:r>
            <a:r>
              <a:rPr lang="es-ES_tradnl" dirty="0" err="1" smtClean="0"/>
              <a:t>globinas</a:t>
            </a:r>
            <a:r>
              <a:rPr lang="es-ES_tradnl" dirty="0" smtClean="0"/>
              <a:t> se degradan por enzimas digestivas en el tracto gastrointestinal superior</a:t>
            </a:r>
          </a:p>
          <a:p>
            <a:r>
              <a:rPr lang="es-ES_tradnl" sz="2400" dirty="0" smtClean="0"/>
              <a:t>Se requieren menos muestras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ADN en heces (</a:t>
            </a:r>
            <a:r>
              <a:rPr lang="es-ES_tradnl" dirty="0" err="1" smtClean="0"/>
              <a:t>sDNA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/>
              <a:t>Detecta la presencia de alteraciones conocidas en el ADN en la secuencia adenoma </a:t>
            </a:r>
            <a:r>
              <a:rPr lang="es-ES_tradnl" dirty="0" err="1" smtClean="0"/>
              <a:t>–</a:t>
            </a:r>
            <a:r>
              <a:rPr lang="es-ES_tradnl" dirty="0" smtClean="0"/>
              <a:t> carcinoma</a:t>
            </a:r>
          </a:p>
          <a:p>
            <a:pPr lvl="1"/>
            <a:r>
              <a:rPr lang="es-ES_tradnl" dirty="0" smtClean="0"/>
              <a:t>Células de adenomas o carcinomas con ADN alterado</a:t>
            </a:r>
          </a:p>
          <a:p>
            <a:pPr lvl="2"/>
            <a:r>
              <a:rPr lang="es-ES_tradnl" dirty="0" smtClean="0"/>
              <a:t>Pasan continuamente al lumen mezclándose con materia fecal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El ADN es estable en heces por lo que puede diferenciarse o separarse del ADN bacteriano </a:t>
            </a:r>
          </a:p>
          <a:p>
            <a:r>
              <a:rPr lang="es-ES_tradnl" dirty="0" smtClean="0"/>
              <a:t>Panel múltiple (incluye 21 mutaciones)</a:t>
            </a:r>
          </a:p>
          <a:p>
            <a:r>
              <a:rPr lang="es-ES_tradnl" dirty="0" smtClean="0"/>
              <a:t>K-ras, APC, P53, BAT 26 (inestabilidad </a:t>
            </a:r>
            <a:r>
              <a:rPr lang="es-ES_tradnl" dirty="0" err="1" smtClean="0"/>
              <a:t>microsatelital</a:t>
            </a:r>
            <a:r>
              <a:rPr lang="es-ES_tradnl" dirty="0" smtClean="0"/>
              <a:t>), DIA (Marcador de integridad del DNA)</a:t>
            </a:r>
          </a:p>
          <a:p>
            <a:r>
              <a:rPr lang="es-ES_tradnl" dirty="0" smtClean="0"/>
              <a:t>Requiere una sola toma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Rectosigmoidoscopía</a:t>
            </a:r>
            <a:r>
              <a:rPr lang="es-ES_tradnl" dirty="0" smtClean="0"/>
              <a:t> Flexible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Visualiza mitad inferior del colon izquierdo</a:t>
            </a:r>
          </a:p>
          <a:p>
            <a:r>
              <a:rPr lang="es-ES_tradnl" dirty="0" smtClean="0"/>
              <a:t>No requiere sedación</a:t>
            </a:r>
          </a:p>
          <a:p>
            <a:pPr lvl="1"/>
            <a:r>
              <a:rPr lang="es-ES_tradnl" dirty="0" smtClean="0"/>
              <a:t>Puede realizarse en un consultorio</a:t>
            </a:r>
          </a:p>
          <a:p>
            <a:r>
              <a:rPr lang="es-ES_tradnl" dirty="0" smtClean="0"/>
              <a:t>Se ha asociado con una reducción del 60% al 80%</a:t>
            </a:r>
          </a:p>
          <a:p>
            <a:r>
              <a:rPr lang="es-ES_tradnl" dirty="0" smtClean="0"/>
              <a:t>Debe introducirse por lo menos 40 cm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Rectosigmoidoscopía</a:t>
            </a:r>
            <a:r>
              <a:rPr lang="es-ES_tradnl" dirty="0" smtClean="0"/>
              <a:t> Flexible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Si se encuentra adenoma de cualquier tamaño en colon distal </a:t>
            </a:r>
          </a:p>
          <a:p>
            <a:pPr lvl="1"/>
            <a:r>
              <a:rPr lang="es-ES_tradnl" dirty="0" smtClean="0"/>
              <a:t>Colonoscopía</a:t>
            </a:r>
          </a:p>
          <a:p>
            <a:r>
              <a:rPr lang="es-ES_tradnl" dirty="0" smtClean="0"/>
              <a:t>Todos los pacientes con 1 ó más pólipos de 5mm o más</a:t>
            </a:r>
          </a:p>
          <a:p>
            <a:pPr lvl="1"/>
            <a:r>
              <a:rPr lang="es-ES_tradnl" dirty="0" smtClean="0"/>
              <a:t>Colonoscopía</a:t>
            </a:r>
          </a:p>
          <a:p>
            <a:r>
              <a:rPr lang="es-ES_tradnl" dirty="0" smtClean="0"/>
              <a:t>Se recomienda realizarla cada 5 años</a:t>
            </a:r>
          </a:p>
          <a:p>
            <a:pPr lvl="1"/>
            <a:r>
              <a:rPr lang="es-ES_tradnl" dirty="0" smtClean="0"/>
              <a:t>Puede realizarse  como única prueba </a:t>
            </a:r>
          </a:p>
          <a:p>
            <a:pPr lvl="2"/>
            <a:r>
              <a:rPr lang="es-ES_tradnl" dirty="0" smtClean="0"/>
              <a:t>Si se duda de la calidad de la prueba o del centro donde se realiza puede combinarse con una prueba de sangre oculta en heces anual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Colonoscopía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Permite observar directamente la mucosa de todo el colon</a:t>
            </a:r>
          </a:p>
          <a:p>
            <a:pPr lvl="1"/>
            <a:r>
              <a:rPr lang="es-ES_tradnl" dirty="0" smtClean="0"/>
              <a:t>Toma de biopsias</a:t>
            </a:r>
          </a:p>
          <a:p>
            <a:pPr lvl="1"/>
            <a:r>
              <a:rPr lang="es-ES_tradnl" dirty="0" err="1" smtClean="0"/>
              <a:t>Polipectomía</a:t>
            </a:r>
            <a:endParaRPr lang="es-ES_tradnl" dirty="0" smtClean="0"/>
          </a:p>
          <a:p>
            <a:pPr lvl="1"/>
            <a:endParaRPr lang="es-ES_tradnl" dirty="0" smtClean="0"/>
          </a:p>
          <a:p>
            <a:r>
              <a:rPr lang="es-ES_tradnl" sz="2400" dirty="0" smtClean="0"/>
              <a:t>No existen estudios controlados sobre la reducción en la incidencia ó mortalidad</a:t>
            </a:r>
          </a:p>
          <a:p>
            <a:r>
              <a:rPr lang="es-ES_tradnl" sz="2400" dirty="0" smtClean="0"/>
              <a:t>Posterior a una colonoscopía negativa</a:t>
            </a:r>
          </a:p>
          <a:p>
            <a:pPr lvl="1"/>
            <a:r>
              <a:rPr lang="es-ES_tradnl" dirty="0" smtClean="0"/>
              <a:t>Repetirla en 10 años</a:t>
            </a:r>
          </a:p>
          <a:p>
            <a:pPr lvl="1"/>
            <a:r>
              <a:rPr lang="es-ES_tradnl" dirty="0" smtClean="0"/>
              <a:t>Iniciar a partir de los 50 años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900" y="603250"/>
            <a:ext cx="5664200" cy="56515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640" y="458666"/>
            <a:ext cx="9309784" cy="5980457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97919"/>
            <a:ext cx="9144000" cy="3295375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ANATOMIA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00213"/>
            <a:ext cx="4244975" cy="4395787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00213"/>
            <a:ext cx="4244975" cy="43957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2631"/>
            <a:ext cx="9144000" cy="4580793"/>
          </a:xfrm>
          <a:prstGeom prst="rect">
            <a:avLst/>
          </a:prstGeom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049" y="1486825"/>
            <a:ext cx="9267049" cy="3719367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2" y="1848234"/>
            <a:ext cx="9161160" cy="2627620"/>
          </a:xfrm>
          <a:prstGeom prst="rect">
            <a:avLst/>
          </a:prstGeo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ESTADIFICACION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TNM (AJCC/UICC)</a:t>
            </a:r>
          </a:p>
          <a:p>
            <a:pPr lvl="1"/>
            <a:r>
              <a:rPr lang="es-MX" dirty="0" smtClean="0"/>
              <a:t>Actualizada en 2010</a:t>
            </a:r>
          </a:p>
          <a:p>
            <a:pPr lvl="1"/>
            <a:r>
              <a:rPr lang="es-MX" dirty="0" smtClean="0"/>
              <a:t>T4 </a:t>
            </a:r>
            <a:r>
              <a:rPr lang="es-MX" dirty="0" smtClean="0">
                <a:sym typeface="Wingdings" pitchFamily="2" charset="2"/>
              </a:rPr>
              <a:t> T4a (perfora peritoneo) y T4b (adherencia histológica)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EII  IIA (T3N0), IIB (T4N0) y IIC (T4bN0)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M1  M1a (una </a:t>
            </a:r>
            <a:r>
              <a:rPr lang="es-MX" dirty="0" err="1" smtClean="0">
                <a:sym typeface="Wingdings" pitchFamily="2" charset="2"/>
              </a:rPr>
              <a:t>mets</a:t>
            </a:r>
            <a:r>
              <a:rPr lang="es-MX" dirty="0" smtClean="0">
                <a:sym typeface="Wingdings" pitchFamily="2" charset="2"/>
              </a:rPr>
              <a:t>) y M1b (varias </a:t>
            </a:r>
            <a:r>
              <a:rPr lang="es-MX" dirty="0" err="1" smtClean="0">
                <a:sym typeface="Wingdings" pitchFamily="2" charset="2"/>
              </a:rPr>
              <a:t>mets</a:t>
            </a:r>
            <a:r>
              <a:rPr lang="es-MX" dirty="0" smtClean="0">
                <a:sym typeface="Wingdings" pitchFamily="2" charset="2"/>
              </a:rPr>
              <a:t>)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err="1" smtClean="0"/>
              <a:t>Astler</a:t>
            </a:r>
            <a:r>
              <a:rPr lang="es-MX" dirty="0" smtClean="0"/>
              <a:t> – </a:t>
            </a:r>
            <a:r>
              <a:rPr lang="es-MX" dirty="0" err="1" smtClean="0"/>
              <a:t>Coller</a:t>
            </a:r>
            <a:r>
              <a:rPr lang="es-MX" dirty="0" smtClean="0"/>
              <a:t> (</a:t>
            </a:r>
            <a:r>
              <a:rPr lang="es-MX" dirty="0" err="1" smtClean="0"/>
              <a:t>Dukes</a:t>
            </a:r>
            <a:r>
              <a:rPr lang="es-MX" dirty="0" smtClean="0"/>
              <a:t> </a:t>
            </a:r>
            <a:r>
              <a:rPr lang="es-MX" dirty="0" smtClean="0"/>
              <a:t>modificada)I</a:t>
            </a:r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Screening and surveillance for the early detection of colorectal cancer and adenomatous polyps, 2008; CA Cancer J Clin 2008; 58:00-00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ESTADIFICACION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2466" name="Picture 2" descr="http://content.revolutionhealth.com/contentimages/cdr0000415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05215" cy="44371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0"/>
            <a:ext cx="6543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26" name="AutoShape 2" descr="http://harrisonmedicina.com/loadBinary.aspx?name=hole17&amp;filename=%09hole17_c087f003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C:\Users\Santiago\AppData\Local\Temp\Rar$DI00.020\hole17_c087f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6277"/>
            <a:ext cx="8172400" cy="68642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DUKES / ASTLER Y COLLER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765353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Tumor</a:t>
                      </a:r>
                      <a:r>
                        <a:rPr lang="es-MX" baseline="0" dirty="0" smtClean="0"/>
                        <a:t> limitado a la mucosa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El tumor</a:t>
                      </a:r>
                      <a:r>
                        <a:rPr lang="es-MX" baseline="0" dirty="0" smtClean="0"/>
                        <a:t> no atraviesa la pared, ganglios negativos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El tumor se</a:t>
                      </a:r>
                      <a:r>
                        <a:rPr lang="es-MX" baseline="0" dirty="0" smtClean="0"/>
                        <a:t> extiende más allá e la pared, ganglios negativos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Afectación de estructuras adyacentes por el tumor, ganglios negativos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B1 con ganglios positivos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B2 con ganglios positivos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B3 con ganglios positivos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Enfermedad </a:t>
                      </a:r>
                      <a:r>
                        <a:rPr lang="es-MX" dirty="0" err="1" smtClean="0"/>
                        <a:t>mestastásica</a:t>
                      </a:r>
                      <a:r>
                        <a:rPr lang="es-MX" dirty="0" smtClean="0"/>
                        <a:t> o a distancia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ESTADIFICACION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EF </a:t>
            </a:r>
            <a:r>
              <a:rPr lang="es-MX" dirty="0" smtClean="0">
                <a:sym typeface="Wingdings" pitchFamily="2" charset="2"/>
              </a:rPr>
              <a:t> ascitis, hepatomegalia y </a:t>
            </a:r>
            <a:r>
              <a:rPr lang="es-MX" dirty="0" err="1" smtClean="0">
                <a:sym typeface="Wingdings" pitchFamily="2" charset="2"/>
              </a:rPr>
              <a:t>linfadenopatias</a:t>
            </a:r>
            <a:endParaRPr lang="es-MX" dirty="0" smtClean="0">
              <a:sym typeface="Wingdings" pitchFamily="2" charset="2"/>
            </a:endParaRPr>
          </a:p>
          <a:p>
            <a:r>
              <a:rPr lang="es-MX" dirty="0" smtClean="0">
                <a:sym typeface="Wingdings" pitchFamily="2" charset="2"/>
              </a:rPr>
              <a:t>TAC </a:t>
            </a:r>
            <a:r>
              <a:rPr lang="es-MX" dirty="0" err="1" smtClean="0">
                <a:sym typeface="Wingdings" pitchFamily="2" charset="2"/>
              </a:rPr>
              <a:t>abdomino</a:t>
            </a:r>
            <a:r>
              <a:rPr lang="es-MX" dirty="0" smtClean="0">
                <a:sym typeface="Wingdings" pitchFamily="2" charset="2"/>
              </a:rPr>
              <a:t>-pélvica</a:t>
            </a:r>
          </a:p>
          <a:p>
            <a:r>
              <a:rPr lang="es-MX" dirty="0" smtClean="0">
                <a:sym typeface="Wingdings" pitchFamily="2" charset="2"/>
              </a:rPr>
              <a:t>Imágenes de tórax</a:t>
            </a:r>
          </a:p>
          <a:p>
            <a:r>
              <a:rPr lang="es-MX" dirty="0" smtClean="0"/>
              <a:t>PFH </a:t>
            </a:r>
            <a:r>
              <a:rPr lang="es-MX" dirty="0" smtClean="0">
                <a:sym typeface="Wingdings" pitchFamily="2" charset="2"/>
              </a:rPr>
              <a:t> FA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ESTADIFICACION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TAC</a:t>
            </a:r>
          </a:p>
          <a:p>
            <a:pPr lvl="1"/>
            <a:r>
              <a:rPr lang="es-MX" dirty="0" smtClean="0"/>
              <a:t>Sensibilidad: metástasis &gt; ganglios (75% vs 43%)</a:t>
            </a:r>
          </a:p>
          <a:p>
            <a:pPr lvl="1"/>
            <a:r>
              <a:rPr lang="es-MX" dirty="0" smtClean="0"/>
              <a:t>Mejor para tumores rectales</a:t>
            </a:r>
          </a:p>
          <a:p>
            <a:pPr lvl="1">
              <a:buNone/>
            </a:pPr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ESTADIFICACION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RM</a:t>
            </a:r>
          </a:p>
          <a:p>
            <a:pPr lvl="1"/>
            <a:r>
              <a:rPr lang="es-MX" dirty="0" smtClean="0"/>
              <a:t>Detecta más lesiones hepáticas</a:t>
            </a:r>
          </a:p>
          <a:p>
            <a:pPr lvl="1"/>
            <a:r>
              <a:rPr lang="es-MX" dirty="0" smtClean="0"/>
              <a:t>Permite definir infiltración tumoral</a:t>
            </a:r>
          </a:p>
          <a:p>
            <a:endParaRPr lang="es-MX" dirty="0" smtClean="0"/>
          </a:p>
          <a:p>
            <a:r>
              <a:rPr lang="es-MX" dirty="0" smtClean="0"/>
              <a:t>USG </a:t>
            </a:r>
            <a:r>
              <a:rPr lang="es-MX" dirty="0" err="1" smtClean="0"/>
              <a:t>endocópico</a:t>
            </a:r>
            <a:endParaRPr lang="es-MX" dirty="0" smtClean="0"/>
          </a:p>
          <a:p>
            <a:pPr lvl="1"/>
            <a:r>
              <a:rPr lang="es-MX" dirty="0" smtClean="0"/>
              <a:t>Mayor utilidad en Ca rectal</a:t>
            </a:r>
          </a:p>
          <a:p>
            <a:endParaRPr lang="es-MX" dirty="0" smtClean="0"/>
          </a:p>
          <a:p>
            <a:pPr lvl="1"/>
            <a:endParaRPr lang="es-MX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EPIDEMIOLOGÍA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2800" dirty="0" smtClean="0"/>
              <a:t>Género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Colon : Recto </a:t>
            </a:r>
            <a:r>
              <a:rPr lang="es-MX" sz="2400" dirty="0" smtClean="0">
                <a:sym typeface="Wingdings" pitchFamily="2" charset="2"/>
              </a:rPr>
              <a:t> 2:1</a:t>
            </a:r>
            <a:endParaRPr lang="es-MX" sz="2400" dirty="0" smtClean="0"/>
          </a:p>
          <a:p>
            <a:pPr lvl="1">
              <a:lnSpc>
                <a:spcPct val="80000"/>
              </a:lnSpc>
            </a:pPr>
            <a:r>
              <a:rPr lang="es-MX" sz="2400" dirty="0" smtClean="0"/>
              <a:t>Colon 1.2:1 mujeres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Recto 1.7:1 hombres</a:t>
            </a:r>
          </a:p>
          <a:p>
            <a:pPr>
              <a:lnSpc>
                <a:spcPct val="80000"/>
              </a:lnSpc>
            </a:pPr>
            <a:r>
              <a:rPr lang="es-MX" sz="2800" dirty="0" smtClean="0"/>
              <a:t>Edad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El </a:t>
            </a:r>
            <a:r>
              <a:rPr lang="es-MX" sz="2400" dirty="0" smtClean="0"/>
              <a:t>riesgo </a:t>
            </a:r>
            <a:r>
              <a:rPr lang="es-MX" sz="2400" dirty="0" smtClean="0"/>
              <a:t>incrementa &gt; 40 años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75% en &gt; 65 años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Raro en &lt; 45 años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Edad promedio de </a:t>
            </a:r>
            <a:r>
              <a:rPr lang="es-MX" sz="2400" dirty="0" err="1" smtClean="0"/>
              <a:t>dx</a:t>
            </a:r>
            <a:r>
              <a:rPr lang="es-MX" sz="2400" dirty="0" smtClean="0"/>
              <a:t>: 72 años</a:t>
            </a:r>
          </a:p>
          <a:p>
            <a:pPr>
              <a:lnSpc>
                <a:spcPct val="80000"/>
              </a:lnSpc>
            </a:pPr>
            <a:r>
              <a:rPr lang="es-MX" sz="2800" dirty="0" smtClean="0"/>
              <a:t>Raza: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Incremento del 30% en negros desde 1973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Jemal, A, Siegel, R, Ward, E, et al. Cancer statistics, 2009. CA Cancer J Clin 2009; 59:225.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ESTADIFICACION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PET</a:t>
            </a:r>
          </a:p>
          <a:p>
            <a:pPr lvl="1"/>
            <a:r>
              <a:rPr lang="es-MX" dirty="0" smtClean="0"/>
              <a:t>Auxiliar </a:t>
            </a:r>
          </a:p>
          <a:p>
            <a:pPr lvl="1"/>
            <a:r>
              <a:rPr lang="es-MX" dirty="0" smtClean="0"/>
              <a:t>Localización de recurrencias en pacientes con elevación de ACE sin otro estudio de imagen</a:t>
            </a:r>
          </a:p>
          <a:p>
            <a:pPr lvl="1"/>
            <a:r>
              <a:rPr lang="es-MX" dirty="0" smtClean="0"/>
              <a:t>Permite seleccionar candidatos para LAPE por enfermedad oculta</a:t>
            </a:r>
          </a:p>
          <a:p>
            <a:pPr lvl="1"/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ESTADIFICACION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Marcadores tumorales</a:t>
            </a:r>
          </a:p>
          <a:p>
            <a:pPr lvl="1"/>
            <a:r>
              <a:rPr lang="es-MX" dirty="0" smtClean="0"/>
              <a:t>ACE y CA 19-9 </a:t>
            </a:r>
            <a:r>
              <a:rPr lang="es-MX" dirty="0" smtClean="0">
                <a:sym typeface="Wingdings" pitchFamily="2" charset="2"/>
              </a:rPr>
              <a:t> poco específicos</a:t>
            </a:r>
          </a:p>
          <a:p>
            <a:pPr lvl="1"/>
            <a:r>
              <a:rPr lang="es-MX" dirty="0" smtClean="0"/>
              <a:t>Valor pronóstico</a:t>
            </a:r>
          </a:p>
          <a:p>
            <a:pPr lvl="1"/>
            <a:r>
              <a:rPr lang="es-MX" dirty="0" smtClean="0"/>
              <a:t>ACE &gt; 5 </a:t>
            </a:r>
            <a:r>
              <a:rPr lang="es-MX" dirty="0" err="1" smtClean="0"/>
              <a:t>ng</a:t>
            </a:r>
            <a:r>
              <a:rPr lang="es-MX" dirty="0" smtClean="0"/>
              <a:t>/ml </a:t>
            </a:r>
            <a:r>
              <a:rPr lang="es-MX" dirty="0" smtClean="0">
                <a:sym typeface="Wingdings" pitchFamily="2" charset="2"/>
              </a:rPr>
              <a:t> mal pronostico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No negativización tras </a:t>
            </a:r>
            <a:r>
              <a:rPr lang="es-MX" dirty="0" err="1" smtClean="0">
                <a:sym typeface="Wingdings" pitchFamily="2" charset="2"/>
              </a:rPr>
              <a:t>Cx</a:t>
            </a:r>
            <a:r>
              <a:rPr lang="es-MX" dirty="0" smtClean="0">
                <a:sym typeface="Wingdings" pitchFamily="2" charset="2"/>
              </a:rPr>
              <a:t>  persistencia de enfermedad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NO SCREENING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Obtener valor preoperatorio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PRONOSTICO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SV a 5 años:</a:t>
            </a:r>
          </a:p>
          <a:p>
            <a:pPr lvl="1"/>
            <a:r>
              <a:rPr lang="es-MX" dirty="0" smtClean="0"/>
              <a:t>EI </a:t>
            </a:r>
            <a:r>
              <a:rPr lang="es-MX" dirty="0" smtClean="0">
                <a:sym typeface="Wingdings" pitchFamily="2" charset="2"/>
              </a:rPr>
              <a:t> 93%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EIIA 85%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EIIB  72%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EIIIA  83%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EIIIB  64%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EIIIC  44%</a:t>
            </a:r>
          </a:p>
          <a:p>
            <a:pPr lvl="1"/>
            <a:r>
              <a:rPr lang="es-MX" dirty="0" smtClean="0">
                <a:sym typeface="Wingdings" pitchFamily="2" charset="2"/>
              </a:rPr>
              <a:t>EIV  5%</a:t>
            </a:r>
            <a:endParaRPr lang="es-MX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539552" y="3861048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 	</a:t>
            </a:r>
            <a:r>
              <a:rPr lang="es-MX" sz="1400" dirty="0" smtClean="0"/>
              <a:t>I	IIA	IIB	IIC	IIIA	IIIB	IIIC	IV	</a:t>
            </a:r>
          </a:p>
          <a:p>
            <a:r>
              <a:rPr lang="es-MX" sz="1400" dirty="0" smtClean="0"/>
              <a:t>0	100	100	100	100	100	100	100	100	</a:t>
            </a:r>
          </a:p>
          <a:p>
            <a:r>
              <a:rPr lang="es-MX" sz="1400" dirty="0" smtClean="0"/>
              <a:t>1	91.4	89.9	85.4	66	98.3	83.4	71.9	39.9	</a:t>
            </a:r>
          </a:p>
          <a:p>
            <a:r>
              <a:rPr lang="es-MX" sz="1400" dirty="0" smtClean="0"/>
              <a:t>2	87	83.4	77.8	52.5	88	70.8	50.3	19.7	</a:t>
            </a:r>
          </a:p>
          <a:p>
            <a:r>
              <a:rPr lang="es-MX" sz="1400" dirty="0" smtClean="0"/>
              <a:t>3	82.6	77.8	69.1	45.3	83.6	59.3	39	11.3	</a:t>
            </a:r>
          </a:p>
          <a:p>
            <a:r>
              <a:rPr lang="es-MX" sz="1400" dirty="0" smtClean="0"/>
              <a:t>4	78.2	72	62.9	41.5	79.1	51.7	32.9	7.6	</a:t>
            </a:r>
          </a:p>
          <a:p>
            <a:r>
              <a:rPr lang="es-MX" sz="1400" dirty="0" smtClean="0"/>
              <a:t>5	74	66.5	58.6	37.3	73.1	46.3	28	5.7</a:t>
            </a:r>
            <a:r>
              <a:rPr lang="es-MX" dirty="0" smtClean="0"/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TRATAMIENTO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1008112"/>
                <a:gridCol w="1728192"/>
                <a:gridCol w="1152128"/>
                <a:gridCol w="36107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TNM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DUKES / A-C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INVASION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SV 5 AÑOS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TRATAMIENTO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 </a:t>
                      </a:r>
                    </a:p>
                    <a:p>
                      <a:r>
                        <a:rPr lang="es-MX" dirty="0" smtClean="0"/>
                        <a:t>B1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SUBMUCOSA</a:t>
                      </a:r>
                      <a:r>
                        <a:rPr lang="es-MX" baseline="0" dirty="0" smtClean="0"/>
                        <a:t> MUSCULAR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95% </a:t>
                      </a:r>
                    </a:p>
                    <a:p>
                      <a:r>
                        <a:rPr lang="es-MX" dirty="0" smtClean="0"/>
                        <a:t>90%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CIRUGIA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SEROSA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80%</a:t>
                      </a:r>
                      <a:endParaRPr lang="es-MX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MX" dirty="0" smtClean="0"/>
                        <a:t>CIRUGIA </a:t>
                      </a:r>
                    </a:p>
                    <a:p>
                      <a:r>
                        <a:rPr lang="es-MX" dirty="0" smtClean="0"/>
                        <a:t>QT ADYUVANTE??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IIB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INVASION DIRECTA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70%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IIIA</a:t>
                      </a:r>
                    </a:p>
                    <a:p>
                      <a:r>
                        <a:rPr lang="es-MX" dirty="0" smtClean="0"/>
                        <a:t>IIIB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u="sng" dirty="0" smtClean="0"/>
                        <a:t>&lt;</a:t>
                      </a:r>
                      <a:r>
                        <a:rPr lang="es-MX" u="none" dirty="0" smtClean="0"/>
                        <a:t> 4 GANGLIOS</a:t>
                      </a:r>
                      <a:endParaRPr lang="es-MX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65%</a:t>
                      </a:r>
                      <a:endParaRPr lang="es-MX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MX" dirty="0" smtClean="0"/>
                        <a:t>CIRUGIA</a:t>
                      </a:r>
                    </a:p>
                    <a:p>
                      <a:r>
                        <a:rPr lang="es-MX" b="1" dirty="0" smtClean="0"/>
                        <a:t>FOLFOX</a:t>
                      </a:r>
                      <a:r>
                        <a:rPr lang="es-MX" dirty="0" smtClean="0"/>
                        <a:t> =</a:t>
                      </a:r>
                    </a:p>
                    <a:p>
                      <a:r>
                        <a:rPr lang="es-MX" dirty="0" smtClean="0"/>
                        <a:t>5-FU + LEUCOVORIN</a:t>
                      </a:r>
                      <a:r>
                        <a:rPr lang="es-MX" baseline="0" dirty="0" smtClean="0"/>
                        <a:t> + OXALIPLATINO</a:t>
                      </a:r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IIIC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0" u="sng" dirty="0" smtClean="0"/>
                        <a:t>&gt;</a:t>
                      </a:r>
                      <a:r>
                        <a:rPr lang="es-MX" b="0" u="none" baseline="0" dirty="0" smtClean="0"/>
                        <a:t> 4 GANGLIOS</a:t>
                      </a:r>
                      <a:endParaRPr lang="es-MX" b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35%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IV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0" u="none" dirty="0" smtClean="0"/>
                        <a:t>METASTASIS A DISTANCIA</a:t>
                      </a:r>
                      <a:endParaRPr lang="es-MX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QT:</a:t>
                      </a:r>
                    </a:p>
                    <a:p>
                      <a:r>
                        <a:rPr lang="es-MX" dirty="0" smtClean="0"/>
                        <a:t>1ª LINEA: FOLFOX O IRINOTECAN (</a:t>
                      </a:r>
                      <a:r>
                        <a:rPr lang="es-MX" b="1" dirty="0" smtClean="0"/>
                        <a:t>FOSFIR</a:t>
                      </a:r>
                      <a:r>
                        <a:rPr lang="es-MX" dirty="0" smtClean="0"/>
                        <a:t>I) + BEVACIZUMAB</a:t>
                      </a:r>
                    </a:p>
                    <a:p>
                      <a:r>
                        <a:rPr lang="es-MX" dirty="0" smtClean="0"/>
                        <a:t>2ª LINEA: IRINOTECAN + CETUXIMAB</a:t>
                      </a:r>
                    </a:p>
                    <a:p>
                      <a:r>
                        <a:rPr lang="es-MX" u="sng" dirty="0" smtClean="0"/>
                        <a:t>+</a:t>
                      </a:r>
                      <a:r>
                        <a:rPr lang="es-MX" u="none" baseline="0" dirty="0" smtClean="0"/>
                        <a:t> CIRUGIA PALIATIVA</a:t>
                      </a:r>
                      <a:endParaRPr lang="es-MX" u="sng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r">
              <a:buNone/>
            </a:pPr>
            <a:r>
              <a:rPr lang="es-MX" sz="6600" dirty="0" smtClean="0"/>
              <a:t>GRACIAS</a:t>
            </a:r>
            <a:endParaRPr lang="es-MX" sz="6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EPIDEMIOLOGIA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MX" sz="2800" dirty="0" smtClean="0"/>
              <a:t>Geografía: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Mayor incidencia en países industrializados, </a:t>
            </a:r>
            <a:r>
              <a:rPr lang="es-MX" sz="2400" dirty="0" err="1" smtClean="0"/>
              <a:t>NorEuropeos</a:t>
            </a:r>
            <a:r>
              <a:rPr lang="es-MX" sz="2400" dirty="0" smtClean="0"/>
              <a:t> y Occidentales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Menor en Asia y </a:t>
            </a:r>
            <a:r>
              <a:rPr lang="es-MX" sz="2400" dirty="0" err="1" smtClean="0"/>
              <a:t>Africa</a:t>
            </a:r>
            <a:endParaRPr lang="es-MX" sz="2400" dirty="0" smtClean="0"/>
          </a:p>
          <a:p>
            <a:pPr lvl="1">
              <a:lnSpc>
                <a:spcPct val="80000"/>
              </a:lnSpc>
            </a:pPr>
            <a:r>
              <a:rPr lang="es-MX" sz="2400" dirty="0" smtClean="0"/>
              <a:t>Aumento de la incidencia en países de bajo riesgo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Disminución de la incidencia en países de bajo riesgo, principalmente en grupos jóvenes</a:t>
            </a:r>
          </a:p>
          <a:p>
            <a:pPr>
              <a:lnSpc>
                <a:spcPct val="80000"/>
              </a:lnSpc>
            </a:pPr>
            <a:r>
              <a:rPr lang="es-MX" sz="2800" dirty="0" smtClean="0"/>
              <a:t>Sitio anatómico</a:t>
            </a:r>
          </a:p>
          <a:p>
            <a:pPr lvl="1">
              <a:lnSpc>
                <a:spcPct val="80000"/>
              </a:lnSpc>
            </a:pPr>
            <a:r>
              <a:rPr lang="es-MX" sz="2400" dirty="0" smtClean="0"/>
              <a:t>Proximal </a:t>
            </a:r>
            <a:r>
              <a:rPr lang="es-MX" sz="2400" dirty="0" smtClean="0"/>
              <a:t>&gt; distal</a:t>
            </a:r>
          </a:p>
          <a:p>
            <a:pPr>
              <a:lnSpc>
                <a:spcPct val="80000"/>
              </a:lnSpc>
            </a:pPr>
            <a:r>
              <a:rPr lang="es-MX" sz="2800" dirty="0" smtClean="0"/>
              <a:t>Esporádicos &gt; familiares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Jemal, A, Siegel, R, Ward, E, et al. Cancer statistics, 2009. CA Cancer J Clin 2009; 59:225.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EPIDEMIOLOGIA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2010 142.570 casos de adultos (72.090 hombres y 70.480 mujeres) en Estados Unidos</a:t>
            </a:r>
          </a:p>
          <a:p>
            <a:r>
              <a:rPr lang="es-MX" dirty="0" smtClean="0"/>
              <a:t>Se incrementa el riesgo con la edad, significativamente a partir de los 40 a 50 años de edad, la incidencia durante toda la vida en pacientes con riesgo promedio es de 5%</a:t>
            </a:r>
          </a:p>
          <a:p>
            <a:r>
              <a:rPr lang="es-MX" dirty="0" smtClean="0"/>
              <a:t>90% ocurrirán después de los 50 años</a:t>
            </a:r>
          </a:p>
          <a:p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Jemal, A, Siegel, R, Ward, E, et al. Cancer statistics, 2009. CA Cancer J Clin 2009; 59:225.</a:t>
            </a:r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1903</TotalTime>
  <Words>2873</Words>
  <Application>Microsoft Office PowerPoint</Application>
  <PresentationFormat>Presentación en pantalla (4:3)</PresentationFormat>
  <Paragraphs>518</Paragraphs>
  <Slides>75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76" baseType="lpstr">
      <vt:lpstr>Técnico</vt:lpstr>
      <vt:lpstr>CANCER DE COLON</vt:lpstr>
      <vt:lpstr>CANCER DE COLON</vt:lpstr>
      <vt:lpstr>ANATOMIA</vt:lpstr>
      <vt:lpstr>ANATOMIA</vt:lpstr>
      <vt:lpstr>ANATOMIA</vt:lpstr>
      <vt:lpstr>ANATOMIA</vt:lpstr>
      <vt:lpstr>EPIDEMIOLOGÍA</vt:lpstr>
      <vt:lpstr>EPIDEMIOLOGIA</vt:lpstr>
      <vt:lpstr>EPIDEMIOLOGIA</vt:lpstr>
      <vt:lpstr>EPIDEMIOLOGIA</vt:lpstr>
      <vt:lpstr>EPIDEMIOLOGIA</vt:lpstr>
      <vt:lpstr>EPIDEMIOLOGIA</vt:lpstr>
      <vt:lpstr>FACTORES DE RIESGO</vt:lpstr>
      <vt:lpstr>POLIPOSIS ADENOMATOSA FAMILIAR</vt:lpstr>
      <vt:lpstr>POLIPOSIS ADENOMATOSA FAMILIAR</vt:lpstr>
      <vt:lpstr>POLIPOSIS ADENOMATOSA FAMILIAR</vt:lpstr>
      <vt:lpstr>SINDROME DE LYNCH</vt:lpstr>
      <vt:lpstr>FACTORES DE RIESGO HEREDITARIOS</vt:lpstr>
      <vt:lpstr>FACTORES DE RIESGO HEREDITARIOS</vt:lpstr>
      <vt:lpstr>FACTORES DE RISGO</vt:lpstr>
      <vt:lpstr>FACTORES DE RIESGO</vt:lpstr>
      <vt:lpstr>FACTORES DE RIESGO</vt:lpstr>
      <vt:lpstr>FACTORES DE RIESGO</vt:lpstr>
      <vt:lpstr>FACTORES DE RIESGO</vt:lpstr>
      <vt:lpstr>FACTORES DE RIESGO</vt:lpstr>
      <vt:lpstr>FACTORES PROTECTORES</vt:lpstr>
      <vt:lpstr>FACTORES PROTECTORES</vt:lpstr>
      <vt:lpstr>FACTORES PROTECTORES</vt:lpstr>
      <vt:lpstr>CARCINOGENESIS</vt:lpstr>
      <vt:lpstr>CARCINOGENESIS</vt:lpstr>
      <vt:lpstr>CARCINOGENESIS</vt:lpstr>
      <vt:lpstr>CARCINOGENESIS</vt:lpstr>
      <vt:lpstr>Diapositiva 33</vt:lpstr>
      <vt:lpstr>CARCINOGENESIS</vt:lpstr>
      <vt:lpstr>INESTABILIDAD CROMOSOMICA</vt:lpstr>
      <vt:lpstr>INESTABILIDAD CROMOSOMICA</vt:lpstr>
      <vt:lpstr>INESTABILIDAD CROMOSOMICA</vt:lpstr>
      <vt:lpstr>CARCINOGENESIS</vt:lpstr>
      <vt:lpstr>Diapositiva 39</vt:lpstr>
      <vt:lpstr>CUADRO CLINICO</vt:lpstr>
      <vt:lpstr>CUADRO CLINICO</vt:lpstr>
      <vt:lpstr>CUADRO CLINICO</vt:lpstr>
      <vt:lpstr>CUADRO CLINICO</vt:lpstr>
      <vt:lpstr>CUADRO CLINICO</vt:lpstr>
      <vt:lpstr>METASTASIS</vt:lpstr>
      <vt:lpstr>CUADRO CLINICO</vt:lpstr>
      <vt:lpstr>DIAGNÓSTICO</vt:lpstr>
      <vt:lpstr>DIAGNÓSTICO</vt:lpstr>
      <vt:lpstr>SCREENING</vt:lpstr>
      <vt:lpstr>SANGRE OCULTA EN HECES</vt:lpstr>
      <vt:lpstr>Guayaco</vt:lpstr>
      <vt:lpstr>FIT (Fecal Immunochemistry Test)</vt:lpstr>
      <vt:lpstr>ADN en heces (sDNA)</vt:lpstr>
      <vt:lpstr>Rectosigmoidoscopía Flexible</vt:lpstr>
      <vt:lpstr>Rectosigmoidoscopía Flexible</vt:lpstr>
      <vt:lpstr>Colonoscopía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ESTADIFICACION</vt:lpstr>
      <vt:lpstr>ESTADIFICACION</vt:lpstr>
      <vt:lpstr>Diapositiva 65</vt:lpstr>
      <vt:lpstr>DUKES / ASTLER Y COLLER</vt:lpstr>
      <vt:lpstr>ESTADIFICACION</vt:lpstr>
      <vt:lpstr>ESTADIFICACION</vt:lpstr>
      <vt:lpstr>ESTADIFICACION</vt:lpstr>
      <vt:lpstr>ESTADIFICACION</vt:lpstr>
      <vt:lpstr>ESTADIFICACION</vt:lpstr>
      <vt:lpstr>PRONOSTICO</vt:lpstr>
      <vt:lpstr>Diapositiva 73</vt:lpstr>
      <vt:lpstr>TRATAMIENTO</vt:lpstr>
      <vt:lpstr>Diapositiva 75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DE COLON</dc:title>
  <dc:creator>Santiago Alejandro Cano Cancela</dc:creator>
  <cp:lastModifiedBy>Santiago Alejandro Cano Cancela</cp:lastModifiedBy>
  <cp:revision>98</cp:revision>
  <dcterms:created xsi:type="dcterms:W3CDTF">2010-09-02T04:33:04Z</dcterms:created>
  <dcterms:modified xsi:type="dcterms:W3CDTF">2010-09-03T22:10:41Z</dcterms:modified>
</cp:coreProperties>
</file>